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0" r:id="rId2"/>
    <p:sldId id="311" r:id="rId3"/>
    <p:sldId id="312" r:id="rId4"/>
    <p:sldId id="330" r:id="rId5"/>
    <p:sldId id="331" r:id="rId6"/>
    <p:sldId id="328" r:id="rId7"/>
    <p:sldId id="313" r:id="rId8"/>
    <p:sldId id="324" r:id="rId9"/>
    <p:sldId id="344" r:id="rId10"/>
    <p:sldId id="339" r:id="rId11"/>
    <p:sldId id="357" r:id="rId12"/>
    <p:sldId id="358" r:id="rId13"/>
    <p:sldId id="345" r:id="rId14"/>
    <p:sldId id="360" r:id="rId15"/>
    <p:sldId id="374" r:id="rId16"/>
    <p:sldId id="375" r:id="rId17"/>
    <p:sldId id="361" r:id="rId18"/>
    <p:sldId id="366" r:id="rId19"/>
    <p:sldId id="372" r:id="rId20"/>
    <p:sldId id="373" r:id="rId21"/>
    <p:sldId id="362" r:id="rId22"/>
    <p:sldId id="369" r:id="rId23"/>
    <p:sldId id="368" r:id="rId24"/>
    <p:sldId id="370" r:id="rId25"/>
    <p:sldId id="371" r:id="rId26"/>
    <p:sldId id="376" r:id="rId27"/>
    <p:sldId id="355" r:id="rId28"/>
    <p:sldId id="32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6D"/>
    <a:srgbClr val="FDEABF"/>
    <a:srgbClr val="F2B49D"/>
    <a:srgbClr val="B0BF8A"/>
    <a:srgbClr val="D9D9D9"/>
    <a:srgbClr val="339933"/>
    <a:srgbClr val="006600"/>
    <a:srgbClr val="F4F5F4"/>
    <a:srgbClr val="CCD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03" autoAdjust="0"/>
    <p:restoredTop sz="81738" autoAdjust="0"/>
  </p:normalViewPr>
  <p:slideViewPr>
    <p:cSldViewPr snapToGrid="0">
      <p:cViewPr varScale="1">
        <p:scale>
          <a:sx n="60" d="100"/>
          <a:sy n="60" d="100"/>
        </p:scale>
        <p:origin x="1548" y="42"/>
      </p:cViewPr>
      <p:guideLst>
        <p:guide orient="horz" pos="2160"/>
        <p:guide pos="2880"/>
      </p:guideLst>
    </p:cSldViewPr>
  </p:slideViewPr>
  <p:outlineViewPr>
    <p:cViewPr>
      <p:scale>
        <a:sx n="33" d="100"/>
        <a:sy n="33" d="100"/>
      </p:scale>
      <p:origin x="0" y="-12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860A5-AB59-4C26-96C7-A4172F2C6C15}" type="datetimeFigureOut">
              <a:rPr lang="en-US" smtClean="0"/>
              <a:t>11/23/2021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1D197-197A-4C08-9E78-F87BE4A98A56}" type="slidenum">
              <a:rPr lang="en-US" smtClean="0"/>
              <a:t>‹#›</a:t>
            </a:fld>
            <a:endParaRPr lang="en-US"/>
          </a:p>
        </p:txBody>
      </p:sp>
    </p:spTree>
    <p:extLst>
      <p:ext uri="{BB962C8B-B14F-4D97-AF65-F5344CB8AC3E}">
        <p14:creationId xmlns:p14="http://schemas.microsoft.com/office/powerpoint/2010/main" val="32096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pPr lvl="0"/>
            <a:endParaRPr lang="en-US" sz="1200" b="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start to think about how cows 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in today’s activity they will learn about how cows grow through digestion and biosynthesis.</a:t>
            </a:r>
          </a:p>
          <a:p>
            <a:r>
              <a:rPr lang="en-US" sz="1200" kern="1200" dirty="0">
                <a:solidFill>
                  <a:schemeClr val="tx1"/>
                </a:solidFill>
                <a:effectLst/>
                <a:latin typeface="+mn-lt"/>
                <a:ea typeface="+mn-ea"/>
                <a:cs typeface="+mn-cs"/>
              </a:rPr>
              <a:t>Open 5.1 Tracing the Processes of Cows Growing: Digestion and Biosynthesis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36552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Acetyl CoA is an intermediary molecule produced after glucose has been broken into two pyruvate</a:t>
            </a:r>
            <a:r>
              <a:rPr lang="en-US" baseline="0" dirty="0" smtClean="0"/>
              <a:t> molecules. A carbon atom is then removed from each pyruvate, forming a 2-carbon molecule that eventually forms Acetyl-CoA. Acetyl-CoA can then be formed into a wide variety of other molecules, including fatty acids, amino acids, and carbohydrates.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23</a:t>
            </a:fld>
            <a:endParaRPr lang="en-US"/>
          </a:p>
        </p:txBody>
      </p:sp>
    </p:spTree>
    <p:extLst>
      <p:ext uri="{BB962C8B-B14F-4D97-AF65-F5344CB8AC3E}">
        <p14:creationId xmlns:p14="http://schemas.microsoft.com/office/powerpoint/2010/main" val="200827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the ways in which decomposers use food.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3-6 of the PPT to review what students have figured out about how decomposers use food.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Slide 6 reminds students that after food is digested outside the decomposers the molecules can either be used for growth through biosynthesis or to obtain energy through cellular respiration.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Tell students that their explanations today will be to tell this whole story for other types of decomposers. </a:t>
            </a:r>
            <a:endParaRPr lang="en-US" dirty="0"/>
          </a:p>
          <a:p>
            <a:endParaRPr lang="en-US" dirty="0"/>
          </a:p>
          <a:p>
            <a:r>
              <a:rPr lang="en-US" dirty="0"/>
              <a:t>Image</a:t>
            </a:r>
            <a:r>
              <a:rPr lang="en-US" baseline="0" dirty="0"/>
              <a:t> Credit: Craig Douglas, Michigan State University</a:t>
            </a:r>
          </a:p>
          <a:p>
            <a:endParaRPr lang="en-US" baseline="0" dirty="0"/>
          </a:p>
          <a:p>
            <a:pPr lvl="0"/>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26</a:t>
            </a:fld>
            <a:endParaRPr lang="en-US"/>
          </a:p>
        </p:txBody>
      </p:sp>
    </p:spTree>
    <p:extLst>
      <p:ext uri="{BB962C8B-B14F-4D97-AF65-F5344CB8AC3E}">
        <p14:creationId xmlns:p14="http://schemas.microsoft.com/office/powerpoint/2010/main" val="156409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27</a:t>
            </a:fld>
            <a:endParaRPr lang="en-US"/>
          </a:p>
        </p:txBody>
      </p:sp>
    </p:spTree>
    <p:extLst>
      <p:ext uri="{BB962C8B-B14F-4D97-AF65-F5344CB8AC3E}">
        <p14:creationId xmlns:p14="http://schemas.microsoft.com/office/powerpoint/2010/main" val="33653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2</a:t>
            </a:fld>
            <a:endParaRPr lang="en-US"/>
          </a:p>
        </p:txBody>
      </p:sp>
    </p:spTree>
    <p:extLst>
      <p:ext uri="{BB962C8B-B14F-4D97-AF65-F5344CB8AC3E}">
        <p14:creationId xmlns:p14="http://schemas.microsoft.com/office/powerpoint/2010/main" val="63172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7</a:t>
            </a:fld>
            <a:endParaRPr lang="en-US"/>
          </a:p>
        </p:txBody>
      </p:sp>
    </p:spTree>
    <p:extLst>
      <p:ext uri="{BB962C8B-B14F-4D97-AF65-F5344CB8AC3E}">
        <p14:creationId xmlns:p14="http://schemas.microsoft.com/office/powerpoint/2010/main" val="364742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not all plants have xylem and phloem vasculature. Examples include liverworts and mosses. However, these plants are very limited in how large they can grow and depend on specific conditions to enable their cells to acquire a sufficient supply of matter and energy through biosynthesis and cell respiration. Similarly, algae are single-celled photosynthetic organisms that lack vasculature because they can acquire or produce all needed substances within a single cell. </a:t>
            </a:r>
          </a:p>
        </p:txBody>
      </p:sp>
      <p:sp>
        <p:nvSpPr>
          <p:cNvPr id="4" name="Slide Number Placeholder 3"/>
          <p:cNvSpPr>
            <a:spLocks noGrp="1"/>
          </p:cNvSpPr>
          <p:nvPr>
            <p:ph type="sldNum" sz="quarter" idx="5"/>
          </p:nvPr>
        </p:nvSpPr>
        <p:spPr/>
        <p:txBody>
          <a:bodyPr/>
          <a:lstStyle/>
          <a:p>
            <a:fld id="{7391D197-197A-4C08-9E78-F87BE4A98A56}" type="slidenum">
              <a:rPr lang="en-US" smtClean="0"/>
              <a:t>10</a:t>
            </a:fld>
            <a:endParaRPr lang="en-US"/>
          </a:p>
        </p:txBody>
      </p:sp>
    </p:spTree>
    <p:extLst>
      <p:ext uri="{BB962C8B-B14F-4D97-AF65-F5344CB8AC3E}">
        <p14:creationId xmlns:p14="http://schemas.microsoft.com/office/powerpoint/2010/main" val="216648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Credit:</a:t>
            </a:r>
            <a:r>
              <a:rPr lang="en-US" baseline="0" dirty="0"/>
              <a:t> Craig Douglas, Michigan State University</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Use the Plants in the Light and Dark investigation results to ask about how plants make their own food.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4 of the PPT. Remind students of the results of the Plants in the Light and Dark investigation: The plants in the light changed the BTB solution to blue, which indicated a decrease in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The plants in the dark changed the BTB solution to yellow, which indicated an increase in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The carbon must be going to and coming from somewhere around the plants.</a:t>
            </a:r>
          </a:p>
          <a:p>
            <a:pPr lvl="0"/>
            <a:r>
              <a:rPr lang="en-US" sz="1200" kern="1200" dirty="0">
                <a:solidFill>
                  <a:schemeClr val="tx1"/>
                </a:solidFill>
                <a:effectLst/>
                <a:latin typeface="+mn-lt"/>
                <a:ea typeface="+mn-ea"/>
                <a:cs typeface="+mn-cs"/>
              </a:rPr>
              <a:t>Discuss the diagram on slide 4, which shows that food made in the leaves is needed for both growth and movement. Explain that modeling photosynthesis will help them understand the results of the investigation.</a:t>
            </a:r>
          </a:p>
          <a:p>
            <a:pPr lvl="0"/>
            <a:r>
              <a:rPr lang="en-US" sz="1200" kern="1200" dirty="0">
                <a:solidFill>
                  <a:schemeClr val="tx1"/>
                </a:solidFill>
                <a:effectLst/>
                <a:latin typeface="+mn-lt"/>
                <a:ea typeface="+mn-ea"/>
                <a:cs typeface="+mn-cs"/>
              </a:rPr>
              <a:t>Display slide 5 of the PPT. Use the animation to support students in connecting the atomic-molecular scale to the macroscopic scale.</a:t>
            </a:r>
          </a:p>
          <a:p>
            <a:r>
              <a:rPr lang="en-US" sz="1200" kern="1200" dirty="0">
                <a:solidFill>
                  <a:schemeClr val="tx1"/>
                </a:solidFill>
                <a:effectLst/>
                <a:latin typeface="+mn-lt"/>
                <a:ea typeface="+mn-ea"/>
                <a:cs typeface="+mn-cs"/>
              </a:rPr>
              <a:t>Tell students they will be modeling the change that occurs during cellular respiration at the atomic-molecular scale.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153217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Technically, a molecule called G3P that is a precursor to glucose is the basis for all molecules found in the plant cell. We have opted to oversimplify this claim to enable students to grasp the concept that biosynthesis in plant cells is capable of producing all of the molecules that a plant cell needs. </a:t>
            </a:r>
          </a:p>
        </p:txBody>
      </p:sp>
      <p:sp>
        <p:nvSpPr>
          <p:cNvPr id="4" name="Slide Number Placeholder 3"/>
          <p:cNvSpPr>
            <a:spLocks noGrp="1"/>
          </p:cNvSpPr>
          <p:nvPr>
            <p:ph type="sldNum" sz="quarter" idx="5"/>
          </p:nvPr>
        </p:nvSpPr>
        <p:spPr/>
        <p:txBody>
          <a:bodyPr/>
          <a:lstStyle/>
          <a:p>
            <a:fld id="{7391D197-197A-4C08-9E78-F87BE4A98A56}" type="slidenum">
              <a:rPr lang="en-US" smtClean="0"/>
              <a:t>14</a:t>
            </a:fld>
            <a:endParaRPr lang="en-US"/>
          </a:p>
        </p:txBody>
      </p:sp>
    </p:spTree>
    <p:extLst>
      <p:ext uri="{BB962C8B-B14F-4D97-AF65-F5344CB8AC3E}">
        <p14:creationId xmlns:p14="http://schemas.microsoft.com/office/powerpoint/2010/main" val="6937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blue arrow indicates where CO2 is absorbed. CO2 and H2O are rearranged into glucose and oxygen during the Calvin Cycle (steps 1-12). Glucose can then be assembled into starch (upper left), into fatty acids (upper right), or into amino acids (remaining red-lettered items). Glucose can also be assembled into nucleic acids to reproduce DNA for the plant cell nucleus. </a:t>
            </a:r>
            <a:endParaRPr lang="en-US" dirty="0"/>
          </a:p>
        </p:txBody>
      </p:sp>
      <p:sp>
        <p:nvSpPr>
          <p:cNvPr id="4" name="Slide Number Placeholder 3"/>
          <p:cNvSpPr>
            <a:spLocks noGrp="1"/>
          </p:cNvSpPr>
          <p:nvPr>
            <p:ph type="sldNum" sz="quarter" idx="10"/>
          </p:nvPr>
        </p:nvSpPr>
        <p:spPr/>
        <p:txBody>
          <a:bodyPr/>
          <a:lstStyle/>
          <a:p>
            <a:fld id="{7391D197-197A-4C08-9E78-F87BE4A98A56}" type="slidenum">
              <a:rPr lang="en-US" smtClean="0"/>
              <a:t>16</a:t>
            </a:fld>
            <a:endParaRPr lang="en-US"/>
          </a:p>
        </p:txBody>
      </p:sp>
    </p:spTree>
    <p:extLst>
      <p:ext uri="{BB962C8B-B14F-4D97-AF65-F5344CB8AC3E}">
        <p14:creationId xmlns:p14="http://schemas.microsoft.com/office/powerpoint/2010/main" val="159308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generally use the terms “macromolecule” and “polymer” interchangeably. However, technically </a:t>
            </a:r>
            <a:r>
              <a:rPr lang="en-US" sz="1200" b="0" i="0" kern="1200" dirty="0">
                <a:solidFill>
                  <a:schemeClr val="tx1"/>
                </a:solidFill>
                <a:effectLst/>
                <a:latin typeface="+mn-lt"/>
                <a:ea typeface="+mn-ea"/>
                <a:cs typeface="+mn-cs"/>
              </a:rPr>
              <a:t>lipids are not polymers because they are assembled from a combination of molecules (usually three fatty acid molecules and a glycerol molecule). While our explanation is not fully accurate, we believe this explanation better supports student reasoning about a complex topic and that the detail needed for a fully accurate explanation would serve as a barrier </a:t>
            </a:r>
            <a:r>
              <a:rPr lang="en-US" sz="1200" b="0" i="0" kern="1200">
                <a:solidFill>
                  <a:schemeClr val="tx1"/>
                </a:solidFill>
                <a:effectLst/>
                <a:latin typeface="+mn-lt"/>
                <a:ea typeface="+mn-ea"/>
                <a:cs typeface="+mn-cs"/>
              </a:rPr>
              <a:t>to understanding among many students. </a:t>
            </a:r>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18</a:t>
            </a:fld>
            <a:endParaRPr lang="en-US"/>
          </a:p>
        </p:txBody>
      </p:sp>
    </p:spTree>
    <p:extLst>
      <p:ext uri="{BB962C8B-B14F-4D97-AF65-F5344CB8AC3E}">
        <p14:creationId xmlns:p14="http://schemas.microsoft.com/office/powerpoint/2010/main" val="184963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19</a:t>
            </a:fld>
            <a:endParaRPr lang="en-US"/>
          </a:p>
        </p:txBody>
      </p:sp>
    </p:spTree>
    <p:extLst>
      <p:ext uri="{BB962C8B-B14F-4D97-AF65-F5344CB8AC3E}">
        <p14:creationId xmlns:p14="http://schemas.microsoft.com/office/powerpoint/2010/main" val="264727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0958D-DF92-41F2-B8C9-C3EB93634A28}" type="datetime1">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6462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841CF-249A-4275-83FE-02F3E9F07115}" type="datetime1">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37806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CC9DE-5C39-41D3-A228-545F021922D5}" type="datetime1">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3312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4081-C338-4407-B58F-F0239BECC0E6}" type="datetime1">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97249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44341-3E19-4932-ABBC-CCCA2C0BFB1B}" type="datetime1">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276744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01B66-8701-4567-900F-62A61C812C91}" type="datetime1">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18583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1C259-E265-4324-8BB6-8AC5173138A3}" type="datetime1">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777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6E4851-34B7-47F8-8A5F-5B30D5EE8B09}" type="datetime1">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71506" y="6492875"/>
            <a:ext cx="572494" cy="365125"/>
          </a:xfrm>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44489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5BAE-E81A-4C9B-9B8B-CA29340EDE9C}" type="datetime1">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0285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0376E-D9E1-44A6-B995-EA046CF1B325}" type="datetime1">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4592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31A95-7B28-4076-8D97-B4D4EC06A938}" type="datetime1">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873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30530-5A8B-472A-8442-DD35F0A25D07}" type="datetime1">
              <a:rPr lang="en-US" smtClean="0"/>
              <a:t>11/23/2021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endParaRPr lang="en-US" dirty="0"/>
          </a:p>
          <a:p>
            <a:endParaRPr lang="en-US" dirty="0"/>
          </a:p>
        </p:txBody>
      </p:sp>
    </p:spTree>
    <p:extLst>
      <p:ext uri="{BB962C8B-B14F-4D97-AF65-F5344CB8AC3E}">
        <p14:creationId xmlns:p14="http://schemas.microsoft.com/office/powerpoint/2010/main" val="271715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www.mdpi.com/1422-0067/19/3/654/htm"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mdpi.com/1422-0067/19/3/654/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227_Steps_in_an_Enzymatic_Reaction-01.jpg" TargetMode="External"/><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biology-igcse.weebly.com/uploads/1/5/0/7/15070316/6389694_orig.png" TargetMode="External"/><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hyperlink" Target="https://www.google.com/url?sa=i&amp;url=https://study.com/academy/lesson/rubisco-protein-definition-function-structure.html&amp;psig=AOvVaw2ZYtvkOs0GecjpJ03yza9u&amp;ust=1637273767273000&amp;source=images&amp;cd=vfe&amp;ved=0CAsQjRxqFwoTCLDayqe2oPQCFQAAAAAdAAAAABAE"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publicdomainpictures.net/pictures/320000/nahled/grazing-sheep-1578923758ud2.jp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p0.pxfuel.com/preview/331/401/193/mushroom-tree-fungus-moss-forest-mushrooms.jp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hyperlink" Target="https://commons.wikimedia.org/wiki/File:Animal_mitochondrion_diagram_unlabelled.sv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2"/>
            <a:ext cx="6745768" cy="432109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1"/>
          <p:cNvSpPr>
            <a:spLocks noGrp="1"/>
          </p:cNvSpPr>
          <p:nvPr>
            <p:ph type="title"/>
          </p:nvPr>
        </p:nvSpPr>
        <p:spPr>
          <a:xfrm>
            <a:off x="825502" y="1111086"/>
            <a:ext cx="5769714" cy="2915581"/>
          </a:xfrm>
        </p:spPr>
        <p:txBody>
          <a:bodyPr vert="horz" lIns="91440" tIns="45720" rIns="91440" bIns="45720" rtlCol="0" anchor="ctr">
            <a:normAutofit/>
          </a:bodyPr>
          <a:lstStyle/>
          <a:p>
            <a:pPr algn="l">
              <a:lnSpc>
                <a:spcPct val="90000"/>
              </a:lnSpc>
            </a:pPr>
            <a:r>
              <a:rPr lang="en-US" sz="4000" i="1" dirty="0">
                <a:solidFill>
                  <a:srgbClr val="FFFFFF"/>
                </a:solidFill>
              </a:rPr>
              <a:t>Plants </a:t>
            </a:r>
            <a:r>
              <a:rPr lang="en-US" sz="4000" dirty="0">
                <a:solidFill>
                  <a:srgbClr val="FFFFFF"/>
                </a:solidFill>
              </a:rPr>
              <a:t>Unit</a:t>
            </a:r>
            <a:br>
              <a:rPr lang="en-US" sz="4000" dirty="0">
                <a:solidFill>
                  <a:srgbClr val="FFFFFF"/>
                </a:solidFill>
              </a:rPr>
            </a:br>
            <a:r>
              <a:rPr lang="en-US" sz="4000" dirty="0">
                <a:solidFill>
                  <a:srgbClr val="FFFFFF"/>
                </a:solidFill>
              </a:rPr>
              <a:t/>
            </a:r>
            <a:br>
              <a:rPr lang="en-US" sz="4000" dirty="0">
                <a:solidFill>
                  <a:srgbClr val="FFFFFF"/>
                </a:solidFill>
              </a:rPr>
            </a:br>
            <a:r>
              <a:rPr lang="en-US" sz="4000" dirty="0">
                <a:solidFill>
                  <a:srgbClr val="FFFFFF"/>
                </a:solidFill>
              </a:rPr>
              <a:t>Week 3 – What happens inside plant cells? </a:t>
            </a:r>
          </a:p>
        </p:txBody>
      </p:sp>
      <p:sp>
        <p:nvSpPr>
          <p:cNvPr id="30" name="Rectangle 29">
            <a:extLst>
              <a:ext uri="{FF2B5EF4-FFF2-40B4-BE49-F238E27FC236}">
                <a16:creationId xmlns:a16="http://schemas.microsoft.com/office/drawing/2014/main" id="{C7A8785C-8852-41E4-98E6-90EC8A3DB0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448914"/>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CFD2681-1907-4B1F-9138-FDA346F73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2685865"/>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6751109"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a:extLst>
              <a:ext uri="{FF2B5EF4-FFF2-40B4-BE49-F238E27FC236}">
                <a16:creationId xmlns:a16="http://schemas.microsoft.com/office/drawing/2014/main" id="{8BABD988-EB84-C843-A248-7ABE5CAE442D}"/>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5410200"/>
            <a:ext cx="4539589" cy="533400"/>
          </a:xfrm>
          <a:prstGeom prst="rect">
            <a:avLst/>
          </a:prstGeom>
        </p:spPr>
      </p:pic>
      <p:sp>
        <p:nvSpPr>
          <p:cNvPr id="36" name="Rectangle 35">
            <a:extLst>
              <a:ext uri="{FF2B5EF4-FFF2-40B4-BE49-F238E27FC236}">
                <a16:creationId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227" y="4922816"/>
            <a:ext cx="1585873" cy="1486269"/>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Slide Number Placeholder 4">
            <a:extLst>
              <a:ext uri="{FF2B5EF4-FFF2-40B4-BE49-F238E27FC236}">
                <a16:creationId xmlns:a16="http://schemas.microsoft.com/office/drawing/2014/main" id="{45F23E56-805C-4DD0-8914-6D246F6123AA}"/>
              </a:ext>
            </a:extLst>
          </p:cNvPr>
          <p:cNvSpPr>
            <a:spLocks noGrp="1"/>
          </p:cNvSpPr>
          <p:nvPr>
            <p:ph type="sldNum" sz="quarter" idx="12"/>
          </p:nvPr>
        </p:nvSpPr>
        <p:spPr>
          <a:xfrm>
            <a:off x="7494131" y="5194941"/>
            <a:ext cx="1020856" cy="942017"/>
          </a:xfrm>
        </p:spPr>
        <p:txBody>
          <a:bodyPr vert="horz" lIns="91440" tIns="45720" rIns="91440" bIns="45720" rtlCol="0" anchor="ctr">
            <a:normAutofit/>
          </a:bodyPr>
          <a:lstStyle/>
          <a:p>
            <a:pPr algn="ctr">
              <a:spcAft>
                <a:spcPts val="600"/>
              </a:spcAft>
            </a:pPr>
            <a:fld id="{47A2A49C-3692-4152-8A6C-C7C5B48EF17E}" type="slidenum">
              <a:rPr lang="en-US" sz="3800">
                <a:solidFill>
                  <a:srgbClr val="FFFFFF"/>
                </a:solidFill>
                <a:latin typeface="+mn-lt"/>
                <a:cs typeface="+mn-cs"/>
              </a:rPr>
              <a:pPr algn="ctr">
                <a:spcAft>
                  <a:spcPts val="600"/>
                </a:spcAft>
              </a:pPr>
              <a:t>1</a:t>
            </a:fld>
            <a:endParaRPr lang="en-US" sz="3800">
              <a:solidFill>
                <a:srgbClr val="FFFFFF"/>
              </a:solidFill>
              <a:latin typeface="+mn-lt"/>
              <a:cs typeface="+mn-cs"/>
            </a:endParaRPr>
          </a:p>
        </p:txBody>
      </p:sp>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pic>
        <p:nvPicPr>
          <p:cNvPr id="14" name="Picture 2" descr="Home">
            <a:extLst>
              <a:ext uri="{FF2B5EF4-FFF2-40B4-BE49-F238E27FC236}">
                <a16:creationId xmlns:a16="http://schemas.microsoft.com/office/drawing/2014/main" id="{8AA81370-7F8E-7A42-BD94-A909ECD1FC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436311"/>
            <a:ext cx="762000" cy="3514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4974F77-D84D-FA47-B88D-796EA571A71C}"/>
              </a:ext>
            </a:extLst>
          </p:cNvPr>
          <p:cNvSpPr/>
          <p:nvPr/>
        </p:nvSpPr>
        <p:spPr>
          <a:xfrm>
            <a:off x="1219200" y="6553200"/>
            <a:ext cx="4876800" cy="230832"/>
          </a:xfrm>
          <a:prstGeom prst="rect">
            <a:avLst/>
          </a:prstGeom>
        </p:spPr>
        <p:txBody>
          <a:bodyPr wrap="square">
            <a:spAutoFit/>
          </a:bodyPr>
          <a:lstStyle/>
          <a:p>
            <a:r>
              <a:rPr lang="en-US" sz="900" i="1" dirty="0"/>
              <a:t>Developed in part from Carbon TIME materials (</a:t>
            </a:r>
            <a:r>
              <a:rPr lang="en-US" sz="900" i="1" dirty="0" err="1"/>
              <a:t>carbontime.bscs.org</a:t>
            </a:r>
            <a:r>
              <a:rPr lang="en-US" sz="900" i="1" dirty="0"/>
              <a:t>). Used with permission.</a:t>
            </a:r>
          </a:p>
        </p:txBody>
      </p:sp>
      <p:pic>
        <p:nvPicPr>
          <p:cNvPr id="3" name="Picture 2"/>
          <p:cNvPicPr>
            <a:picLocks noChangeAspect="1"/>
          </p:cNvPicPr>
          <p:nvPr/>
        </p:nvPicPr>
        <p:blipFill>
          <a:blip r:embed="rId5">
            <a:clrChange>
              <a:clrFrom>
                <a:srgbClr val="FFFFFF"/>
              </a:clrFrom>
              <a:clrTo>
                <a:srgbClr val="FFFFFF">
                  <a:alpha val="0"/>
                </a:srgbClr>
              </a:clrTo>
            </a:clrChange>
          </a:blip>
          <a:stretch>
            <a:fillRect/>
          </a:stretch>
        </p:blipFill>
        <p:spPr>
          <a:xfrm rot="16200000">
            <a:off x="6176489" y="1907636"/>
            <a:ext cx="3682547" cy="1675289"/>
          </a:xfrm>
          <a:prstGeom prst="rect">
            <a:avLst/>
          </a:prstGeom>
        </p:spPr>
      </p:pic>
    </p:spTree>
    <p:extLst>
      <p:ext uri="{BB962C8B-B14F-4D97-AF65-F5344CB8AC3E}">
        <p14:creationId xmlns:p14="http://schemas.microsoft.com/office/powerpoint/2010/main" val="259642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16DE1EE-5712-E348-A54B-54E6A31F55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552"/>
          <a:stretch/>
        </p:blipFill>
        <p:spPr bwMode="auto">
          <a:xfrm>
            <a:off x="6696178" y="1066800"/>
            <a:ext cx="2371622"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52400"/>
            <a:ext cx="7696200" cy="1143000"/>
          </a:xfrm>
        </p:spPr>
        <p:txBody>
          <a:bodyPr/>
          <a:lstStyle/>
          <a:p>
            <a:r>
              <a:rPr lang="en-US" dirty="0"/>
              <a:t>Reminders from Plants, Week 1</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10</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152400" y="1143000"/>
            <a:ext cx="7239000" cy="55324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Plant cells are organized like animal cells. </a:t>
            </a:r>
          </a:p>
          <a:p>
            <a:pPr marL="740664" lvl="2" indent="-342900">
              <a:spcBef>
                <a:spcPts val="152"/>
              </a:spcBef>
            </a:pPr>
            <a:r>
              <a:rPr lang="en-US" sz="2300" dirty="0"/>
              <a:t>A group of plant cells form </a:t>
            </a:r>
            <a:r>
              <a:rPr lang="en-US" sz="2300" u="sng" dirty="0"/>
              <a:t>tissues</a:t>
            </a:r>
            <a:r>
              <a:rPr lang="en-US" sz="2300" dirty="0"/>
              <a:t>. </a:t>
            </a:r>
          </a:p>
          <a:p>
            <a:pPr marL="740664" lvl="2" indent="-342900">
              <a:spcBef>
                <a:spcPts val="152"/>
              </a:spcBef>
            </a:pPr>
            <a:r>
              <a:rPr lang="en-US" sz="2300" dirty="0"/>
              <a:t>Plant tissues form </a:t>
            </a:r>
            <a:r>
              <a:rPr lang="en-US" sz="2300" u="sng" dirty="0"/>
              <a:t>organs</a:t>
            </a:r>
            <a:r>
              <a:rPr lang="en-US" sz="2300" dirty="0"/>
              <a:t> (roots, stems, leaves). </a:t>
            </a:r>
          </a:p>
          <a:p>
            <a:pPr marL="740664" lvl="2" indent="-342900">
              <a:spcBef>
                <a:spcPts val="152"/>
              </a:spcBef>
            </a:pPr>
            <a:r>
              <a:rPr lang="en-US" sz="2300" dirty="0"/>
              <a:t>Plant organs form </a:t>
            </a:r>
            <a:r>
              <a:rPr lang="en-US" sz="2300" u="sng" dirty="0"/>
              <a:t>systems</a:t>
            </a:r>
            <a:r>
              <a:rPr lang="en-US" sz="2300" dirty="0"/>
              <a:t>. </a:t>
            </a:r>
            <a:br>
              <a:rPr lang="en-US" sz="2300" dirty="0"/>
            </a:br>
            <a:endParaRPr lang="en-US" sz="2300" dirty="0"/>
          </a:p>
          <a:p>
            <a:pPr marL="342900" lvl="1" indent="-342900"/>
            <a:r>
              <a:rPr lang="en-US" sz="2400" b="1" dirty="0"/>
              <a:t>Plant tissues include xylem &amp; phloem. </a:t>
            </a:r>
          </a:p>
          <a:p>
            <a:pPr marL="742950" lvl="2" indent="-342900"/>
            <a:r>
              <a:rPr lang="en-US" sz="2300" u="sng" dirty="0"/>
              <a:t>Xylem</a:t>
            </a:r>
            <a:r>
              <a:rPr lang="en-US" sz="2300" dirty="0"/>
              <a:t> are hollow tubes through which water </a:t>
            </a:r>
            <a:br>
              <a:rPr lang="en-US" sz="2300" dirty="0"/>
            </a:br>
            <a:r>
              <a:rPr lang="en-US" sz="2300" dirty="0"/>
              <a:t>and minerals move </a:t>
            </a:r>
            <a:r>
              <a:rPr lang="en-US" sz="2300" i="1" dirty="0"/>
              <a:t>up</a:t>
            </a:r>
            <a:r>
              <a:rPr lang="en-US" sz="2300" dirty="0"/>
              <a:t> through the plant as </a:t>
            </a:r>
            <a:br>
              <a:rPr lang="en-US" sz="2300" dirty="0"/>
            </a:br>
            <a:r>
              <a:rPr lang="en-US" sz="2300" dirty="0"/>
              <a:t>water is evaporated from pores in the leaves.  </a:t>
            </a:r>
          </a:p>
          <a:p>
            <a:pPr marL="742950" lvl="2" indent="-342900"/>
            <a:r>
              <a:rPr lang="en-US" sz="2300" u="sng" dirty="0"/>
              <a:t>Phloem</a:t>
            </a:r>
            <a:r>
              <a:rPr lang="en-US" sz="2300" dirty="0"/>
              <a:t> are tubes through which sugars move </a:t>
            </a:r>
            <a:br>
              <a:rPr lang="en-US" sz="2300" dirty="0"/>
            </a:br>
            <a:r>
              <a:rPr lang="en-US" sz="2300" i="1" dirty="0"/>
              <a:t>down</a:t>
            </a:r>
            <a:r>
              <a:rPr lang="en-US" sz="2300" dirty="0"/>
              <a:t> throughout the plant via gravity. </a:t>
            </a:r>
            <a:r>
              <a:rPr lang="en-US" sz="2400" b="1" dirty="0"/>
              <a:t> </a:t>
            </a:r>
          </a:p>
          <a:p>
            <a:pPr marL="742950" lvl="2" indent="-342900"/>
            <a:r>
              <a:rPr lang="en-US" sz="2300" dirty="0"/>
              <a:t>Xylem &amp; phloem in roots, stems, and leaves </a:t>
            </a:r>
            <a:br>
              <a:rPr lang="en-US" sz="2300" dirty="0"/>
            </a:br>
            <a:r>
              <a:rPr lang="en-US" sz="2300" dirty="0"/>
              <a:t>form a </a:t>
            </a:r>
            <a:r>
              <a:rPr lang="en-US" sz="2300" u="sng" dirty="0"/>
              <a:t>vasculature</a:t>
            </a:r>
            <a:r>
              <a:rPr lang="en-US" sz="2300" dirty="0"/>
              <a:t> system (like the </a:t>
            </a:r>
            <a:r>
              <a:rPr lang="en-US" sz="2300" i="1" dirty="0"/>
              <a:t>circulatory </a:t>
            </a:r>
            <a:br>
              <a:rPr lang="en-US" sz="2300" i="1" dirty="0"/>
            </a:br>
            <a:r>
              <a:rPr lang="en-US" sz="2300" i="1" dirty="0"/>
              <a:t>system </a:t>
            </a:r>
            <a:r>
              <a:rPr lang="en-US" sz="2300" dirty="0"/>
              <a:t>in animals). </a:t>
            </a:r>
          </a:p>
          <a:p>
            <a:pPr marL="342900" lvl="1" indent="-342900"/>
            <a:endParaRPr lang="en-US" sz="2400" dirty="0"/>
          </a:p>
        </p:txBody>
      </p:sp>
    </p:spTree>
    <p:extLst>
      <p:ext uri="{BB962C8B-B14F-4D97-AF65-F5344CB8AC3E}">
        <p14:creationId xmlns:p14="http://schemas.microsoft.com/office/powerpoint/2010/main" val="176897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a:xfrm rot="5400000">
            <a:off x="3316940" y="409025"/>
            <a:ext cx="2662521" cy="1371600"/>
          </a:xfrm>
          <a:prstGeom prst="rightArrow">
            <a:avLst/>
          </a:prstGeom>
          <a:solidFill>
            <a:srgbClr val="FF0000">
              <a:alpha val="18824"/>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9662453">
            <a:off x="-117198" y="4530680"/>
            <a:ext cx="4753851" cy="912821"/>
          </a:xfrm>
          <a:prstGeom prst="rightArrow">
            <a:avLst>
              <a:gd name="adj1" fmla="val 50000"/>
              <a:gd name="adj2" fmla="val 75415"/>
            </a:avLst>
          </a:prstGeom>
          <a:solidFill>
            <a:srgbClr val="7030A0">
              <a:alpha val="18824"/>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Rectangle 2"/>
          <p:cNvSpPr/>
          <p:nvPr/>
        </p:nvSpPr>
        <p:spPr>
          <a:xfrm rot="20458850">
            <a:off x="-1925940" y="3796406"/>
            <a:ext cx="6496992" cy="890002"/>
          </a:xfrm>
          <a:prstGeom prst="rect">
            <a:avLst/>
          </a:prstGeom>
          <a:noFill/>
          <a:ln w="2032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0458850">
            <a:off x="-1567179" y="4725942"/>
            <a:ext cx="6496992" cy="890002"/>
          </a:xfrm>
          <a:prstGeom prst="rect">
            <a:avLst/>
          </a:prstGeom>
          <a:noFill/>
          <a:ln w="2032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20022333">
            <a:off x="-2294060" y="4466957"/>
            <a:ext cx="6774175" cy="994569"/>
          </a:xfrm>
          <a:custGeom>
            <a:avLst/>
            <a:gdLst>
              <a:gd name="connsiteX0" fmla="*/ 0 w 3026979"/>
              <a:gd name="connsiteY0" fmla="*/ 0 h 2017986"/>
              <a:gd name="connsiteX1" fmla="*/ 945931 w 3026979"/>
              <a:gd name="connsiteY1" fmla="*/ 725213 h 2017986"/>
              <a:gd name="connsiteX2" fmla="*/ 1954924 w 3026979"/>
              <a:gd name="connsiteY2" fmla="*/ 725213 h 2017986"/>
              <a:gd name="connsiteX3" fmla="*/ 3026979 w 3026979"/>
              <a:gd name="connsiteY3" fmla="*/ 2017986 h 2017986"/>
            </a:gdLst>
            <a:ahLst/>
            <a:cxnLst>
              <a:cxn ang="0">
                <a:pos x="connsiteX0" y="connsiteY0"/>
              </a:cxn>
              <a:cxn ang="0">
                <a:pos x="connsiteX1" y="connsiteY1"/>
              </a:cxn>
              <a:cxn ang="0">
                <a:pos x="connsiteX2" y="connsiteY2"/>
              </a:cxn>
              <a:cxn ang="0">
                <a:pos x="connsiteX3" y="connsiteY3"/>
              </a:cxn>
            </a:cxnLst>
            <a:rect l="l" t="t" r="r" b="b"/>
            <a:pathLst>
              <a:path w="3026979" h="2017986">
                <a:moveTo>
                  <a:pt x="0" y="0"/>
                </a:moveTo>
                <a:cubicBezTo>
                  <a:pt x="310055" y="302172"/>
                  <a:pt x="620110" y="604344"/>
                  <a:pt x="945931" y="725213"/>
                </a:cubicBezTo>
                <a:cubicBezTo>
                  <a:pt x="1271752" y="846082"/>
                  <a:pt x="1608083" y="509751"/>
                  <a:pt x="1954924" y="725213"/>
                </a:cubicBezTo>
                <a:cubicBezTo>
                  <a:pt x="2301765" y="940675"/>
                  <a:pt x="2664372" y="1479330"/>
                  <a:pt x="3026979" y="2017986"/>
                </a:cubicBezTo>
              </a:path>
            </a:pathLst>
          </a:custGeom>
          <a:noFill/>
          <a:ln w="158750">
            <a:solidFill>
              <a:srgbClr val="09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67911" y="-133341"/>
            <a:ext cx="1985827"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w="76200"/>
                <a:solidFill>
                  <a:srgbClr val="FF0000"/>
                </a:solidFill>
                <a:effectLst>
                  <a:glow rad="101600">
                    <a:schemeClr val="accent4">
                      <a:satMod val="175000"/>
                      <a:alpha val="40000"/>
                    </a:schemeClr>
                  </a:glow>
                  <a:outerShdw blurRad="50800" dist="38100" dir="5400000" algn="t" rotWithShape="0">
                    <a:prstClr val="black">
                      <a:alpha val="40000"/>
                    </a:prstClr>
                  </a:outerShdw>
                </a:effectLst>
              </a:rPr>
              <a:t>CO</a:t>
            </a:r>
            <a:r>
              <a:rPr lang="en-US" sz="5400" b="1" baseline="-25000" dirty="0">
                <a:ln w="76200"/>
                <a:solidFill>
                  <a:srgbClr val="FF0000"/>
                </a:solidFill>
                <a:effectLst>
                  <a:glow rad="101600">
                    <a:schemeClr val="accent4">
                      <a:satMod val="175000"/>
                      <a:alpha val="40000"/>
                    </a:schemeClr>
                  </a:glow>
                  <a:outerShdw blurRad="50800" dist="38100" dir="5400000" algn="t" rotWithShape="0">
                    <a:prstClr val="black">
                      <a:alpha val="40000"/>
                    </a:prstClr>
                  </a:outerShdw>
                </a:effectLst>
              </a:rPr>
              <a:t>2</a:t>
            </a:r>
            <a:endParaRPr lang="en-US" sz="5400" b="1" dirty="0">
              <a:ln w="76200"/>
              <a:solidFill>
                <a:srgbClr val="FF0000"/>
              </a:solidFill>
              <a:effectLst>
                <a:glow rad="101600">
                  <a:schemeClr val="accent4">
                    <a:satMod val="175000"/>
                    <a:alpha val="40000"/>
                  </a:schemeClr>
                </a:glow>
                <a:outerShdw blurRad="50800" dist="38100" dir="5400000" algn="t" rotWithShape="0">
                  <a:prstClr val="black">
                    <a:alpha val="40000"/>
                  </a:prstClr>
                </a:outerShdw>
              </a:effectLst>
            </a:endParaRPr>
          </a:p>
        </p:txBody>
      </p:sp>
      <p:sp>
        <p:nvSpPr>
          <p:cNvPr id="2" name="Title 1"/>
          <p:cNvSpPr>
            <a:spLocks noGrp="1"/>
          </p:cNvSpPr>
          <p:nvPr>
            <p:ph type="title"/>
          </p:nvPr>
        </p:nvSpPr>
        <p:spPr>
          <a:xfrm>
            <a:off x="205006" y="6085371"/>
            <a:ext cx="6431845" cy="706418"/>
          </a:xfrm>
        </p:spPr>
        <p:txBody>
          <a:bodyPr>
            <a:normAutofit fontScale="90000"/>
          </a:bodyPr>
          <a:lstStyle/>
          <a:p>
            <a:r>
              <a:rPr lang="en-US" dirty="0"/>
              <a:t>Photosynthesis simplified…</a:t>
            </a:r>
          </a:p>
        </p:txBody>
      </p:sp>
      <p:sp>
        <p:nvSpPr>
          <p:cNvPr id="7" name="32-Point Star 6"/>
          <p:cNvSpPr/>
          <p:nvPr/>
        </p:nvSpPr>
        <p:spPr>
          <a:xfrm>
            <a:off x="758767" y="609600"/>
            <a:ext cx="1828800" cy="1828800"/>
          </a:xfrm>
          <a:prstGeom prst="star32">
            <a:avLst>
              <a:gd name="adj" fmla="val 16071"/>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379395" y="4105870"/>
            <a:ext cx="1438124"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w="76200"/>
                <a:solidFill>
                  <a:srgbClr val="194DE1"/>
                </a:solidFill>
                <a:effectLst>
                  <a:glow rad="101600">
                    <a:schemeClr val="accent4">
                      <a:satMod val="175000"/>
                      <a:alpha val="40000"/>
                    </a:schemeClr>
                  </a:glow>
                  <a:outerShdw blurRad="50800" dist="38100" dir="5400000" algn="t" rotWithShape="0">
                    <a:prstClr val="black">
                      <a:alpha val="40000"/>
                    </a:prstClr>
                  </a:outerShdw>
                </a:effectLst>
              </a:rPr>
              <a:t>H</a:t>
            </a:r>
            <a:r>
              <a:rPr lang="en-US" sz="5400" b="1" baseline="-25000" dirty="0">
                <a:ln w="76200"/>
                <a:solidFill>
                  <a:srgbClr val="194DE1"/>
                </a:solidFill>
                <a:effectLst>
                  <a:glow rad="101600">
                    <a:schemeClr val="accent4">
                      <a:satMod val="175000"/>
                      <a:alpha val="40000"/>
                    </a:schemeClr>
                  </a:glow>
                  <a:outerShdw blurRad="50800" dist="38100" dir="5400000" algn="t" rotWithShape="0">
                    <a:prstClr val="black">
                      <a:alpha val="40000"/>
                    </a:prstClr>
                  </a:outerShdw>
                </a:effectLst>
              </a:rPr>
              <a:t>2</a:t>
            </a:r>
            <a:r>
              <a:rPr lang="en-US" sz="5400" b="1" dirty="0">
                <a:ln w="76200"/>
                <a:solidFill>
                  <a:srgbClr val="194DE1"/>
                </a:solidFill>
                <a:effectLst>
                  <a:glow rad="101600">
                    <a:schemeClr val="accent4">
                      <a:satMod val="175000"/>
                      <a:alpha val="40000"/>
                    </a:schemeClr>
                  </a:glow>
                  <a:outerShdw blurRad="50800" dist="38100" dir="5400000" algn="t" rotWithShape="0">
                    <a:prstClr val="black">
                      <a:alpha val="40000"/>
                    </a:prstClr>
                  </a:outerShdw>
                </a:effectLst>
              </a:rPr>
              <a:t>O</a:t>
            </a:r>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59369" y="1626497"/>
            <a:ext cx="6271267" cy="495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ight Arrow 18"/>
          <p:cNvSpPr/>
          <p:nvPr/>
        </p:nvSpPr>
        <p:spPr>
          <a:xfrm rot="20480020">
            <a:off x="-2368660" y="4089241"/>
            <a:ext cx="5607763" cy="903729"/>
          </a:xfrm>
          <a:prstGeom prst="rightArrow">
            <a:avLst>
              <a:gd name="adj1" fmla="val 50000"/>
              <a:gd name="adj2" fmla="val 67790"/>
            </a:avLst>
          </a:prstGeom>
          <a:solidFill>
            <a:srgbClr val="00B0F0">
              <a:alpha val="18824"/>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 name="Rectangle 13"/>
          <p:cNvSpPr/>
          <p:nvPr/>
        </p:nvSpPr>
        <p:spPr>
          <a:xfrm>
            <a:off x="2430329" y="3962241"/>
            <a:ext cx="3297768"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w="76200"/>
                <a:solidFill>
                  <a:schemeClr val="bg1"/>
                </a:solidFill>
                <a:effectLst>
                  <a:glow rad="101600">
                    <a:schemeClr val="accent4">
                      <a:satMod val="175000"/>
                      <a:alpha val="40000"/>
                    </a:schemeClr>
                  </a:glow>
                  <a:outerShdw blurRad="50800" dist="38100" dir="5400000" algn="t" rotWithShape="0">
                    <a:prstClr val="black">
                      <a:alpha val="40000"/>
                    </a:prstClr>
                  </a:outerShdw>
                </a:effectLst>
              </a:rPr>
              <a:t>Glucose</a:t>
            </a:r>
          </a:p>
        </p:txBody>
      </p:sp>
      <p:sp>
        <p:nvSpPr>
          <p:cNvPr id="6" name="Freeform 5"/>
          <p:cNvSpPr/>
          <p:nvPr/>
        </p:nvSpPr>
        <p:spPr>
          <a:xfrm rot="20124534">
            <a:off x="2314491" y="1337918"/>
            <a:ext cx="1301448" cy="1965476"/>
          </a:xfrm>
          <a:custGeom>
            <a:avLst/>
            <a:gdLst>
              <a:gd name="connsiteX0" fmla="*/ 24191 w 1301448"/>
              <a:gd name="connsiteY0" fmla="*/ 58057 h 1424819"/>
              <a:gd name="connsiteX1" fmla="*/ 314476 w 1301448"/>
              <a:gd name="connsiteY1" fmla="*/ 58057 h 1424819"/>
              <a:gd name="connsiteX2" fmla="*/ 38705 w 1301448"/>
              <a:gd name="connsiteY2" fmla="*/ 406400 h 1424819"/>
              <a:gd name="connsiteX3" fmla="*/ 546705 w 1301448"/>
              <a:gd name="connsiteY3" fmla="*/ 420914 h 1424819"/>
              <a:gd name="connsiteX4" fmla="*/ 401562 w 1301448"/>
              <a:gd name="connsiteY4" fmla="*/ 769257 h 1424819"/>
              <a:gd name="connsiteX5" fmla="*/ 778933 w 1301448"/>
              <a:gd name="connsiteY5" fmla="*/ 943429 h 1424819"/>
              <a:gd name="connsiteX6" fmla="*/ 677333 w 1301448"/>
              <a:gd name="connsiteY6" fmla="*/ 1320800 h 1424819"/>
              <a:gd name="connsiteX7" fmla="*/ 1141791 w 1301448"/>
              <a:gd name="connsiteY7" fmla="*/ 1407886 h 1424819"/>
              <a:gd name="connsiteX8" fmla="*/ 1301448 w 1301448"/>
              <a:gd name="connsiteY8" fmla="*/ 1422400 h 142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448" h="1424819">
                <a:moveTo>
                  <a:pt x="24191" y="58057"/>
                </a:moveTo>
                <a:cubicBezTo>
                  <a:pt x="168124" y="29028"/>
                  <a:pt x="312057" y="0"/>
                  <a:pt x="314476" y="58057"/>
                </a:cubicBezTo>
                <a:cubicBezTo>
                  <a:pt x="316895" y="116114"/>
                  <a:pt x="0" y="345924"/>
                  <a:pt x="38705" y="406400"/>
                </a:cubicBezTo>
                <a:cubicBezTo>
                  <a:pt x="77410" y="466876"/>
                  <a:pt x="486229" y="360438"/>
                  <a:pt x="546705" y="420914"/>
                </a:cubicBezTo>
                <a:cubicBezTo>
                  <a:pt x="607181" y="481390"/>
                  <a:pt x="362857" y="682171"/>
                  <a:pt x="401562" y="769257"/>
                </a:cubicBezTo>
                <a:cubicBezTo>
                  <a:pt x="440267" y="856343"/>
                  <a:pt x="732971" y="851505"/>
                  <a:pt x="778933" y="943429"/>
                </a:cubicBezTo>
                <a:cubicBezTo>
                  <a:pt x="824895" y="1035353"/>
                  <a:pt x="616857" y="1243390"/>
                  <a:pt x="677333" y="1320800"/>
                </a:cubicBezTo>
                <a:cubicBezTo>
                  <a:pt x="737809" y="1398210"/>
                  <a:pt x="1037772" y="1390953"/>
                  <a:pt x="1141791" y="1407886"/>
                </a:cubicBezTo>
                <a:cubicBezTo>
                  <a:pt x="1245810" y="1424819"/>
                  <a:pt x="1273629" y="1423609"/>
                  <a:pt x="1301448" y="1422400"/>
                </a:cubicBezTo>
              </a:path>
            </a:pathLst>
          </a:custGeom>
          <a:noFill/>
          <a:ln>
            <a:solidFill>
              <a:srgbClr val="FFFF00"/>
            </a:solidFill>
            <a:headEnd type="none" w="med" len="med"/>
            <a:tailEnd type="arrow" w="med" len="med"/>
          </a:ln>
          <a:effectLst>
            <a:glow rad="482600">
              <a:schemeClr val="accent6">
                <a:satMod val="175000"/>
                <a:alpha val="40000"/>
              </a:schemeClr>
            </a:glow>
          </a:effectLst>
          <a:scene3d>
            <a:camera prst="orthographicFront"/>
            <a:lightRig rig="threePt" dir="t"/>
          </a:scene3d>
          <a:sp3d>
            <a:bevelT/>
          </a:sp3d>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7" name="Rectangle 16"/>
          <p:cNvSpPr/>
          <p:nvPr/>
        </p:nvSpPr>
        <p:spPr>
          <a:xfrm>
            <a:off x="4286422" y="3155627"/>
            <a:ext cx="3297768"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w="76200"/>
                <a:solidFill>
                  <a:schemeClr val="bg1"/>
                </a:solidFill>
                <a:effectLst>
                  <a:glow rad="101600">
                    <a:schemeClr val="accent4">
                      <a:satMod val="175000"/>
                      <a:alpha val="40000"/>
                    </a:schemeClr>
                  </a:glow>
                  <a:outerShdw blurRad="50800" dist="38100" dir="5400000" algn="t" rotWithShape="0">
                    <a:prstClr val="black">
                      <a:alpha val="40000"/>
                    </a:prstClr>
                  </a:outerShdw>
                </a:effectLst>
              </a:rPr>
              <a:t>O</a:t>
            </a:r>
            <a:r>
              <a:rPr lang="en-US" sz="5400" b="1" baseline="-25000" dirty="0">
                <a:ln w="76200"/>
                <a:solidFill>
                  <a:schemeClr val="bg1"/>
                </a:solidFill>
                <a:effectLst>
                  <a:glow rad="101600">
                    <a:schemeClr val="accent4">
                      <a:satMod val="175000"/>
                      <a:alpha val="40000"/>
                    </a:schemeClr>
                  </a:glow>
                  <a:outerShdw blurRad="50800" dist="38100" dir="5400000" algn="t" rotWithShape="0">
                    <a:prstClr val="black">
                      <a:alpha val="40000"/>
                    </a:prstClr>
                  </a:outerShdw>
                </a:effectLst>
              </a:rPr>
              <a:t>2</a:t>
            </a:r>
          </a:p>
        </p:txBody>
      </p:sp>
      <p:sp>
        <p:nvSpPr>
          <p:cNvPr id="27" name="Rounded Rectangle 26"/>
          <p:cNvSpPr/>
          <p:nvPr/>
        </p:nvSpPr>
        <p:spPr>
          <a:xfrm>
            <a:off x="6755304" y="76200"/>
            <a:ext cx="2291315" cy="67155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t>1. Evaporation pulls water up the xylem tubes into the leaves of the plant. </a:t>
            </a:r>
            <a:br>
              <a:rPr lang="en-US" sz="2000" dirty="0"/>
            </a:br>
            <a:endParaRPr lang="en-US" sz="2000" dirty="0"/>
          </a:p>
          <a:p>
            <a:r>
              <a:rPr lang="en-US" sz="2000" dirty="0"/>
              <a:t>2. CO</a:t>
            </a:r>
            <a:r>
              <a:rPr lang="en-US" sz="2000" baseline="-25000" dirty="0"/>
              <a:t>2</a:t>
            </a:r>
            <a:r>
              <a:rPr lang="en-US" sz="2000" dirty="0"/>
              <a:t> is absorbed through pores in the leaves.</a:t>
            </a:r>
            <a:br>
              <a:rPr lang="en-US" sz="2000" dirty="0"/>
            </a:br>
            <a:endParaRPr lang="en-US" sz="2000" dirty="0"/>
          </a:p>
          <a:p>
            <a:r>
              <a:rPr lang="en-US" sz="2000" dirty="0"/>
              <a:t>3. CO</a:t>
            </a:r>
            <a:r>
              <a:rPr lang="en-US" sz="2000" baseline="-25000" dirty="0"/>
              <a:t>2</a:t>
            </a:r>
            <a:r>
              <a:rPr lang="en-US" sz="2000" dirty="0"/>
              <a:t> and H</a:t>
            </a:r>
            <a:r>
              <a:rPr lang="en-US" sz="2000" baseline="-25000" dirty="0"/>
              <a:t>2</a:t>
            </a:r>
            <a:r>
              <a:rPr lang="en-US" sz="2000" dirty="0"/>
              <a:t>O are rearranged to form glucose (C</a:t>
            </a:r>
            <a:r>
              <a:rPr lang="en-US" sz="2000" baseline="-25000" dirty="0"/>
              <a:t>6</a:t>
            </a:r>
            <a:r>
              <a:rPr lang="en-US" sz="2000" dirty="0"/>
              <a:t>H</a:t>
            </a:r>
            <a:r>
              <a:rPr lang="en-US" sz="2000" baseline="-25000" dirty="0"/>
              <a:t>12</a:t>
            </a:r>
            <a:r>
              <a:rPr lang="en-US" sz="2000" dirty="0"/>
              <a:t>O</a:t>
            </a:r>
            <a:r>
              <a:rPr lang="en-US" sz="2000" baseline="-25000" dirty="0"/>
              <a:t>6</a:t>
            </a:r>
            <a:r>
              <a:rPr lang="en-US" sz="2000" dirty="0"/>
              <a:t>) and oxygen (O</a:t>
            </a:r>
            <a:r>
              <a:rPr lang="en-US" sz="2000" baseline="-25000" dirty="0"/>
              <a:t>2</a:t>
            </a:r>
            <a:r>
              <a:rPr lang="en-US" sz="2000" dirty="0"/>
              <a:t>) using light energy.</a:t>
            </a:r>
          </a:p>
          <a:p>
            <a:endParaRPr lang="en-US" sz="2000" dirty="0"/>
          </a:p>
          <a:p>
            <a:r>
              <a:rPr lang="en-US" sz="2000" dirty="0"/>
              <a:t>4. O</a:t>
            </a:r>
            <a:r>
              <a:rPr lang="en-US" sz="2000" baseline="-25000" dirty="0"/>
              <a:t>2</a:t>
            </a:r>
            <a:r>
              <a:rPr lang="en-US" sz="2000" dirty="0"/>
              <a:t> is released. Glucose is used for cell resp. or biosynthesis. </a:t>
            </a:r>
          </a:p>
        </p:txBody>
      </p:sp>
      <p:sp>
        <p:nvSpPr>
          <p:cNvPr id="4" name="Rectangle 3"/>
          <p:cNvSpPr/>
          <p:nvPr/>
        </p:nvSpPr>
        <p:spPr>
          <a:xfrm>
            <a:off x="1345486" y="3885817"/>
            <a:ext cx="756874" cy="369332"/>
          </a:xfrm>
          <a:prstGeom prst="rect">
            <a:avLst/>
          </a:prstGeom>
        </p:spPr>
        <p:txBody>
          <a:bodyPr wrap="none">
            <a:spAutoFit/>
          </a:bodyPr>
          <a:lstStyle/>
          <a:p>
            <a:r>
              <a:rPr lang="en-US" dirty="0"/>
              <a:t>Xylem</a:t>
            </a:r>
          </a:p>
        </p:txBody>
      </p:sp>
      <p:sp>
        <p:nvSpPr>
          <p:cNvPr id="20" name="Rectangle 19"/>
          <p:cNvSpPr/>
          <p:nvPr/>
        </p:nvSpPr>
        <p:spPr>
          <a:xfrm>
            <a:off x="1053745" y="5029200"/>
            <a:ext cx="899605" cy="369332"/>
          </a:xfrm>
          <a:prstGeom prst="rect">
            <a:avLst/>
          </a:prstGeom>
        </p:spPr>
        <p:txBody>
          <a:bodyPr wrap="none">
            <a:spAutoFit/>
          </a:bodyPr>
          <a:lstStyle/>
          <a:p>
            <a:r>
              <a:rPr lang="en-US" dirty="0"/>
              <a:t>Phloem</a:t>
            </a:r>
          </a:p>
        </p:txBody>
      </p:sp>
      <p:sp>
        <p:nvSpPr>
          <p:cNvPr id="22" name="Right Arrow 21"/>
          <p:cNvSpPr/>
          <p:nvPr/>
        </p:nvSpPr>
        <p:spPr>
          <a:xfrm>
            <a:off x="4439537" y="3160043"/>
            <a:ext cx="1552486" cy="1030957"/>
          </a:xfrm>
          <a:prstGeom prst="rightArrow">
            <a:avLst>
              <a:gd name="adj1" fmla="val 50000"/>
              <a:gd name="adj2" fmla="val 67790"/>
            </a:avLst>
          </a:prstGeom>
          <a:solidFill>
            <a:schemeClr val="bg1">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4" name="Title 1"/>
          <p:cNvSpPr txBox="1">
            <a:spLocks/>
          </p:cNvSpPr>
          <p:nvPr/>
        </p:nvSpPr>
        <p:spPr>
          <a:xfrm>
            <a:off x="395537" y="3165592"/>
            <a:ext cx="726460" cy="70641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1</a:t>
            </a:r>
          </a:p>
        </p:txBody>
      </p:sp>
      <p:sp>
        <p:nvSpPr>
          <p:cNvPr id="25" name="Title 1"/>
          <p:cNvSpPr txBox="1">
            <a:spLocks/>
          </p:cNvSpPr>
          <p:nvPr/>
        </p:nvSpPr>
        <p:spPr>
          <a:xfrm>
            <a:off x="3549950" y="764840"/>
            <a:ext cx="726460" cy="70641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2</a:t>
            </a:r>
          </a:p>
        </p:txBody>
      </p:sp>
      <p:sp>
        <p:nvSpPr>
          <p:cNvPr id="28" name="Title 1"/>
          <p:cNvSpPr txBox="1">
            <a:spLocks/>
          </p:cNvSpPr>
          <p:nvPr/>
        </p:nvSpPr>
        <p:spPr>
          <a:xfrm>
            <a:off x="3655042" y="3602007"/>
            <a:ext cx="726460" cy="70641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3</a:t>
            </a:r>
          </a:p>
        </p:txBody>
      </p:sp>
      <p:sp>
        <p:nvSpPr>
          <p:cNvPr id="29" name="Title 1"/>
          <p:cNvSpPr txBox="1">
            <a:spLocks/>
          </p:cNvSpPr>
          <p:nvPr/>
        </p:nvSpPr>
        <p:spPr>
          <a:xfrm>
            <a:off x="5584895" y="4018537"/>
            <a:ext cx="726460" cy="70641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4</a:t>
            </a:r>
          </a:p>
        </p:txBody>
      </p:sp>
    </p:spTree>
    <p:extLst>
      <p:ext uri="{BB962C8B-B14F-4D97-AF65-F5344CB8AC3E}">
        <p14:creationId xmlns:p14="http://schemas.microsoft.com/office/powerpoint/2010/main" val="1913671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par>
                                <p:cTn id="8" presetID="44" presetClass="path" presetSubtype="0" repeatCount="indefinite" fill="hold" grpId="0" nodeType="withEffect">
                                  <p:stCondLst>
                                    <p:cond delay="0"/>
                                  </p:stCondLst>
                                  <p:childTnLst>
                                    <p:animMotion origin="layout" path="M -0.0717 0.02871 L 0.06059 -0.05301 C 0.08733 -0.07014 0.13056 -0.09074 0.175 -0.10903 C 0.22726 -0.13032 0.27014 -0.14421 0.30017 -0.15046 L 0.44479 -0.18148 " pathEditMode="relative" rAng="20580000" ptsTypes="AAAAA">
                                      <p:cBhvr>
                                        <p:cTn id="9" dur="3000" fill="hold"/>
                                        <p:tgtEl>
                                          <p:spTgt spid="11"/>
                                        </p:tgtEl>
                                        <p:attrNameLst>
                                          <p:attrName>ppt_x</p:attrName>
                                          <p:attrName>ppt_y</p:attrName>
                                        </p:attrNameLst>
                                      </p:cBhvr>
                                      <p:rCtr x="25434" y="-12222"/>
                                    </p:animMotion>
                                  </p:childTnLst>
                                </p:cTn>
                              </p:par>
                              <p:par>
                                <p:cTn id="10" presetID="63" presetClass="path" presetSubtype="0" repeatCount="indefinite" fill="hold" grpId="0" nodeType="withEffect">
                                  <p:stCondLst>
                                    <p:cond delay="0"/>
                                  </p:stCondLst>
                                  <p:childTnLst>
                                    <p:animMotion origin="layout" path="M 0.00312 -0.03403 L -0.70348 0.28426 " pathEditMode="relative" rAng="0" ptsTypes="AA">
                                      <p:cBhvr>
                                        <p:cTn id="11" dur="6000" fill="hold"/>
                                        <p:tgtEl>
                                          <p:spTgt spid="14"/>
                                        </p:tgtEl>
                                        <p:attrNameLst>
                                          <p:attrName>ppt_x</p:attrName>
                                          <p:attrName>ppt_y</p:attrName>
                                        </p:attrNameLst>
                                      </p:cBhvr>
                                      <p:rCtr x="-35330" y="15903"/>
                                    </p:animMotion>
                                  </p:childTnLst>
                                </p:cTn>
                              </p:par>
                              <p:par>
                                <p:cTn id="12" presetID="49" presetClass="path" presetSubtype="0" repeatCount="indefinite" fill="hold" grpId="0" nodeType="withEffect">
                                  <p:stCondLst>
                                    <p:cond delay="0"/>
                                  </p:stCondLst>
                                  <p:childTnLst>
                                    <p:animMotion origin="layout" path="M -2.77778E-7 3.33333E-6 L -0.02066 0.5632 " pathEditMode="relative" rAng="0" ptsTypes="AA">
                                      <p:cBhvr>
                                        <p:cTn id="13" dur="3000" fill="hold"/>
                                        <p:tgtEl>
                                          <p:spTgt spid="13"/>
                                        </p:tgtEl>
                                        <p:attrNameLst>
                                          <p:attrName>ppt_x</p:attrName>
                                          <p:attrName>ppt_y</p:attrName>
                                        </p:attrNameLst>
                                      </p:cBhvr>
                                      <p:rCtr x="-2639" y="26481"/>
                                    </p:animMotion>
                                  </p:childTnLst>
                                </p:cTn>
                              </p:par>
                              <p:par>
                                <p:cTn id="14" presetID="10" presetClass="entr" presetSubtype="0" repeatCount="indefinite"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6000"/>
                                        <p:tgtEl>
                                          <p:spTgt spid="14"/>
                                        </p:tgtEl>
                                      </p:cBhvr>
                                    </p:animEffect>
                                  </p:childTnLst>
                                </p:cTn>
                              </p:par>
                              <p:par>
                                <p:cTn id="17" presetID="63" presetClass="path" presetSubtype="0" repeatCount="indefinite" fill="hold" grpId="0" nodeType="withEffect">
                                  <p:stCondLst>
                                    <p:cond delay="0"/>
                                  </p:stCondLst>
                                  <p:childTnLst>
                                    <p:animMotion origin="layout" path="M -0.0927 0.01088 L 0.14115 0.01088 " pathEditMode="relative" rAng="0" ptsTypes="AA">
                                      <p:cBhvr>
                                        <p:cTn id="18" dur="6000" fill="hold"/>
                                        <p:tgtEl>
                                          <p:spTgt spid="17"/>
                                        </p:tgtEl>
                                        <p:attrNameLst>
                                          <p:attrName>ppt_x</p:attrName>
                                          <p:attrName>ppt_y</p:attrName>
                                        </p:attrNameLst>
                                      </p:cBhvr>
                                      <p:rCtr x="11684" y="0"/>
                                    </p:animMotion>
                                  </p:childTnLst>
                                </p:cTn>
                              </p:par>
                              <p:par>
                                <p:cTn id="19" presetID="10" presetClass="entr" presetSubtype="0" repeatCount="indefinite" fill="hold" grpId="1"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6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4" grpId="0"/>
      <p:bldP spid="14" grpId="1"/>
      <p:bldP spid="6" grpId="0" animBg="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2830" b="4670"/>
          <a:stretch/>
        </p:blipFill>
        <p:spPr>
          <a:xfrm>
            <a:off x="1143000" y="2667000"/>
            <a:ext cx="7088969" cy="4267200"/>
          </a:xfrm>
          <a:prstGeom prst="rect">
            <a:avLst/>
          </a:prstGeom>
        </p:spPr>
      </p:pic>
      <p:sp>
        <p:nvSpPr>
          <p:cNvPr id="3" name="Slide Number Placeholder 2"/>
          <p:cNvSpPr>
            <a:spLocks noGrp="1"/>
          </p:cNvSpPr>
          <p:nvPr>
            <p:ph type="sldNum" sz="quarter" idx="12"/>
          </p:nvPr>
        </p:nvSpPr>
        <p:spPr>
          <a:xfrm>
            <a:off x="6705600" y="6553200"/>
            <a:ext cx="2133600" cy="365125"/>
          </a:xfrm>
        </p:spPr>
        <p:txBody>
          <a:bodyPr/>
          <a:lstStyle/>
          <a:p>
            <a:pPr>
              <a:defRPr/>
            </a:pPr>
            <a:fld id="{776E580A-82DC-4D67-9964-BF262C600765}" type="slidenum">
              <a:rPr lang="en-US"/>
              <a:pPr>
                <a:defRPr/>
              </a:pPr>
              <a:t>12</a:t>
            </a:fld>
            <a:endParaRPr lang="en-US" dirty="0"/>
          </a:p>
        </p:txBody>
      </p:sp>
      <p:sp>
        <p:nvSpPr>
          <p:cNvPr id="12" name="Content Placeholder 2">
            <a:extLst>
              <a:ext uri="{FF2B5EF4-FFF2-40B4-BE49-F238E27FC236}">
                <a16:creationId xmlns:a16="http://schemas.microsoft.com/office/drawing/2014/main" id="{AE40AC16-4840-7140-BE0C-FB7B42BE90EC}"/>
              </a:ext>
            </a:extLst>
          </p:cNvPr>
          <p:cNvSpPr txBox="1">
            <a:spLocks/>
          </p:cNvSpPr>
          <p:nvPr/>
        </p:nvSpPr>
        <p:spPr>
          <a:xfrm>
            <a:off x="152400" y="76200"/>
            <a:ext cx="8839202" cy="2819400"/>
          </a:xfrm>
          <a:prstGeom prst="rect">
            <a:avLst/>
          </a:prstGeom>
          <a:solidFill>
            <a:srgbClr val="B0BF8A"/>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r>
              <a:rPr lang="en-US" sz="2400" b="1" dirty="0"/>
              <a:t>Plants use some glucose produced during photosynthesis to recharge ATP during cellular respiration.</a:t>
            </a:r>
          </a:p>
          <a:p>
            <a:pPr marL="742950" lvl="2" indent="-342900"/>
            <a:r>
              <a:rPr lang="en-US" sz="2200" dirty="0"/>
              <a:t>This can occur within that cell or glucose can travel to other cells.</a:t>
            </a:r>
          </a:p>
          <a:p>
            <a:pPr marL="342900" lvl="1" indent="-342900"/>
            <a:r>
              <a:rPr lang="en-US" sz="2400" b="1" dirty="0"/>
              <a:t>Glucose can be used in multiple forms of biosynthesis. </a:t>
            </a:r>
          </a:p>
          <a:p>
            <a:pPr marL="740664" lvl="2" indent="-342900">
              <a:spcBef>
                <a:spcPts val="152"/>
              </a:spcBef>
            </a:pPr>
            <a:r>
              <a:rPr lang="en-US" sz="2200" dirty="0"/>
              <a:t>Glucose can be assembled into long chains to form cellulose. </a:t>
            </a:r>
          </a:p>
          <a:p>
            <a:pPr marL="740664" lvl="2" indent="-342900">
              <a:spcBef>
                <a:spcPts val="152"/>
              </a:spcBef>
            </a:pPr>
            <a:r>
              <a:rPr lang="en-US" sz="2200" dirty="0"/>
              <a:t>Atoms in glucose can be rearranged with minerals from the soil to form amino acids, fatty acids, etc. </a:t>
            </a:r>
          </a:p>
          <a:p>
            <a:pPr marL="740664" lvl="2" indent="-342900">
              <a:spcBef>
                <a:spcPts val="152"/>
              </a:spcBef>
            </a:pPr>
            <a:endParaRPr lang="en-US" dirty="0"/>
          </a:p>
          <a:p>
            <a:pPr marL="340614" lvl="1" indent="-342900">
              <a:spcBef>
                <a:spcPts val="152"/>
              </a:spcBef>
            </a:pPr>
            <a:endParaRPr lang="en-US" dirty="0"/>
          </a:p>
        </p:txBody>
      </p:sp>
    </p:spTree>
    <p:extLst>
      <p:ext uri="{BB962C8B-B14F-4D97-AF65-F5344CB8AC3E}">
        <p14:creationId xmlns:p14="http://schemas.microsoft.com/office/powerpoint/2010/main" val="281056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247" y="4571216"/>
            <a:ext cx="8179506" cy="1115415"/>
          </a:xfrm>
        </p:spPr>
        <p:txBody>
          <a:bodyPr vert="horz" lIns="91440" tIns="45720" rIns="91440" bIns="45720" rtlCol="0" anchor="b">
            <a:normAutofit fontScale="90000"/>
          </a:bodyPr>
          <a:lstStyle/>
          <a:p>
            <a:pPr algn="ctr">
              <a:lnSpc>
                <a:spcPct val="90000"/>
              </a:lnSpc>
            </a:pPr>
            <a:r>
              <a:rPr lang="en-US" sz="6000" kern="1200" dirty="0">
                <a:solidFill>
                  <a:schemeClr val="tx1"/>
                </a:solidFill>
                <a:latin typeface="+mj-lt"/>
                <a:ea typeface="+mj-ea"/>
                <a:cs typeface="+mj-cs"/>
              </a:rPr>
              <a:t>Biosynthesis</a:t>
            </a:r>
            <a:r>
              <a:rPr lang="en-US" sz="6000" dirty="0"/>
              <a:t> &amp; Enzymes</a:t>
            </a:r>
            <a:endParaRPr lang="en-US" sz="6000" kern="1200" dirty="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BD56860E-B0BA-474F-BB04-986FDC07FF21}"/>
              </a:ext>
            </a:extLst>
          </p:cNvPr>
          <p:cNvPicPr/>
          <p:nvPr/>
        </p:nvPicPr>
        <p:blipFill rotWithShape="1">
          <a:blip r:embed="rId2">
            <a:extLst>
              <a:ext uri="{28A0092B-C50C-407E-A947-70E740481C1C}">
                <a14:useLocalDpi xmlns:a14="http://schemas.microsoft.com/office/drawing/2010/main" val="0"/>
              </a:ext>
            </a:extLst>
          </a:blip>
          <a:srcRect t="6897" r="1" b="29006"/>
          <a:stretch/>
        </p:blipFill>
        <p:spPr>
          <a:xfrm>
            <a:off x="241221" y="320511"/>
            <a:ext cx="2846070" cy="3930978"/>
          </a:xfrm>
          <a:prstGeom prst="rect">
            <a:avLst/>
          </a:prstGeom>
        </p:spPr>
      </p:pic>
      <p:pic>
        <p:nvPicPr>
          <p:cNvPr id="7170" name="Picture 2" descr="Potted plant image | Free SVG">
            <a:extLst>
              <a:ext uri="{FF2B5EF4-FFF2-40B4-BE49-F238E27FC236}">
                <a16:creationId xmlns:a16="http://schemas.microsoft.com/office/drawing/2014/main" id="{83B0F148-4A33-BA4E-8283-BF2FCC6690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32" r="16564" b="-5"/>
          <a:stretch/>
        </p:blipFill>
        <p:spPr bwMode="auto">
          <a:xfrm>
            <a:off x="3148788" y="320511"/>
            <a:ext cx="284607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wo ears of corn vector illustration | Free SVG">
            <a:extLst>
              <a:ext uri="{FF2B5EF4-FFF2-40B4-BE49-F238E27FC236}">
                <a16:creationId xmlns:a16="http://schemas.microsoft.com/office/drawing/2014/main" id="{BFEF9C41-B3BE-D349-A7CA-06C8B254F2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62" r="16734" b="-5"/>
          <a:stretch/>
        </p:blipFill>
        <p:spPr bwMode="auto">
          <a:xfrm>
            <a:off x="6056356" y="320511"/>
            <a:ext cx="2846070" cy="39309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7A2A49C-3692-4152-8A6C-C7C5B48EF17E}" type="slidenum">
              <a:rPr lang="en-US" sz="1200" smtClean="0">
                <a:latin typeface="+mn-lt"/>
                <a:cs typeface="+mn-cs"/>
              </a:rPr>
              <a:pPr>
                <a:spcAft>
                  <a:spcPts val="600"/>
                </a:spcAft>
                <a:defRPr/>
              </a:pPr>
              <a:t>13</a:t>
            </a:fld>
            <a:endParaRPr lang="en-US" sz="1200">
              <a:latin typeface="+mn-lt"/>
              <a:cs typeface="+mn-cs"/>
            </a:endParaRPr>
          </a:p>
        </p:txBody>
      </p:sp>
    </p:spTree>
    <p:extLst>
      <p:ext uri="{BB962C8B-B14F-4D97-AF65-F5344CB8AC3E}">
        <p14:creationId xmlns:p14="http://schemas.microsoft.com/office/powerpoint/2010/main" val="189590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18"/>
            <a:ext cx="8229600" cy="1143000"/>
          </a:xfrm>
        </p:spPr>
        <p:txBody>
          <a:bodyPr/>
          <a:lstStyle/>
          <a:p>
            <a:r>
              <a:rPr lang="en-US" dirty="0"/>
              <a:t>It starts with glucose…</a:t>
            </a:r>
          </a:p>
        </p:txBody>
      </p:sp>
      <p:sp>
        <p:nvSpPr>
          <p:cNvPr id="3" name="Slide Number Placeholder 2"/>
          <p:cNvSpPr>
            <a:spLocks noGrp="1"/>
          </p:cNvSpPr>
          <p:nvPr>
            <p:ph type="sldNum" sz="quarter" idx="12"/>
          </p:nvPr>
        </p:nvSpPr>
        <p:spPr>
          <a:xfrm>
            <a:off x="8577527" y="6492875"/>
            <a:ext cx="572494" cy="365125"/>
          </a:xfrm>
        </p:spPr>
        <p:txBody>
          <a:bodyPr/>
          <a:lstStyle/>
          <a:p>
            <a:fld id="{47A2A49C-3692-4152-8A6C-C7C5B48EF17E}" type="slidenum">
              <a:rPr lang="en-US" smtClean="0"/>
              <a:t>14</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104274" y="1128882"/>
            <a:ext cx="4922026"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Plants are generally unable to consume other organisms.</a:t>
            </a:r>
            <a:endParaRPr lang="en-US" sz="2200" dirty="0"/>
          </a:p>
          <a:p>
            <a:pPr marL="742950" lvl="2" indent="-342900"/>
            <a:r>
              <a:rPr lang="en-US" sz="2200" dirty="0"/>
              <a:t>Plants must be able to produce all the molecules that they need within their cells. </a:t>
            </a:r>
            <a:br>
              <a:rPr lang="en-US" sz="2200" dirty="0"/>
            </a:br>
            <a:endParaRPr lang="en-US" sz="2200" dirty="0"/>
          </a:p>
          <a:p>
            <a:pPr marL="342900" lvl="1" indent="-342900">
              <a:buFont typeface="Arial" panose="020B0604020202020204" pitchFamily="34" charset="0"/>
              <a:buChar char="•"/>
            </a:pPr>
            <a:r>
              <a:rPr lang="en-US" sz="2400" b="1" dirty="0"/>
              <a:t>All carbon-based molecules in plants begin as glucose molecules. </a:t>
            </a:r>
            <a:endParaRPr lang="en-US" sz="2400" dirty="0"/>
          </a:p>
          <a:p>
            <a:pPr marL="742950" lvl="2" indent="-342900"/>
            <a:r>
              <a:rPr lang="en-US" sz="2200" dirty="0"/>
              <a:t>Through </a:t>
            </a:r>
            <a:r>
              <a:rPr lang="en-US" sz="2200" u="sng" dirty="0"/>
              <a:t>biosynthesis</a:t>
            </a:r>
            <a:r>
              <a:rPr lang="en-US" sz="2200" dirty="0"/>
              <a:t>, plants produce all the molecules that their cells need to function from glucose molecules. </a:t>
            </a:r>
          </a:p>
          <a:p>
            <a:pPr marL="742950" lvl="2" indent="-342900"/>
            <a:endParaRPr lang="en-US" sz="2200" dirty="0"/>
          </a:p>
        </p:txBody>
      </p:sp>
      <p:pic>
        <p:nvPicPr>
          <p:cNvPr id="6" name="Picture 5"/>
          <p:cNvPicPr>
            <a:picLocks noChangeAspect="1"/>
          </p:cNvPicPr>
          <p:nvPr/>
        </p:nvPicPr>
        <p:blipFill rotWithShape="1">
          <a:blip r:embed="rId3"/>
          <a:srcRect b="18001"/>
          <a:stretch/>
        </p:blipFill>
        <p:spPr>
          <a:xfrm>
            <a:off x="6894095" y="863927"/>
            <a:ext cx="1988392" cy="916687"/>
          </a:xfrm>
          <a:prstGeom prst="rect">
            <a:avLst/>
          </a:prstGeom>
        </p:spPr>
      </p:pic>
      <p:pic>
        <p:nvPicPr>
          <p:cNvPr id="7" name="Picture 6"/>
          <p:cNvPicPr>
            <a:picLocks noChangeAspect="1"/>
          </p:cNvPicPr>
          <p:nvPr/>
        </p:nvPicPr>
        <p:blipFill rotWithShape="1">
          <a:blip r:embed="rId4"/>
          <a:srcRect b="24872"/>
          <a:stretch/>
        </p:blipFill>
        <p:spPr>
          <a:xfrm>
            <a:off x="5303027" y="1152030"/>
            <a:ext cx="1314341" cy="537522"/>
          </a:xfrm>
          <a:prstGeom prst="rect">
            <a:avLst/>
          </a:prstGeom>
        </p:spPr>
      </p:pic>
      <p:pic>
        <p:nvPicPr>
          <p:cNvPr id="8" name="Picture 7"/>
          <p:cNvPicPr>
            <a:picLocks noChangeAspect="1"/>
          </p:cNvPicPr>
          <p:nvPr/>
        </p:nvPicPr>
        <p:blipFill rotWithShape="1">
          <a:blip r:embed="rId5"/>
          <a:srcRect b="23235"/>
          <a:stretch/>
        </p:blipFill>
        <p:spPr>
          <a:xfrm>
            <a:off x="7248318" y="2804183"/>
            <a:ext cx="1438482" cy="600184"/>
          </a:xfrm>
          <a:prstGeom prst="rect">
            <a:avLst/>
          </a:prstGeom>
        </p:spPr>
      </p:pic>
      <p:pic>
        <p:nvPicPr>
          <p:cNvPr id="9" name="Picture 8"/>
          <p:cNvPicPr>
            <a:picLocks noChangeAspect="1"/>
          </p:cNvPicPr>
          <p:nvPr/>
        </p:nvPicPr>
        <p:blipFill>
          <a:blip r:embed="rId6">
            <a:clrChange>
              <a:clrFrom>
                <a:srgbClr val="E6E6E6"/>
              </a:clrFrom>
              <a:clrTo>
                <a:srgbClr val="E6E6E6">
                  <a:alpha val="0"/>
                </a:srgbClr>
              </a:clrTo>
            </a:clrChange>
          </a:blip>
          <a:stretch>
            <a:fillRect/>
          </a:stretch>
        </p:blipFill>
        <p:spPr>
          <a:xfrm>
            <a:off x="5982348" y="2734608"/>
            <a:ext cx="1270040" cy="1381643"/>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blip>
          <a:stretch>
            <a:fillRect/>
          </a:stretch>
        </p:blipFill>
        <p:spPr>
          <a:xfrm>
            <a:off x="227443" y="5795956"/>
            <a:ext cx="4368500" cy="893557"/>
          </a:xfrm>
          <a:prstGeom prst="rect">
            <a:avLst/>
          </a:prstGeom>
        </p:spPr>
      </p:pic>
      <p:pic>
        <p:nvPicPr>
          <p:cNvPr id="5" name="Picture 4"/>
          <p:cNvPicPr>
            <a:picLocks noChangeAspect="1"/>
          </p:cNvPicPr>
          <p:nvPr/>
        </p:nvPicPr>
        <p:blipFill>
          <a:blip r:embed="rId8"/>
          <a:stretch>
            <a:fillRect/>
          </a:stretch>
        </p:blipFill>
        <p:spPr>
          <a:xfrm>
            <a:off x="7888291" y="3784048"/>
            <a:ext cx="1223605" cy="771681"/>
          </a:xfrm>
          <a:prstGeom prst="rect">
            <a:avLst/>
          </a:prstGeom>
        </p:spPr>
      </p:pic>
      <p:pic>
        <p:nvPicPr>
          <p:cNvPr id="13" name="Picture 12"/>
          <p:cNvPicPr>
            <a:picLocks noChangeAspect="1"/>
          </p:cNvPicPr>
          <p:nvPr/>
        </p:nvPicPr>
        <p:blipFill>
          <a:blip r:embed="rId9"/>
          <a:stretch>
            <a:fillRect/>
          </a:stretch>
        </p:blipFill>
        <p:spPr>
          <a:xfrm>
            <a:off x="4934384" y="5960519"/>
            <a:ext cx="2621434" cy="728994"/>
          </a:xfrm>
          <a:prstGeom prst="rect">
            <a:avLst/>
          </a:prstGeom>
        </p:spPr>
      </p:pic>
      <p:pic>
        <p:nvPicPr>
          <p:cNvPr id="14" name="Picture 13"/>
          <p:cNvPicPr>
            <a:picLocks noChangeAspect="1"/>
          </p:cNvPicPr>
          <p:nvPr/>
        </p:nvPicPr>
        <p:blipFill>
          <a:blip r:embed="rId10">
            <a:clrChange>
              <a:clrFrom>
                <a:srgbClr val="E6E6E6"/>
              </a:clrFrom>
              <a:clrTo>
                <a:srgbClr val="E6E6E6">
                  <a:alpha val="0"/>
                </a:srgbClr>
              </a:clrTo>
            </a:clrChange>
          </a:blip>
          <a:stretch>
            <a:fillRect/>
          </a:stretch>
        </p:blipFill>
        <p:spPr>
          <a:xfrm>
            <a:off x="6578272" y="4873651"/>
            <a:ext cx="2624850" cy="1301303"/>
          </a:xfrm>
          <a:prstGeom prst="rect">
            <a:avLst/>
          </a:prstGeom>
        </p:spPr>
      </p:pic>
      <p:sp>
        <p:nvSpPr>
          <p:cNvPr id="16" name="Down Arrow 15"/>
          <p:cNvSpPr/>
          <p:nvPr/>
        </p:nvSpPr>
        <p:spPr>
          <a:xfrm>
            <a:off x="6086474" y="4198753"/>
            <a:ext cx="360782" cy="1707845"/>
          </a:xfrm>
          <a:prstGeom prst="downArrow">
            <a:avLst>
              <a:gd name="adj1" fmla="val 5454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Down Arrow 16"/>
          <p:cNvSpPr/>
          <p:nvPr/>
        </p:nvSpPr>
        <p:spPr>
          <a:xfrm rot="19952272">
            <a:off x="7183667" y="4145168"/>
            <a:ext cx="330622" cy="956288"/>
          </a:xfrm>
          <a:prstGeom prst="downArrow">
            <a:avLst>
              <a:gd name="adj1" fmla="val 5454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Down Arrow 18"/>
          <p:cNvSpPr/>
          <p:nvPr/>
        </p:nvSpPr>
        <p:spPr>
          <a:xfrm rot="2007045">
            <a:off x="5001450" y="3707320"/>
            <a:ext cx="368506" cy="2367942"/>
          </a:xfrm>
          <a:prstGeom prst="downArrow">
            <a:avLst>
              <a:gd name="adj1" fmla="val 5454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0" name="Down Arrow 19"/>
          <p:cNvSpPr/>
          <p:nvPr/>
        </p:nvSpPr>
        <p:spPr>
          <a:xfrm rot="18073855" flipH="1">
            <a:off x="7511012" y="3237989"/>
            <a:ext cx="294932" cy="886221"/>
          </a:xfrm>
          <a:prstGeom prst="downArrow">
            <a:avLst>
              <a:gd name="adj1" fmla="val 5454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Down Arrow 20"/>
          <p:cNvSpPr/>
          <p:nvPr/>
        </p:nvSpPr>
        <p:spPr>
          <a:xfrm rot="19952272" flipH="1">
            <a:off x="5974598" y="1810831"/>
            <a:ext cx="311493" cy="775068"/>
          </a:xfrm>
          <a:prstGeom prst="downArrow">
            <a:avLst>
              <a:gd name="adj1" fmla="val 5454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Down Arrow 21"/>
          <p:cNvSpPr/>
          <p:nvPr/>
        </p:nvSpPr>
        <p:spPr>
          <a:xfrm rot="19952272" flipH="1">
            <a:off x="5974598" y="1810832"/>
            <a:ext cx="311493" cy="775068"/>
          </a:xfrm>
          <a:prstGeom prst="downArrow">
            <a:avLst>
              <a:gd name="adj1" fmla="val 5454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Down Arrow 22"/>
          <p:cNvSpPr/>
          <p:nvPr/>
        </p:nvSpPr>
        <p:spPr>
          <a:xfrm rot="1888120">
            <a:off x="6926163" y="1871867"/>
            <a:ext cx="322066" cy="775068"/>
          </a:xfrm>
          <a:prstGeom prst="downArrow">
            <a:avLst>
              <a:gd name="adj1" fmla="val 5454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6196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E40AC16-4840-7140-BE0C-FB7B42BE90EC}"/>
              </a:ext>
            </a:extLst>
          </p:cNvPr>
          <p:cNvSpPr txBox="1">
            <a:spLocks/>
          </p:cNvSpPr>
          <p:nvPr/>
        </p:nvSpPr>
        <p:spPr>
          <a:xfrm>
            <a:off x="152399" y="1"/>
            <a:ext cx="8834437" cy="66754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Plant biosynthesis begins in the chloroplasts. </a:t>
            </a:r>
          </a:p>
          <a:p>
            <a:pPr marL="742950" lvl="2" indent="-342900"/>
            <a:r>
              <a:rPr lang="en-US" sz="2300" dirty="0"/>
              <a:t>Enzymes in the chloroplast can assemble glucose molecules into starch and cellulose macromolecules.</a:t>
            </a:r>
          </a:p>
          <a:p>
            <a:pPr marL="742950" lvl="2" indent="-342900"/>
            <a:r>
              <a:rPr lang="en-US" sz="2300" dirty="0"/>
              <a:t>Chloroplast enzymes can also rearrange atoms in glucose and soil minerals to make fatty acids and amino acids.</a:t>
            </a:r>
          </a:p>
        </p:txBody>
      </p:sp>
      <p:sp>
        <p:nvSpPr>
          <p:cNvPr id="3" name="Slide Number Placeholder 2"/>
          <p:cNvSpPr>
            <a:spLocks noGrp="1"/>
          </p:cNvSpPr>
          <p:nvPr>
            <p:ph type="sldNum" sz="quarter" idx="12"/>
          </p:nvPr>
        </p:nvSpPr>
        <p:spPr>
          <a:xfrm>
            <a:off x="7010400" y="6492875"/>
            <a:ext cx="2133600" cy="365125"/>
          </a:xfrm>
        </p:spPr>
        <p:txBody>
          <a:bodyPr/>
          <a:lstStyle/>
          <a:p>
            <a:fld id="{47A2A49C-3692-4152-8A6C-C7C5B48EF17E}" type="slidenum">
              <a:rPr lang="en-US" smtClean="0"/>
              <a:t>15</a:t>
            </a:fld>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912333" y="1958275"/>
            <a:ext cx="7314567" cy="4907941"/>
          </a:xfrm>
          <a:prstGeom prst="rect">
            <a:avLst/>
          </a:prstGeom>
        </p:spPr>
      </p:pic>
      <p:sp>
        <p:nvSpPr>
          <p:cNvPr id="7" name="Rectangle 6"/>
          <p:cNvSpPr/>
          <p:nvPr/>
        </p:nvSpPr>
        <p:spPr>
          <a:xfrm rot="16200000">
            <a:off x="8227134" y="4296830"/>
            <a:ext cx="1519405" cy="230832"/>
          </a:xfrm>
          <a:prstGeom prst="rect">
            <a:avLst/>
          </a:prstGeom>
        </p:spPr>
        <p:txBody>
          <a:bodyPr wrap="square">
            <a:spAutoFit/>
          </a:bodyPr>
          <a:lstStyle/>
          <a:p>
            <a:r>
              <a:rPr lang="en-US" sz="900" dirty="0"/>
              <a:t>Source: </a:t>
            </a:r>
            <a:r>
              <a:rPr lang="en-US" sz="900" dirty="0">
                <a:hlinkClick r:id="rId3"/>
              </a:rPr>
              <a:t>Chen, </a:t>
            </a:r>
            <a:r>
              <a:rPr lang="en-US" sz="900" i="1" dirty="0">
                <a:hlinkClick r:id="rId3"/>
              </a:rPr>
              <a:t>et al., </a:t>
            </a:r>
            <a:r>
              <a:rPr lang="en-US" sz="900" dirty="0">
                <a:hlinkClick r:id="rId3"/>
              </a:rPr>
              <a:t>2018</a:t>
            </a:r>
            <a:endParaRPr lang="en-US" sz="900" dirty="0"/>
          </a:p>
        </p:txBody>
      </p:sp>
    </p:spTree>
    <p:extLst>
      <p:ext uri="{BB962C8B-B14F-4D97-AF65-F5344CB8AC3E}">
        <p14:creationId xmlns:p14="http://schemas.microsoft.com/office/powerpoint/2010/main" val="1746117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Plant Biosynthesis</a:t>
            </a:r>
          </a:p>
        </p:txBody>
      </p:sp>
      <p:sp>
        <p:nvSpPr>
          <p:cNvPr id="3" name="Slide Number Placeholder 2"/>
          <p:cNvSpPr>
            <a:spLocks noGrp="1"/>
          </p:cNvSpPr>
          <p:nvPr>
            <p:ph type="sldNum" sz="quarter" idx="12"/>
          </p:nvPr>
        </p:nvSpPr>
        <p:spPr/>
        <p:txBody>
          <a:bodyPr/>
          <a:lstStyle/>
          <a:p>
            <a:fld id="{47A2A49C-3692-4152-8A6C-C7C5B48EF17E}" type="slidenum">
              <a:rPr lang="en-US" smtClean="0"/>
              <a:t>16</a:t>
            </a:fld>
            <a:endParaRPr lang="en-US"/>
          </a:p>
        </p:txBody>
      </p:sp>
      <p:pic>
        <p:nvPicPr>
          <p:cNvPr id="5" name="Picture 4"/>
          <p:cNvPicPr>
            <a:picLocks noChangeAspect="1"/>
          </p:cNvPicPr>
          <p:nvPr/>
        </p:nvPicPr>
        <p:blipFill>
          <a:blip r:embed="rId3"/>
          <a:stretch>
            <a:fillRect/>
          </a:stretch>
        </p:blipFill>
        <p:spPr>
          <a:xfrm>
            <a:off x="178730" y="871993"/>
            <a:ext cx="8986836" cy="6030002"/>
          </a:xfrm>
          <a:prstGeom prst="rect">
            <a:avLst/>
          </a:prstGeom>
        </p:spPr>
      </p:pic>
      <p:sp>
        <p:nvSpPr>
          <p:cNvPr id="7" name="Right Arrow 6"/>
          <p:cNvSpPr/>
          <p:nvPr/>
        </p:nvSpPr>
        <p:spPr>
          <a:xfrm rot="1475063">
            <a:off x="1056874" y="649643"/>
            <a:ext cx="2132815" cy="417005"/>
          </a:xfrm>
          <a:prstGeom prst="rightArrow">
            <a:avLst>
              <a:gd name="adj1" fmla="val 76494"/>
              <a:gd name="adj2" fmla="val 57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CO2 is absorbed </a:t>
            </a:r>
          </a:p>
        </p:txBody>
      </p:sp>
      <p:sp>
        <p:nvSpPr>
          <p:cNvPr id="4" name="Oval 3"/>
          <p:cNvSpPr/>
          <p:nvPr/>
        </p:nvSpPr>
        <p:spPr>
          <a:xfrm>
            <a:off x="7162800" y="3352800"/>
            <a:ext cx="1143000" cy="457994"/>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600" y="1219199"/>
            <a:ext cx="1050758" cy="329443"/>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46097" y="72569"/>
            <a:ext cx="1519405" cy="230832"/>
          </a:xfrm>
          <a:prstGeom prst="rect">
            <a:avLst/>
          </a:prstGeom>
        </p:spPr>
        <p:txBody>
          <a:bodyPr wrap="square">
            <a:spAutoFit/>
          </a:bodyPr>
          <a:lstStyle/>
          <a:p>
            <a:r>
              <a:rPr lang="en-US" sz="900" dirty="0"/>
              <a:t>Source: </a:t>
            </a:r>
            <a:r>
              <a:rPr lang="en-US" sz="900" dirty="0">
                <a:hlinkClick r:id="rId4"/>
              </a:rPr>
              <a:t>Chen, </a:t>
            </a:r>
            <a:r>
              <a:rPr lang="en-US" sz="900" i="1" dirty="0">
                <a:hlinkClick r:id="rId4"/>
              </a:rPr>
              <a:t>et al., </a:t>
            </a:r>
            <a:r>
              <a:rPr lang="en-US" sz="900" dirty="0">
                <a:hlinkClick r:id="rId4"/>
              </a:rPr>
              <a:t>2018</a:t>
            </a:r>
            <a:endParaRPr lang="en-US" sz="900" dirty="0"/>
          </a:p>
        </p:txBody>
      </p:sp>
      <p:sp>
        <p:nvSpPr>
          <p:cNvPr id="10" name="Oval 9"/>
          <p:cNvSpPr/>
          <p:nvPr/>
        </p:nvSpPr>
        <p:spPr>
          <a:xfrm>
            <a:off x="3884952" y="1588168"/>
            <a:ext cx="1874164" cy="513348"/>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16378" y="3778496"/>
            <a:ext cx="890337" cy="328283"/>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78905" y="3706230"/>
            <a:ext cx="850232" cy="384507"/>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37421" y="6163432"/>
            <a:ext cx="1050758" cy="329443"/>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36042" y="5962158"/>
            <a:ext cx="1050758" cy="647189"/>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096000" y="5999870"/>
            <a:ext cx="680778" cy="304677"/>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949116" y="5462460"/>
            <a:ext cx="680778" cy="304677"/>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83542" y="4106779"/>
            <a:ext cx="1050758" cy="329443"/>
          </a:xfrm>
          <a:prstGeom prst="ellipse">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493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93B95B3-BC5A-B641-AEE4-992037AA43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094"/>
          <a:stretch/>
        </p:blipFill>
        <p:spPr bwMode="auto">
          <a:xfrm>
            <a:off x="232608" y="3994486"/>
            <a:ext cx="7650872" cy="29196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8286"/>
            <a:ext cx="8229600" cy="1143000"/>
          </a:xfrm>
        </p:spPr>
        <p:txBody>
          <a:bodyPr/>
          <a:lstStyle/>
          <a:p>
            <a:r>
              <a:rPr lang="en-US" dirty="0"/>
              <a:t>Enzymes</a:t>
            </a:r>
          </a:p>
        </p:txBody>
      </p:sp>
      <p:sp>
        <p:nvSpPr>
          <p:cNvPr id="3" name="Slide Number Placeholder 2"/>
          <p:cNvSpPr>
            <a:spLocks noGrp="1"/>
          </p:cNvSpPr>
          <p:nvPr>
            <p:ph type="sldNum" sz="quarter" idx="12"/>
          </p:nvPr>
        </p:nvSpPr>
        <p:spPr>
          <a:xfrm>
            <a:off x="8584000" y="6312361"/>
            <a:ext cx="572494" cy="365125"/>
          </a:xfrm>
        </p:spPr>
        <p:txBody>
          <a:bodyPr/>
          <a:lstStyle/>
          <a:p>
            <a:fld id="{47A2A49C-3692-4152-8A6C-C7C5B48EF17E}" type="slidenum">
              <a:rPr lang="en-US" smtClean="0"/>
              <a:t>17</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152399" y="967186"/>
            <a:ext cx="8637639" cy="538741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All cells, including plant cells, depend on enzymes to rearrange atoms in molecules to form new molecules.</a:t>
            </a:r>
          </a:p>
          <a:p>
            <a:pPr marL="742950" lvl="2" indent="-342900"/>
            <a:r>
              <a:rPr lang="en-US" sz="2200" u="sng" dirty="0"/>
              <a:t>Enzymes</a:t>
            </a:r>
            <a:r>
              <a:rPr lang="en-US" sz="2200" dirty="0"/>
              <a:t> are specialized proteins that enable molecular reactions to occur more quickly and easily. </a:t>
            </a:r>
          </a:p>
          <a:p>
            <a:pPr marL="742950" lvl="2" indent="-342900"/>
            <a:r>
              <a:rPr lang="en-US" sz="2200" dirty="0"/>
              <a:t>Enzymes reduce the amount of energy (ATP) and time needed for a reaction to occur within an organism.</a:t>
            </a:r>
          </a:p>
          <a:p>
            <a:pPr marL="742950" lvl="2" indent="-342900"/>
            <a:r>
              <a:rPr lang="en-US" sz="2200" dirty="0"/>
              <a:t>Enzymes enable new molecules to be formed but are not part of the molecules that are produced during a reaction.</a:t>
            </a:r>
          </a:p>
          <a:p>
            <a:pPr marL="742950" lvl="2" indent="-342900"/>
            <a:endParaRPr lang="en-US" sz="2200" dirty="0"/>
          </a:p>
          <a:p>
            <a:pPr marL="742950" lvl="2" indent="-342900"/>
            <a:endParaRPr lang="en-US" sz="2200" dirty="0"/>
          </a:p>
        </p:txBody>
      </p:sp>
      <p:sp>
        <p:nvSpPr>
          <p:cNvPr id="8" name="Rectangle 7">
            <a:extLst>
              <a:ext uri="{FF2B5EF4-FFF2-40B4-BE49-F238E27FC236}">
                <a16:creationId xmlns:a16="http://schemas.microsoft.com/office/drawing/2014/main" id="{4FE7E649-2265-A443-B7F8-F1BC2E895873}"/>
              </a:ext>
            </a:extLst>
          </p:cNvPr>
          <p:cNvSpPr/>
          <p:nvPr/>
        </p:nvSpPr>
        <p:spPr>
          <a:xfrm>
            <a:off x="7686367" y="6635248"/>
            <a:ext cx="2000865" cy="230832"/>
          </a:xfrm>
          <a:prstGeom prst="rect">
            <a:avLst/>
          </a:prstGeom>
        </p:spPr>
        <p:txBody>
          <a:bodyPr wrap="square">
            <a:spAutoFit/>
          </a:bodyPr>
          <a:lstStyle/>
          <a:p>
            <a:r>
              <a:rPr lang="en-US" sz="900" i="1" dirty="0"/>
              <a:t>Source: </a:t>
            </a:r>
            <a:r>
              <a:rPr lang="en-US" sz="900" i="1" dirty="0">
                <a:hlinkClick r:id="rId3"/>
              </a:rPr>
              <a:t>Wikimedia Commons</a:t>
            </a:r>
            <a:endParaRPr lang="en-US" sz="900" i="1" dirty="0"/>
          </a:p>
        </p:txBody>
      </p:sp>
      <p:sp>
        <p:nvSpPr>
          <p:cNvPr id="5" name="TextBox 4"/>
          <p:cNvSpPr txBox="1"/>
          <p:nvPr/>
        </p:nvSpPr>
        <p:spPr>
          <a:xfrm>
            <a:off x="7686367" y="3984997"/>
            <a:ext cx="1481696" cy="1815882"/>
          </a:xfrm>
          <a:prstGeom prst="rect">
            <a:avLst/>
          </a:prstGeom>
          <a:noFill/>
        </p:spPr>
        <p:txBody>
          <a:bodyPr wrap="square" rtlCol="0">
            <a:spAutoFit/>
          </a:bodyPr>
          <a:lstStyle/>
          <a:p>
            <a:pPr algn="ctr"/>
            <a:r>
              <a:rPr lang="en-US" sz="1600" i="1" dirty="0"/>
              <a:t>In this image, two molecules are joined together to form a new macromolecule by an enzyme.</a:t>
            </a:r>
          </a:p>
        </p:txBody>
      </p:sp>
    </p:spTree>
    <p:extLst>
      <p:ext uri="{BB962C8B-B14F-4D97-AF65-F5344CB8AC3E}">
        <p14:creationId xmlns:p14="http://schemas.microsoft.com/office/powerpoint/2010/main" val="382965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1143000"/>
          </a:xfrm>
        </p:spPr>
        <p:txBody>
          <a:bodyPr/>
          <a:lstStyle/>
          <a:p>
            <a:r>
              <a:rPr lang="en-US" dirty="0"/>
              <a:t>Monomers &amp; Polymers</a:t>
            </a:r>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251361" y="916488"/>
            <a:ext cx="8283039"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Enzymes can create larger, smaller, or different molecules depending on their function. </a:t>
            </a:r>
          </a:p>
          <a:p>
            <a:pPr marL="742950" lvl="2" indent="-342900"/>
            <a:r>
              <a:rPr lang="en-US" sz="2200" dirty="0"/>
              <a:t>A) Some enzymes assemble individual molecules (</a:t>
            </a:r>
            <a:r>
              <a:rPr lang="en-US" sz="2200" u="sng" dirty="0"/>
              <a:t>monomers</a:t>
            </a:r>
            <a:r>
              <a:rPr lang="en-US" sz="2200" dirty="0"/>
              <a:t>) into large repeating chains (called </a:t>
            </a:r>
            <a:r>
              <a:rPr lang="en-US" sz="2200" i="1" dirty="0"/>
              <a:t>macromolecules</a:t>
            </a:r>
            <a:r>
              <a:rPr lang="en-US" sz="2200" dirty="0"/>
              <a:t> or </a:t>
            </a:r>
            <a:r>
              <a:rPr lang="en-US" sz="2200" u="sng" dirty="0"/>
              <a:t>polymers</a:t>
            </a:r>
            <a:r>
              <a:rPr lang="en-US" sz="2200" dirty="0"/>
              <a:t>). </a:t>
            </a:r>
          </a:p>
          <a:p>
            <a:pPr marL="742950" lvl="2" indent="-342900"/>
            <a:r>
              <a:rPr lang="en-US" sz="2200" dirty="0"/>
              <a:t>B) Some enzymes disassemble long polymers into individual monomers.</a:t>
            </a:r>
          </a:p>
          <a:p>
            <a:pPr marL="742950" lvl="2" indent="-342900"/>
            <a:r>
              <a:rPr lang="en-US" sz="2200" dirty="0"/>
              <a:t>C) Some enzymes rearrange atoms to form entirely new molecules. </a:t>
            </a:r>
          </a:p>
        </p:txBody>
      </p:sp>
      <p:sp>
        <p:nvSpPr>
          <p:cNvPr id="3" name="Rounded Rectangle 2"/>
          <p:cNvSpPr/>
          <p:nvPr/>
        </p:nvSpPr>
        <p:spPr>
          <a:xfrm>
            <a:off x="251361" y="4131051"/>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ounded Rectangle 5"/>
          <p:cNvSpPr/>
          <p:nvPr/>
        </p:nvSpPr>
        <p:spPr>
          <a:xfrm>
            <a:off x="1381079" y="4131051"/>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ounded Rectangle 6"/>
          <p:cNvSpPr/>
          <p:nvPr/>
        </p:nvSpPr>
        <p:spPr>
          <a:xfrm>
            <a:off x="2498140" y="4131051"/>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ounded Rectangle 7"/>
          <p:cNvSpPr/>
          <p:nvPr/>
        </p:nvSpPr>
        <p:spPr>
          <a:xfrm>
            <a:off x="641684" y="5781465"/>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Rounded Rectangle 8"/>
          <p:cNvSpPr/>
          <p:nvPr/>
        </p:nvSpPr>
        <p:spPr>
          <a:xfrm>
            <a:off x="1395375" y="5781465"/>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ounded Rectangle 9"/>
          <p:cNvSpPr/>
          <p:nvPr/>
        </p:nvSpPr>
        <p:spPr>
          <a:xfrm>
            <a:off x="2151408" y="5781465"/>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Rounded Rectangle 23"/>
          <p:cNvSpPr/>
          <p:nvPr/>
        </p:nvSpPr>
        <p:spPr>
          <a:xfrm rot="18900000">
            <a:off x="7646825" y="5693023"/>
            <a:ext cx="739395" cy="770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7632529" y="4131051"/>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3" name="Down Arrow 22"/>
          <p:cNvSpPr/>
          <p:nvPr/>
        </p:nvSpPr>
        <p:spPr>
          <a:xfrm>
            <a:off x="1439948" y="5251349"/>
            <a:ext cx="727502" cy="459251"/>
          </a:xfrm>
          <a:prstGeom prst="downArrow">
            <a:avLst>
              <a:gd name="adj1" fmla="val 74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Down Arrow 26"/>
          <p:cNvSpPr/>
          <p:nvPr/>
        </p:nvSpPr>
        <p:spPr>
          <a:xfrm>
            <a:off x="4913084" y="5233772"/>
            <a:ext cx="727502" cy="459251"/>
          </a:xfrm>
          <a:prstGeom prst="downArrow">
            <a:avLst>
              <a:gd name="adj1" fmla="val 74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Down Arrow 27"/>
          <p:cNvSpPr/>
          <p:nvPr/>
        </p:nvSpPr>
        <p:spPr>
          <a:xfrm>
            <a:off x="7658718" y="5046305"/>
            <a:ext cx="727502" cy="459251"/>
          </a:xfrm>
          <a:prstGeom prst="downArrow">
            <a:avLst>
              <a:gd name="adj1" fmla="val 74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p:cNvSpPr txBox="1"/>
          <p:nvPr/>
        </p:nvSpPr>
        <p:spPr>
          <a:xfrm>
            <a:off x="1045184" y="4920999"/>
            <a:ext cx="1481696" cy="307777"/>
          </a:xfrm>
          <a:prstGeom prst="rect">
            <a:avLst/>
          </a:prstGeom>
          <a:noFill/>
        </p:spPr>
        <p:txBody>
          <a:bodyPr wrap="square" rtlCol="0">
            <a:spAutoFit/>
          </a:bodyPr>
          <a:lstStyle/>
          <a:p>
            <a:pPr algn="ctr"/>
            <a:r>
              <a:rPr lang="en-US" sz="1400" i="1" dirty="0"/>
              <a:t>Short Monomers</a:t>
            </a:r>
          </a:p>
        </p:txBody>
      </p:sp>
      <p:sp>
        <p:nvSpPr>
          <p:cNvPr id="31" name="TextBox 30"/>
          <p:cNvSpPr txBox="1"/>
          <p:nvPr/>
        </p:nvSpPr>
        <p:spPr>
          <a:xfrm>
            <a:off x="6985421" y="6543253"/>
            <a:ext cx="2102433" cy="307777"/>
          </a:xfrm>
          <a:prstGeom prst="rect">
            <a:avLst/>
          </a:prstGeom>
          <a:noFill/>
        </p:spPr>
        <p:txBody>
          <a:bodyPr wrap="square" rtlCol="0">
            <a:spAutoFit/>
          </a:bodyPr>
          <a:lstStyle/>
          <a:p>
            <a:pPr algn="ctr"/>
            <a:r>
              <a:rPr lang="en-US" sz="1400" i="1" dirty="0"/>
              <a:t>Forming a new molecule</a:t>
            </a:r>
          </a:p>
        </p:txBody>
      </p:sp>
      <p:sp>
        <p:nvSpPr>
          <p:cNvPr id="33" name="TextBox 32"/>
          <p:cNvSpPr txBox="1"/>
          <p:nvPr/>
        </p:nvSpPr>
        <p:spPr>
          <a:xfrm>
            <a:off x="1120971" y="6543254"/>
            <a:ext cx="1481696" cy="307777"/>
          </a:xfrm>
          <a:prstGeom prst="rect">
            <a:avLst/>
          </a:prstGeom>
          <a:noFill/>
        </p:spPr>
        <p:txBody>
          <a:bodyPr wrap="square" rtlCol="0">
            <a:spAutoFit/>
          </a:bodyPr>
          <a:lstStyle/>
          <a:p>
            <a:pPr algn="ctr"/>
            <a:r>
              <a:rPr lang="en-US" sz="1400" i="1" dirty="0"/>
              <a:t>Long Polymer</a:t>
            </a:r>
          </a:p>
        </p:txBody>
      </p:sp>
      <p:sp>
        <p:nvSpPr>
          <p:cNvPr id="34" name="Rounded Rectangle 33"/>
          <p:cNvSpPr/>
          <p:nvPr/>
        </p:nvSpPr>
        <p:spPr>
          <a:xfrm>
            <a:off x="4166882" y="4133819"/>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5" name="Rounded Rectangle 34"/>
          <p:cNvSpPr/>
          <p:nvPr/>
        </p:nvSpPr>
        <p:spPr>
          <a:xfrm>
            <a:off x="4920573" y="4133819"/>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6" name="Rounded Rectangle 35"/>
          <p:cNvSpPr/>
          <p:nvPr/>
        </p:nvSpPr>
        <p:spPr>
          <a:xfrm>
            <a:off x="5676606" y="4133819"/>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7" name="Rounded Rectangle 36"/>
          <p:cNvSpPr/>
          <p:nvPr/>
        </p:nvSpPr>
        <p:spPr>
          <a:xfrm>
            <a:off x="3767324" y="5757191"/>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 name="Rounded Rectangle 37"/>
          <p:cNvSpPr/>
          <p:nvPr/>
        </p:nvSpPr>
        <p:spPr>
          <a:xfrm>
            <a:off x="4897042" y="5757191"/>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9" name="Rounded Rectangle 38"/>
          <p:cNvSpPr/>
          <p:nvPr/>
        </p:nvSpPr>
        <p:spPr>
          <a:xfrm>
            <a:off x="6014103" y="5757191"/>
            <a:ext cx="739395" cy="7700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0" name="TextBox 39"/>
          <p:cNvSpPr txBox="1"/>
          <p:nvPr/>
        </p:nvSpPr>
        <p:spPr>
          <a:xfrm>
            <a:off x="4561147" y="6547139"/>
            <a:ext cx="1481696" cy="307777"/>
          </a:xfrm>
          <a:prstGeom prst="rect">
            <a:avLst/>
          </a:prstGeom>
          <a:noFill/>
        </p:spPr>
        <p:txBody>
          <a:bodyPr wrap="square" rtlCol="0">
            <a:spAutoFit/>
          </a:bodyPr>
          <a:lstStyle/>
          <a:p>
            <a:pPr algn="ctr"/>
            <a:r>
              <a:rPr lang="en-US" sz="1400" i="1" dirty="0"/>
              <a:t>Short Monomers</a:t>
            </a:r>
          </a:p>
        </p:txBody>
      </p:sp>
      <p:sp>
        <p:nvSpPr>
          <p:cNvPr id="41" name="TextBox 40"/>
          <p:cNvSpPr txBox="1"/>
          <p:nvPr/>
        </p:nvSpPr>
        <p:spPr>
          <a:xfrm>
            <a:off x="4532407" y="4930959"/>
            <a:ext cx="1481696" cy="307777"/>
          </a:xfrm>
          <a:prstGeom prst="rect">
            <a:avLst/>
          </a:prstGeom>
          <a:noFill/>
        </p:spPr>
        <p:txBody>
          <a:bodyPr wrap="square" rtlCol="0">
            <a:spAutoFit/>
          </a:bodyPr>
          <a:lstStyle/>
          <a:p>
            <a:pPr algn="ctr"/>
            <a:r>
              <a:rPr lang="en-US" sz="1400" i="1" dirty="0"/>
              <a:t>Long Polymer</a:t>
            </a:r>
          </a:p>
        </p:txBody>
      </p:sp>
      <p:sp>
        <p:nvSpPr>
          <p:cNvPr id="26" name="Rectangle 25"/>
          <p:cNvSpPr/>
          <p:nvPr/>
        </p:nvSpPr>
        <p:spPr>
          <a:xfrm>
            <a:off x="1607171" y="5172916"/>
            <a:ext cx="393056" cy="523220"/>
          </a:xfrm>
          <a:prstGeom prst="rect">
            <a:avLst/>
          </a:prstGeom>
        </p:spPr>
        <p:txBody>
          <a:bodyPr wrap="none">
            <a:spAutoFit/>
          </a:bodyPr>
          <a:lstStyle/>
          <a:p>
            <a:r>
              <a:rPr lang="en-US" sz="2800" dirty="0">
                <a:solidFill>
                  <a:schemeClr val="bg1"/>
                </a:solidFill>
              </a:rPr>
              <a:t>A</a:t>
            </a:r>
          </a:p>
        </p:txBody>
      </p:sp>
      <p:sp>
        <p:nvSpPr>
          <p:cNvPr id="42" name="Rectangle 41"/>
          <p:cNvSpPr/>
          <p:nvPr/>
        </p:nvSpPr>
        <p:spPr>
          <a:xfrm>
            <a:off x="5093742" y="5174740"/>
            <a:ext cx="380232" cy="523220"/>
          </a:xfrm>
          <a:prstGeom prst="rect">
            <a:avLst/>
          </a:prstGeom>
        </p:spPr>
        <p:txBody>
          <a:bodyPr wrap="none">
            <a:spAutoFit/>
          </a:bodyPr>
          <a:lstStyle/>
          <a:p>
            <a:r>
              <a:rPr lang="en-US" sz="2800" dirty="0">
                <a:solidFill>
                  <a:schemeClr val="bg1"/>
                </a:solidFill>
              </a:rPr>
              <a:t>B</a:t>
            </a:r>
          </a:p>
        </p:txBody>
      </p:sp>
      <p:sp>
        <p:nvSpPr>
          <p:cNvPr id="43" name="Rectangle 42"/>
          <p:cNvSpPr/>
          <p:nvPr/>
        </p:nvSpPr>
        <p:spPr>
          <a:xfrm>
            <a:off x="7819994" y="4982336"/>
            <a:ext cx="375424" cy="523220"/>
          </a:xfrm>
          <a:prstGeom prst="rect">
            <a:avLst/>
          </a:prstGeom>
        </p:spPr>
        <p:txBody>
          <a:bodyPr wrap="none">
            <a:spAutoFit/>
          </a:bodyPr>
          <a:lstStyle/>
          <a:p>
            <a:r>
              <a:rPr lang="en-US" sz="2800" dirty="0">
                <a:solidFill>
                  <a:schemeClr val="bg1"/>
                </a:solidFill>
              </a:rPr>
              <a:t>C</a:t>
            </a:r>
          </a:p>
        </p:txBody>
      </p:sp>
    </p:spTree>
    <p:extLst>
      <p:ext uri="{BB962C8B-B14F-4D97-AF65-F5344CB8AC3E}">
        <p14:creationId xmlns:p14="http://schemas.microsoft.com/office/powerpoint/2010/main" val="2849083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0"/>
            <a:ext cx="8229600" cy="1143000"/>
          </a:xfrm>
        </p:spPr>
        <p:txBody>
          <a:bodyPr/>
          <a:lstStyle/>
          <a:p>
            <a:r>
              <a:rPr lang="en-US" dirty="0"/>
              <a:t>Monomers &amp; Polymers</a:t>
            </a:r>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251361" y="950496"/>
            <a:ext cx="8435440"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Enzymes can combine short monomers to form long polymers </a:t>
            </a:r>
            <a:br>
              <a:rPr lang="en-US" sz="2400" b="1" dirty="0"/>
            </a:br>
            <a:r>
              <a:rPr lang="en-US" sz="2400" b="1" dirty="0"/>
              <a:t>by removing oxygen and hydrogen atoms. </a:t>
            </a:r>
          </a:p>
          <a:p>
            <a:pPr marL="742950" lvl="2" indent="-342900"/>
            <a:r>
              <a:rPr lang="en-US" sz="2200" dirty="0"/>
              <a:t>These atoms combine to form a separate water molecule.</a:t>
            </a:r>
          </a:p>
          <a:p>
            <a:pPr marL="342900" lvl="1" indent="-342900">
              <a:buFont typeface="Arial" panose="020B0604020202020204" pitchFamily="34" charset="0"/>
              <a:buChar char="•"/>
            </a:pPr>
            <a:endParaRPr lang="en-US" sz="2400" b="1" dirty="0"/>
          </a:p>
          <a:p>
            <a:pPr marL="342900" lvl="1" indent="-342900">
              <a:buFont typeface="Arial" panose="020B0604020202020204" pitchFamily="34" charset="0"/>
              <a:buChar char="•"/>
            </a:pPr>
            <a:endParaRPr lang="en-US" sz="2400" b="1" dirty="0"/>
          </a:p>
          <a:p>
            <a:pPr marL="342900" lvl="1" indent="-342900">
              <a:buFont typeface="Arial" panose="020B0604020202020204" pitchFamily="34" charset="0"/>
              <a:buChar char="•"/>
            </a:pPr>
            <a:endParaRPr lang="en-US" sz="2400" b="1" dirty="0"/>
          </a:p>
          <a:p>
            <a:pPr marL="342900" lvl="1" indent="-342900">
              <a:buFont typeface="Arial" panose="020B0604020202020204" pitchFamily="34" charset="0"/>
              <a:buChar char="•"/>
            </a:pPr>
            <a:endParaRPr lang="en-US" sz="2400" b="1" dirty="0"/>
          </a:p>
          <a:p>
            <a:pPr marL="342900" lvl="1" indent="-342900">
              <a:buFont typeface="Arial" panose="020B0604020202020204" pitchFamily="34" charset="0"/>
              <a:buChar char="•"/>
            </a:pPr>
            <a:r>
              <a:rPr lang="en-US" sz="2400" b="1" dirty="0"/>
              <a:t>Similarly, enzymes can break apart long polymers by “inserting” a water molecule between each monomer</a:t>
            </a:r>
            <a:r>
              <a:rPr lang="en-US" sz="2200" dirty="0"/>
              <a:t>. </a:t>
            </a:r>
          </a:p>
          <a:p>
            <a:pPr marL="742950" lvl="2" indent="-342900"/>
            <a:r>
              <a:rPr lang="en-US" sz="2200" dirty="0"/>
              <a:t>This causes the bond between the monomers to break apart. </a:t>
            </a:r>
            <a:endParaRPr lang="en-US" sz="2600" dirty="0"/>
          </a:p>
        </p:txBody>
      </p:sp>
      <p:pic>
        <p:nvPicPr>
          <p:cNvPr id="3" name="Picture 2"/>
          <p:cNvPicPr>
            <a:picLocks noChangeAspect="1"/>
          </p:cNvPicPr>
          <p:nvPr/>
        </p:nvPicPr>
        <p:blipFill>
          <a:blip r:embed="rId3"/>
          <a:stretch>
            <a:fillRect/>
          </a:stretch>
        </p:blipFill>
        <p:spPr>
          <a:xfrm>
            <a:off x="1345465" y="2170246"/>
            <a:ext cx="6945463" cy="1650329"/>
          </a:xfrm>
          <a:prstGeom prst="rect">
            <a:avLst/>
          </a:prstGeom>
        </p:spPr>
      </p:pic>
      <p:pic>
        <p:nvPicPr>
          <p:cNvPr id="7" name="Picture 6"/>
          <p:cNvPicPr>
            <a:picLocks noChangeAspect="1"/>
          </p:cNvPicPr>
          <p:nvPr/>
        </p:nvPicPr>
        <p:blipFill>
          <a:blip r:embed="rId4"/>
          <a:stretch>
            <a:fillRect/>
          </a:stretch>
        </p:blipFill>
        <p:spPr>
          <a:xfrm>
            <a:off x="1345465" y="5087941"/>
            <a:ext cx="6704426" cy="1919869"/>
          </a:xfrm>
          <a:prstGeom prst="rect">
            <a:avLst/>
          </a:prstGeom>
        </p:spPr>
      </p:pic>
    </p:spTree>
    <p:extLst>
      <p:ext uri="{BB962C8B-B14F-4D97-AF65-F5344CB8AC3E}">
        <p14:creationId xmlns:p14="http://schemas.microsoft.com/office/powerpoint/2010/main" val="676524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9D31-2EEB-0243-8F94-C20793CE8E69}"/>
              </a:ext>
            </a:extLst>
          </p:cNvPr>
          <p:cNvSpPr>
            <a:spLocks noGrp="1"/>
          </p:cNvSpPr>
          <p:nvPr>
            <p:ph type="title"/>
          </p:nvPr>
        </p:nvSpPr>
        <p:spPr/>
        <p:txBody>
          <a:bodyPr>
            <a:normAutofit/>
          </a:bodyPr>
          <a:lstStyle/>
          <a:p>
            <a:r>
              <a:rPr lang="en-US" dirty="0"/>
              <a:t>Plants Unit – W3 Driving Question</a:t>
            </a:r>
          </a:p>
        </p:txBody>
      </p:sp>
      <p:sp>
        <p:nvSpPr>
          <p:cNvPr id="3" name="Content Placeholder 2">
            <a:extLst>
              <a:ext uri="{FF2B5EF4-FFF2-40B4-BE49-F238E27FC236}">
                <a16:creationId xmlns:a16="http://schemas.microsoft.com/office/drawing/2014/main" id="{975B9431-CA56-3546-BB46-F778436D35F7}"/>
              </a:ext>
            </a:extLst>
          </p:cNvPr>
          <p:cNvSpPr>
            <a:spLocks noGrp="1"/>
          </p:cNvSpPr>
          <p:nvPr>
            <p:ph sz="half" idx="1"/>
          </p:nvPr>
        </p:nvSpPr>
        <p:spPr>
          <a:xfrm>
            <a:off x="457200" y="1600200"/>
            <a:ext cx="5181600" cy="4873386"/>
          </a:xfrm>
        </p:spPr>
        <p:txBody>
          <a:bodyPr>
            <a:normAutofit/>
          </a:bodyPr>
          <a:lstStyle/>
          <a:p>
            <a:r>
              <a:rPr lang="en-US" b="1" dirty="0"/>
              <a:t>This week’s driving question: What happens inside plant cells?</a:t>
            </a:r>
          </a:p>
          <a:p>
            <a:pPr lvl="0"/>
            <a:r>
              <a:rPr lang="en-US" dirty="0"/>
              <a:t>How do plants acquire fat and protein? </a:t>
            </a:r>
          </a:p>
          <a:p>
            <a:pPr lvl="0"/>
            <a:r>
              <a:rPr lang="en-US" dirty="0"/>
              <a:t>How do plants perform biosynthesis? </a:t>
            </a:r>
          </a:p>
          <a:p>
            <a:pPr lvl="0"/>
            <a:r>
              <a:rPr lang="en-US" dirty="0"/>
              <a:t>What are enzymes and how do they enable cells to function? </a:t>
            </a:r>
          </a:p>
          <a:p>
            <a:pPr lvl="0"/>
            <a:endParaRPr lang="en-US" dirty="0"/>
          </a:p>
          <a:p>
            <a:endParaRPr lang="en-US" b="1" dirty="0"/>
          </a:p>
        </p:txBody>
      </p:sp>
      <p:sp>
        <p:nvSpPr>
          <p:cNvPr id="5" name="Slide Number Placeholder 4">
            <a:extLst>
              <a:ext uri="{FF2B5EF4-FFF2-40B4-BE49-F238E27FC236}">
                <a16:creationId xmlns:a16="http://schemas.microsoft.com/office/drawing/2014/main" id="{6EEC83A5-782D-E14E-9050-97ED00E94BA3}"/>
              </a:ext>
            </a:extLst>
          </p:cNvPr>
          <p:cNvSpPr>
            <a:spLocks noGrp="1"/>
          </p:cNvSpPr>
          <p:nvPr>
            <p:ph type="sldNum" sz="quarter" idx="12"/>
          </p:nvPr>
        </p:nvSpPr>
        <p:spPr/>
        <p:txBody>
          <a:bodyPr/>
          <a:lstStyle/>
          <a:p>
            <a:fld id="{47A2A49C-3692-4152-8A6C-C7C5B48EF17E}" type="slidenum">
              <a:rPr lang="en-US" smtClean="0"/>
              <a:t>2</a:t>
            </a:fld>
            <a:endParaRPr lang="en-US"/>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rot="16200000">
            <a:off x="5321322" y="2649516"/>
            <a:ext cx="4520045" cy="2056289"/>
          </a:xfrm>
          <a:prstGeom prst="rect">
            <a:avLst/>
          </a:prstGeom>
        </p:spPr>
      </p:pic>
    </p:spTree>
    <p:extLst>
      <p:ext uri="{BB962C8B-B14F-4D97-AF65-F5344CB8AC3E}">
        <p14:creationId xmlns:p14="http://schemas.microsoft.com/office/powerpoint/2010/main" val="44590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7A2A49C-3692-4152-8A6C-C7C5B48EF17E}" type="slidenum">
              <a:rPr lang="en-US" smtClean="0"/>
              <a:t>20</a:t>
            </a:fld>
            <a:endParaRPr lang="en-US"/>
          </a:p>
        </p:txBody>
      </p:sp>
      <p:pic>
        <p:nvPicPr>
          <p:cNvPr id="4" name="Picture 3"/>
          <p:cNvPicPr>
            <a:picLocks noChangeAspect="1"/>
          </p:cNvPicPr>
          <p:nvPr/>
        </p:nvPicPr>
        <p:blipFill>
          <a:blip r:embed="rId2"/>
          <a:stretch>
            <a:fillRect/>
          </a:stretch>
        </p:blipFill>
        <p:spPr>
          <a:xfrm>
            <a:off x="294950" y="1066931"/>
            <a:ext cx="7170821" cy="5791069"/>
          </a:xfrm>
          <a:prstGeom prst="rect">
            <a:avLst/>
          </a:prstGeom>
        </p:spPr>
      </p:pic>
      <p:sp>
        <p:nvSpPr>
          <p:cNvPr id="5" name="Content Placeholder 2">
            <a:extLst>
              <a:ext uri="{FF2B5EF4-FFF2-40B4-BE49-F238E27FC236}">
                <a16:creationId xmlns:a16="http://schemas.microsoft.com/office/drawing/2014/main" id="{AE40AC16-4840-7140-BE0C-FB7B42BE90EC}"/>
              </a:ext>
            </a:extLst>
          </p:cNvPr>
          <p:cNvSpPr txBox="1">
            <a:spLocks/>
          </p:cNvSpPr>
          <p:nvPr/>
        </p:nvSpPr>
        <p:spPr>
          <a:xfrm>
            <a:off x="3055861" y="208597"/>
            <a:ext cx="6056055" cy="1662298"/>
          </a:xfrm>
          <a:prstGeom prst="rect">
            <a:avLst/>
          </a:prstGeom>
          <a:ln/>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None/>
            </a:pPr>
            <a:r>
              <a:rPr lang="en-US" sz="2400" dirty="0"/>
              <a:t>Some enzymes in eukaryotic cells rearrange the atoms in glucose with minerals like nitrogen or phosphorus. This forms new molecules like fatty acids, amino acids, and ATP.</a:t>
            </a:r>
          </a:p>
        </p:txBody>
      </p:sp>
      <p:sp>
        <p:nvSpPr>
          <p:cNvPr id="6" name="Right Arrow 5"/>
          <p:cNvSpPr/>
          <p:nvPr/>
        </p:nvSpPr>
        <p:spPr>
          <a:xfrm rot="1035031">
            <a:off x="466627" y="1282492"/>
            <a:ext cx="1219200" cy="417005"/>
          </a:xfrm>
          <a:prstGeom prst="rightArrow">
            <a:avLst>
              <a:gd name="adj1" fmla="val 76494"/>
              <a:gd name="adj2" fmla="val 57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a:t>
            </a:r>
          </a:p>
        </p:txBody>
      </p:sp>
      <p:sp>
        <p:nvSpPr>
          <p:cNvPr id="7" name="Right Arrow 6"/>
          <p:cNvSpPr/>
          <p:nvPr/>
        </p:nvSpPr>
        <p:spPr>
          <a:xfrm rot="1035031" flipH="1">
            <a:off x="6528462" y="5148522"/>
            <a:ext cx="1874618" cy="417005"/>
          </a:xfrm>
          <a:prstGeom prst="rightArrow">
            <a:avLst>
              <a:gd name="adj1" fmla="val 76494"/>
              <a:gd name="adj2" fmla="val 57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Mitochondria</a:t>
            </a:r>
          </a:p>
        </p:txBody>
      </p:sp>
      <p:sp>
        <p:nvSpPr>
          <p:cNvPr id="8" name="Rectangle 7"/>
          <p:cNvSpPr/>
          <p:nvPr/>
        </p:nvSpPr>
        <p:spPr>
          <a:xfrm rot="16200000">
            <a:off x="6742584" y="4055363"/>
            <a:ext cx="4572000" cy="230832"/>
          </a:xfrm>
          <a:prstGeom prst="rect">
            <a:avLst/>
          </a:prstGeom>
        </p:spPr>
        <p:txBody>
          <a:bodyPr>
            <a:spAutoFit/>
          </a:bodyPr>
          <a:lstStyle/>
          <a:p>
            <a:r>
              <a:rPr lang="en-US" sz="900" i="1" dirty="0"/>
              <a:t>Source: https://commons.wikimedia.org/wiki/File:TumorMetabolome.jpg?scrlybrkr=8adfb6f9</a:t>
            </a:r>
          </a:p>
        </p:txBody>
      </p:sp>
      <p:pic>
        <p:nvPicPr>
          <p:cNvPr id="10" name="Picture 9" descr="Text&#10;&#10;Description automatically generated">
            <a:extLst>
              <a:ext uri="{FF2B5EF4-FFF2-40B4-BE49-F238E27FC236}">
                <a16:creationId xmlns:a16="http://schemas.microsoft.com/office/drawing/2014/main" id="{10D599EC-EF9E-C347-A2A3-37D33BA4D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662" y="1870895"/>
            <a:ext cx="903339" cy="460526"/>
          </a:xfrm>
          <a:prstGeom prst="rect">
            <a:avLst/>
          </a:prstGeom>
        </p:spPr>
      </p:pic>
      <p:cxnSp>
        <p:nvCxnSpPr>
          <p:cNvPr id="12" name="Straight Arrow Connector 11">
            <a:extLst>
              <a:ext uri="{FF2B5EF4-FFF2-40B4-BE49-F238E27FC236}">
                <a16:creationId xmlns:a16="http://schemas.microsoft.com/office/drawing/2014/main" id="{F0BB2648-9CA2-5D4E-BA03-61B7E0DB6974}"/>
              </a:ext>
            </a:extLst>
          </p:cNvPr>
          <p:cNvCxnSpPr>
            <a:endCxn id="10" idx="0"/>
          </p:cNvCxnSpPr>
          <p:nvPr/>
        </p:nvCxnSpPr>
        <p:spPr>
          <a:xfrm>
            <a:off x="-2330763" y="1692275"/>
            <a:ext cx="108771" cy="178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2298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b="8800"/>
          <a:stretch/>
        </p:blipFill>
        <p:spPr>
          <a:xfrm>
            <a:off x="6172896" y="3280242"/>
            <a:ext cx="2963084" cy="3569736"/>
          </a:xfrm>
          <a:prstGeom prst="rect">
            <a:avLst/>
          </a:prstGeom>
        </p:spPr>
      </p:pic>
      <p:sp>
        <p:nvSpPr>
          <p:cNvPr id="2" name="Title 1"/>
          <p:cNvSpPr>
            <a:spLocks noGrp="1"/>
          </p:cNvSpPr>
          <p:nvPr>
            <p:ph type="title"/>
          </p:nvPr>
        </p:nvSpPr>
        <p:spPr>
          <a:xfrm>
            <a:off x="457200" y="40514"/>
            <a:ext cx="8229600" cy="847738"/>
          </a:xfrm>
        </p:spPr>
        <p:txBody>
          <a:bodyPr/>
          <a:lstStyle/>
          <a:p>
            <a:r>
              <a:rPr lang="en-US" dirty="0"/>
              <a:t>Enzymes</a:t>
            </a:r>
          </a:p>
        </p:txBody>
      </p:sp>
      <p:sp>
        <p:nvSpPr>
          <p:cNvPr id="3" name="Slide Number Placeholder 2"/>
          <p:cNvSpPr>
            <a:spLocks noGrp="1"/>
          </p:cNvSpPr>
          <p:nvPr>
            <p:ph type="sldNum" sz="quarter" idx="12"/>
          </p:nvPr>
        </p:nvSpPr>
        <p:spPr>
          <a:xfrm>
            <a:off x="7010400" y="6492875"/>
            <a:ext cx="2133600" cy="365125"/>
          </a:xfrm>
        </p:spPr>
        <p:txBody>
          <a:bodyPr/>
          <a:lstStyle/>
          <a:p>
            <a:fld id="{47A2A49C-3692-4152-8A6C-C7C5B48EF17E}" type="slidenum">
              <a:rPr lang="en-US" smtClean="0"/>
              <a:t>21</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88232" y="834191"/>
            <a:ext cx="6858000" cy="56586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Enzymes are critical for the function of plant cells. </a:t>
            </a:r>
          </a:p>
          <a:p>
            <a:pPr marL="742950" lvl="2" indent="-342900"/>
            <a:r>
              <a:rPr lang="en-US" sz="2200" dirty="0"/>
              <a:t>For example, </a:t>
            </a:r>
            <a:r>
              <a:rPr lang="en-US" sz="2200" i="1" dirty="0"/>
              <a:t>Rubisco</a:t>
            </a:r>
            <a:r>
              <a:rPr lang="en-US" sz="2200" dirty="0">
                <a:sym typeface="Wingdings" panose="05000000000000000000" pitchFamily="2" charset="2"/>
              </a:rPr>
              <a:t> </a:t>
            </a:r>
            <a:r>
              <a:rPr lang="en-US" sz="2200" dirty="0"/>
              <a:t>is an enzyme in chloroplasts that is needed for photosynthesis.</a:t>
            </a:r>
          </a:p>
          <a:p>
            <a:pPr marL="742950" lvl="2" indent="-342900"/>
            <a:r>
              <a:rPr lang="en-US" sz="2200" i="1" dirty="0"/>
              <a:t>Rubisco</a:t>
            </a:r>
            <a:r>
              <a:rPr lang="en-US" sz="2200" dirty="0"/>
              <a:t> adds carbon atoms from CO</a:t>
            </a:r>
            <a:r>
              <a:rPr lang="en-US" sz="2200" baseline="-25000" dirty="0"/>
              <a:t>2</a:t>
            </a:r>
            <a:r>
              <a:rPr lang="en-US" sz="2200" dirty="0"/>
              <a:t> to the atoms from H</a:t>
            </a:r>
            <a:r>
              <a:rPr lang="en-US" sz="2200" baseline="-25000" dirty="0"/>
              <a:t>2</a:t>
            </a:r>
            <a:r>
              <a:rPr lang="en-US" sz="2200" dirty="0"/>
              <a:t>O to assemble a glucose molecule.</a:t>
            </a:r>
          </a:p>
          <a:p>
            <a:pPr marL="742950" lvl="2" indent="-342900"/>
            <a:r>
              <a:rPr lang="en-US" sz="2200" dirty="0"/>
              <a:t>Another enzyme, called </a:t>
            </a:r>
            <a:r>
              <a:rPr lang="en-US" sz="2200" i="1" dirty="0"/>
              <a:t>starch synthase</a:t>
            </a:r>
            <a:r>
              <a:rPr lang="en-US" sz="2200" dirty="0"/>
              <a:t>, can then assemble glucose monomers into starch polymers.</a:t>
            </a:r>
            <a:br>
              <a:rPr lang="en-US" sz="2200" dirty="0"/>
            </a:br>
            <a:endParaRPr lang="en-US" sz="900" dirty="0"/>
          </a:p>
          <a:p>
            <a:pPr marL="342900" lvl="1" indent="-342900">
              <a:buFont typeface="Arial" panose="020B0604020202020204" pitchFamily="34" charset="0"/>
              <a:buChar char="•"/>
            </a:pPr>
            <a:r>
              <a:rPr lang="en-US" sz="2400" b="1" dirty="0"/>
              <a:t>Some plant enzymes can </a:t>
            </a:r>
            <a:r>
              <a:rPr lang="en-US" sz="2400" b="1" i="1" dirty="0"/>
              <a:t>disassemble </a:t>
            </a:r>
            <a:br>
              <a:rPr lang="en-US" sz="2400" b="1" i="1" dirty="0"/>
            </a:br>
            <a:r>
              <a:rPr lang="en-US" sz="2400" b="1" dirty="0"/>
              <a:t>long polymers into short monomers.</a:t>
            </a:r>
            <a:endParaRPr lang="en-US" sz="2400" dirty="0"/>
          </a:p>
          <a:p>
            <a:pPr marL="742950" lvl="2" indent="-342900"/>
            <a:r>
              <a:rPr lang="en-US" sz="2200" dirty="0"/>
              <a:t>For example, the starch in plant seeds provides </a:t>
            </a:r>
            <a:br>
              <a:rPr lang="en-US" sz="2200" dirty="0"/>
            </a:br>
            <a:r>
              <a:rPr lang="en-US" sz="2200" dirty="0"/>
              <a:t>a source of chemical energy as a seedling grows. </a:t>
            </a:r>
          </a:p>
          <a:p>
            <a:pPr marL="742950" lvl="2" indent="-342900"/>
            <a:r>
              <a:rPr lang="en-US" sz="2200" dirty="0"/>
              <a:t>An enzyme called </a:t>
            </a:r>
            <a:r>
              <a:rPr lang="en-US" sz="2200" i="1" dirty="0"/>
              <a:t>amylase</a:t>
            </a:r>
            <a:r>
              <a:rPr lang="en-US" sz="2200" dirty="0"/>
              <a:t> breaks down starch polymers into glucose monomers.</a:t>
            </a:r>
          </a:p>
          <a:p>
            <a:pPr marL="742950" lvl="2" indent="-342900"/>
            <a:r>
              <a:rPr lang="en-US" sz="2200" dirty="0"/>
              <a:t>This enables the seedling’s mitochondria to use chemical energy from glucose to recharge ATP. </a:t>
            </a:r>
          </a:p>
        </p:txBody>
      </p:sp>
      <p:sp>
        <p:nvSpPr>
          <p:cNvPr id="9" name="Rectangle 8"/>
          <p:cNvSpPr/>
          <p:nvPr/>
        </p:nvSpPr>
        <p:spPr>
          <a:xfrm>
            <a:off x="6007769" y="6675437"/>
            <a:ext cx="1339516" cy="230832"/>
          </a:xfrm>
          <a:prstGeom prst="rect">
            <a:avLst/>
          </a:prstGeom>
        </p:spPr>
        <p:txBody>
          <a:bodyPr wrap="square">
            <a:spAutoFit/>
          </a:bodyPr>
          <a:lstStyle/>
          <a:p>
            <a:r>
              <a:rPr lang="en-US" sz="900" i="1" dirty="0"/>
              <a:t>Image Source: </a:t>
            </a:r>
            <a:r>
              <a:rPr lang="en-US" sz="900" i="1" dirty="0">
                <a:hlinkClick r:id="rId3"/>
              </a:rPr>
              <a:t>IGCSE</a:t>
            </a:r>
            <a:endParaRPr lang="en-US" sz="900" i="1" dirty="0"/>
          </a:p>
        </p:txBody>
      </p:sp>
      <p:pic>
        <p:nvPicPr>
          <p:cNvPr id="5" name="Picture 4"/>
          <p:cNvPicPr>
            <a:picLocks noChangeAspect="1"/>
          </p:cNvPicPr>
          <p:nvPr/>
        </p:nvPicPr>
        <p:blipFill>
          <a:blip r:embed="rId4"/>
          <a:stretch>
            <a:fillRect/>
          </a:stretch>
        </p:blipFill>
        <p:spPr>
          <a:xfrm>
            <a:off x="6878555" y="287245"/>
            <a:ext cx="2257425" cy="2590800"/>
          </a:xfrm>
          <a:prstGeom prst="rect">
            <a:avLst/>
          </a:prstGeom>
        </p:spPr>
      </p:pic>
      <p:sp>
        <p:nvSpPr>
          <p:cNvPr id="6" name="Rectangle 5"/>
          <p:cNvSpPr/>
          <p:nvPr/>
        </p:nvSpPr>
        <p:spPr>
          <a:xfrm>
            <a:off x="8129337" y="-29269"/>
            <a:ext cx="1114926" cy="230832"/>
          </a:xfrm>
          <a:prstGeom prst="rect">
            <a:avLst/>
          </a:prstGeom>
        </p:spPr>
        <p:txBody>
          <a:bodyPr wrap="square">
            <a:spAutoFit/>
          </a:bodyPr>
          <a:lstStyle/>
          <a:p>
            <a:r>
              <a:rPr lang="en-US" sz="900" i="1" dirty="0"/>
              <a:t>Source: </a:t>
            </a:r>
            <a:r>
              <a:rPr lang="en-US" sz="900" i="1" dirty="0">
                <a:hlinkClick r:id="rId5"/>
              </a:rPr>
              <a:t>Study.com</a:t>
            </a:r>
            <a:endParaRPr lang="en-US" sz="900" i="1" dirty="0"/>
          </a:p>
        </p:txBody>
      </p:sp>
    </p:spTree>
    <p:extLst>
      <p:ext uri="{BB962C8B-B14F-4D97-AF65-F5344CB8AC3E}">
        <p14:creationId xmlns:p14="http://schemas.microsoft.com/office/powerpoint/2010/main" val="1154111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08548" y="1137461"/>
            <a:ext cx="6635452" cy="57065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ent Arrow 1"/>
          <p:cNvSpPr/>
          <p:nvPr/>
        </p:nvSpPr>
        <p:spPr>
          <a:xfrm>
            <a:off x="2526772" y="1153503"/>
            <a:ext cx="7772260" cy="5706573"/>
          </a:xfrm>
          <a:prstGeom prst="bentArrow">
            <a:avLst>
              <a:gd name="adj1" fmla="val 25000"/>
              <a:gd name="adj2" fmla="val 2938"/>
              <a:gd name="adj3" fmla="val 19008"/>
              <a:gd name="adj4" fmla="val 19995"/>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2"/>
          <a:stretch>
            <a:fillRect/>
          </a:stretch>
        </p:blipFill>
        <p:spPr>
          <a:xfrm>
            <a:off x="4611139" y="146413"/>
            <a:ext cx="1823365" cy="991048"/>
          </a:xfrm>
          <a:prstGeom prst="rect">
            <a:avLst/>
          </a:prstGeom>
        </p:spPr>
      </p:pic>
      <p:sp>
        <p:nvSpPr>
          <p:cNvPr id="3" name="Slide Number Placeholder 2"/>
          <p:cNvSpPr>
            <a:spLocks noGrp="1"/>
          </p:cNvSpPr>
          <p:nvPr>
            <p:ph type="sldNum" sz="quarter" idx="12"/>
          </p:nvPr>
        </p:nvSpPr>
        <p:spPr/>
        <p:txBody>
          <a:bodyPr/>
          <a:lstStyle/>
          <a:p>
            <a:fld id="{47A2A49C-3692-4152-8A6C-C7C5B48EF17E}" type="slidenum">
              <a:rPr lang="en-US" smtClean="0"/>
              <a:t>22</a:t>
            </a:fld>
            <a:endParaRPr lang="en-US"/>
          </a:p>
        </p:txBody>
      </p:sp>
      <p:pic>
        <p:nvPicPr>
          <p:cNvPr id="4" name="Picture 3"/>
          <p:cNvPicPr>
            <a:picLocks noChangeAspect="1"/>
          </p:cNvPicPr>
          <p:nvPr/>
        </p:nvPicPr>
        <p:blipFill>
          <a:blip r:embed="rId3"/>
          <a:stretch>
            <a:fillRect/>
          </a:stretch>
        </p:blipFill>
        <p:spPr>
          <a:xfrm>
            <a:off x="179071" y="2808374"/>
            <a:ext cx="1988392" cy="1117928"/>
          </a:xfrm>
          <a:prstGeom prst="rect">
            <a:avLst/>
          </a:prstGeom>
        </p:spPr>
      </p:pic>
      <p:pic>
        <p:nvPicPr>
          <p:cNvPr id="5" name="Picture 4"/>
          <p:cNvPicPr>
            <a:picLocks noChangeAspect="1"/>
          </p:cNvPicPr>
          <p:nvPr/>
        </p:nvPicPr>
        <p:blipFill>
          <a:blip r:embed="rId4"/>
          <a:stretch>
            <a:fillRect/>
          </a:stretch>
        </p:blipFill>
        <p:spPr>
          <a:xfrm>
            <a:off x="187075" y="1597910"/>
            <a:ext cx="1791594" cy="975271"/>
          </a:xfrm>
          <a:prstGeom prst="rect">
            <a:avLst/>
          </a:prstGeom>
        </p:spPr>
      </p:pic>
      <p:sp>
        <p:nvSpPr>
          <p:cNvPr id="8" name="L-Shape 7"/>
          <p:cNvSpPr/>
          <p:nvPr/>
        </p:nvSpPr>
        <p:spPr>
          <a:xfrm rot="5400000">
            <a:off x="2893522" y="266775"/>
            <a:ext cx="5943597" cy="7238851"/>
          </a:xfrm>
          <a:prstGeom prst="corner">
            <a:avLst>
              <a:gd name="adj1" fmla="val 6704"/>
              <a:gd name="adj2" fmla="val 6704"/>
            </a:avLst>
          </a:prstGeom>
          <a:gradFill>
            <a:gsLst>
              <a:gs pos="0">
                <a:srgbClr val="92D050"/>
              </a:gs>
              <a:gs pos="74000">
                <a:schemeClr val="accent3">
                  <a:lumMod val="60000"/>
                  <a:lumOff val="40000"/>
                </a:schemeClr>
              </a:gs>
            </a:gsLst>
            <a:lin ang="5400000" scaled="1"/>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p:cNvSpPr/>
          <p:nvPr/>
        </p:nvSpPr>
        <p:spPr>
          <a:xfrm rot="19468828">
            <a:off x="3104699" y="2147354"/>
            <a:ext cx="6534226" cy="4137562"/>
          </a:xfrm>
          <a:prstGeom prst="ellipse">
            <a:avLst/>
          </a:prstGeom>
          <a:gradFill>
            <a:gsLst>
              <a:gs pos="0">
                <a:srgbClr val="92D050"/>
              </a:gs>
              <a:gs pos="74000">
                <a:schemeClr val="accent3">
                  <a:lumMod val="60000"/>
                  <a:lumOff val="40000"/>
                </a:schemeClr>
              </a:gs>
            </a:gsLst>
            <a:lin ang="5400000" scaled="1"/>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2831266" y="5552793"/>
            <a:ext cx="6312734" cy="1291241"/>
          </a:xfrm>
          <a:prstGeom prst="rect">
            <a:avLst/>
          </a:prstGeom>
        </p:spPr>
      </p:pic>
      <p:sp>
        <p:nvSpPr>
          <p:cNvPr id="13" name="Right Arrow 12"/>
          <p:cNvSpPr/>
          <p:nvPr/>
        </p:nvSpPr>
        <p:spPr>
          <a:xfrm rot="636312">
            <a:off x="2049247" y="2073064"/>
            <a:ext cx="3608562" cy="38381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ight Arrow 13"/>
          <p:cNvSpPr/>
          <p:nvPr/>
        </p:nvSpPr>
        <p:spPr>
          <a:xfrm>
            <a:off x="2167463" y="2795195"/>
            <a:ext cx="3309229" cy="4262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ight Arrow 14"/>
          <p:cNvSpPr/>
          <p:nvPr/>
        </p:nvSpPr>
        <p:spPr>
          <a:xfrm rot="15294903">
            <a:off x="5752271" y="1225456"/>
            <a:ext cx="1027698" cy="34129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ight Arrow 18"/>
          <p:cNvSpPr/>
          <p:nvPr/>
        </p:nvSpPr>
        <p:spPr>
          <a:xfrm rot="7425661">
            <a:off x="6185195" y="4718290"/>
            <a:ext cx="1658741" cy="43746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0" name="Picture 19"/>
          <p:cNvPicPr>
            <a:picLocks noChangeAspect="1"/>
          </p:cNvPicPr>
          <p:nvPr/>
        </p:nvPicPr>
        <p:blipFill>
          <a:blip r:embed="rId6">
            <a:clrChange>
              <a:clrFrom>
                <a:srgbClr val="E6E6E6"/>
              </a:clrFrom>
              <a:clrTo>
                <a:srgbClr val="E6E6E6">
                  <a:alpha val="0"/>
                </a:srgbClr>
              </a:clrTo>
            </a:clrChange>
          </a:blip>
          <a:stretch>
            <a:fillRect/>
          </a:stretch>
        </p:blipFill>
        <p:spPr>
          <a:xfrm>
            <a:off x="5596515" y="2055600"/>
            <a:ext cx="1844018" cy="2006058"/>
          </a:xfrm>
          <a:prstGeom prst="rect">
            <a:avLst/>
          </a:prstGeom>
        </p:spPr>
      </p:pic>
      <p:pic>
        <p:nvPicPr>
          <p:cNvPr id="21" name="Picture 20"/>
          <p:cNvPicPr>
            <a:picLocks noChangeAspect="1"/>
          </p:cNvPicPr>
          <p:nvPr/>
        </p:nvPicPr>
        <p:blipFill>
          <a:blip r:embed="rId6">
            <a:clrChange>
              <a:clrFrom>
                <a:srgbClr val="E6E6E6"/>
              </a:clrFrom>
              <a:clrTo>
                <a:srgbClr val="E6E6E6">
                  <a:alpha val="0"/>
                </a:srgbClr>
              </a:clrTo>
            </a:clrChange>
          </a:blip>
          <a:stretch>
            <a:fillRect/>
          </a:stretch>
        </p:blipFill>
        <p:spPr>
          <a:xfrm>
            <a:off x="8339851" y="2380375"/>
            <a:ext cx="907241" cy="986963"/>
          </a:xfrm>
          <a:prstGeom prst="rect">
            <a:avLst/>
          </a:prstGeom>
        </p:spPr>
      </p:pic>
      <p:pic>
        <p:nvPicPr>
          <p:cNvPr id="22" name="Picture 21"/>
          <p:cNvPicPr>
            <a:picLocks noChangeAspect="1"/>
          </p:cNvPicPr>
          <p:nvPr/>
        </p:nvPicPr>
        <p:blipFill>
          <a:blip r:embed="rId6">
            <a:clrChange>
              <a:clrFrom>
                <a:srgbClr val="E6E6E6"/>
              </a:clrFrom>
              <a:clrTo>
                <a:srgbClr val="E6E6E6">
                  <a:alpha val="0"/>
                </a:srgbClr>
              </a:clrTo>
            </a:clrChange>
          </a:blip>
          <a:stretch>
            <a:fillRect/>
          </a:stretch>
        </p:blipFill>
        <p:spPr>
          <a:xfrm>
            <a:off x="8158429" y="3796698"/>
            <a:ext cx="907241" cy="986963"/>
          </a:xfrm>
          <a:prstGeom prst="rect">
            <a:avLst/>
          </a:prstGeom>
        </p:spPr>
      </p:pic>
      <p:pic>
        <p:nvPicPr>
          <p:cNvPr id="23" name="Picture 22"/>
          <p:cNvPicPr>
            <a:picLocks noChangeAspect="1"/>
          </p:cNvPicPr>
          <p:nvPr/>
        </p:nvPicPr>
        <p:blipFill>
          <a:blip r:embed="rId6">
            <a:clrChange>
              <a:clrFrom>
                <a:srgbClr val="E6E6E6"/>
              </a:clrFrom>
              <a:clrTo>
                <a:srgbClr val="E6E6E6">
                  <a:alpha val="0"/>
                </a:srgbClr>
              </a:clrTo>
            </a:clrChange>
          </a:blip>
          <a:stretch>
            <a:fillRect/>
          </a:stretch>
        </p:blipFill>
        <p:spPr>
          <a:xfrm>
            <a:off x="7554634" y="1850217"/>
            <a:ext cx="907241" cy="986963"/>
          </a:xfrm>
          <a:prstGeom prst="rect">
            <a:avLst/>
          </a:prstGeom>
        </p:spPr>
      </p:pic>
      <p:sp>
        <p:nvSpPr>
          <p:cNvPr id="25" name="Content Placeholder 2">
            <a:extLst>
              <a:ext uri="{FF2B5EF4-FFF2-40B4-BE49-F238E27FC236}">
                <a16:creationId xmlns:a16="http://schemas.microsoft.com/office/drawing/2014/main" id="{AE40AC16-4840-7140-BE0C-FB7B42BE90EC}"/>
              </a:ext>
            </a:extLst>
          </p:cNvPr>
          <p:cNvSpPr txBox="1">
            <a:spLocks/>
          </p:cNvSpPr>
          <p:nvPr/>
        </p:nvSpPr>
        <p:spPr>
          <a:xfrm>
            <a:off x="1978669" y="14002"/>
            <a:ext cx="2474189" cy="1683096"/>
          </a:xfrm>
          <a:prstGeom prst="rect">
            <a:avLst/>
          </a:prstGeom>
          <a:ln/>
        </p:spPr>
        <p:style>
          <a:lnRef idx="1">
            <a:schemeClr val="accent1"/>
          </a:lnRef>
          <a:fillRef idx="2">
            <a:schemeClr val="accent1"/>
          </a:fillRef>
          <a:effectRef idx="1">
            <a:schemeClr val="accent1"/>
          </a:effectRef>
          <a:fontRef idx="minor">
            <a:schemeClr val="dk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None/>
            </a:pPr>
            <a:r>
              <a:rPr lang="en-US" sz="2100" dirty="0"/>
              <a:t>1. Carbon dioxide (CO</a:t>
            </a:r>
            <a:r>
              <a:rPr lang="en-US" sz="2100" baseline="-25000" dirty="0"/>
              <a:t>2</a:t>
            </a:r>
            <a:r>
              <a:rPr lang="en-US" sz="2100" dirty="0"/>
              <a:t>) and water (H</a:t>
            </a:r>
            <a:r>
              <a:rPr lang="en-US" sz="2100" baseline="-25000" dirty="0"/>
              <a:t>2</a:t>
            </a:r>
            <a:r>
              <a:rPr lang="en-US" sz="2100" dirty="0"/>
              <a:t>O) are absorbed into the chloroplast of a plant cell. </a:t>
            </a:r>
          </a:p>
        </p:txBody>
      </p:sp>
      <p:sp>
        <p:nvSpPr>
          <p:cNvPr id="26" name="Content Placeholder 2">
            <a:extLst>
              <a:ext uri="{FF2B5EF4-FFF2-40B4-BE49-F238E27FC236}">
                <a16:creationId xmlns:a16="http://schemas.microsoft.com/office/drawing/2014/main" id="{AE40AC16-4840-7140-BE0C-FB7B42BE90EC}"/>
              </a:ext>
            </a:extLst>
          </p:cNvPr>
          <p:cNvSpPr txBox="1">
            <a:spLocks/>
          </p:cNvSpPr>
          <p:nvPr/>
        </p:nvSpPr>
        <p:spPr>
          <a:xfrm>
            <a:off x="6473720" y="86417"/>
            <a:ext cx="2595037" cy="1657864"/>
          </a:xfrm>
          <a:prstGeom prst="rect">
            <a:avLst/>
          </a:prstGeom>
          <a:ln/>
        </p:spPr>
        <p:style>
          <a:lnRef idx="1">
            <a:schemeClr val="accent1"/>
          </a:lnRef>
          <a:fillRef idx="2">
            <a:schemeClr val="accent1"/>
          </a:fillRef>
          <a:effectRef idx="1">
            <a:schemeClr val="accent1"/>
          </a:effectRef>
          <a:fontRef idx="minor">
            <a:schemeClr val="dk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None/>
            </a:pPr>
            <a:r>
              <a:rPr lang="en-US" sz="2100" dirty="0"/>
              <a:t>2. The enzyme </a:t>
            </a:r>
            <a:r>
              <a:rPr lang="en-US" sz="2100" i="1" dirty="0"/>
              <a:t>Rubisco</a:t>
            </a:r>
            <a:r>
              <a:rPr lang="en-US" sz="2100" dirty="0"/>
              <a:t> adds carbon from CO</a:t>
            </a:r>
            <a:r>
              <a:rPr lang="en-US" sz="2100" baseline="-25000" dirty="0"/>
              <a:t>2</a:t>
            </a:r>
            <a:r>
              <a:rPr lang="en-US" sz="2100" dirty="0"/>
              <a:t> to the atoms from H</a:t>
            </a:r>
            <a:r>
              <a:rPr lang="en-US" sz="2100" baseline="-25000" dirty="0"/>
              <a:t>2</a:t>
            </a:r>
            <a:r>
              <a:rPr lang="en-US" sz="2100" dirty="0"/>
              <a:t>O to create glucose.</a:t>
            </a:r>
          </a:p>
        </p:txBody>
      </p:sp>
      <p:sp>
        <p:nvSpPr>
          <p:cNvPr id="27" name="Content Placeholder 2">
            <a:extLst>
              <a:ext uri="{FF2B5EF4-FFF2-40B4-BE49-F238E27FC236}">
                <a16:creationId xmlns:a16="http://schemas.microsoft.com/office/drawing/2014/main" id="{AE40AC16-4840-7140-BE0C-FB7B42BE90EC}"/>
              </a:ext>
            </a:extLst>
          </p:cNvPr>
          <p:cNvSpPr txBox="1">
            <a:spLocks/>
          </p:cNvSpPr>
          <p:nvPr/>
        </p:nvSpPr>
        <p:spPr>
          <a:xfrm>
            <a:off x="2547894" y="3408080"/>
            <a:ext cx="3437452" cy="2061348"/>
          </a:xfrm>
          <a:prstGeom prst="rect">
            <a:avLst/>
          </a:prstGeom>
          <a:ln/>
        </p:spPr>
        <p:style>
          <a:lnRef idx="1">
            <a:schemeClr val="accent1"/>
          </a:lnRef>
          <a:fillRef idx="2">
            <a:schemeClr val="accent1"/>
          </a:fillRef>
          <a:effectRef idx="1">
            <a:schemeClr val="accent1"/>
          </a:effectRef>
          <a:fontRef idx="minor">
            <a:schemeClr val="dk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None/>
            </a:pPr>
            <a:r>
              <a:rPr lang="en-US" sz="2100" dirty="0"/>
              <a:t>3. If a plant needs to assemble starch, the enzyme </a:t>
            </a:r>
            <a:r>
              <a:rPr lang="en-US" sz="2100" i="1" dirty="0"/>
              <a:t>starch synthase</a:t>
            </a:r>
            <a:r>
              <a:rPr lang="en-US" sz="2100" dirty="0"/>
              <a:t> combines glucose molecules by removing H &amp; O atoms, forming starch and water. </a:t>
            </a:r>
          </a:p>
        </p:txBody>
      </p:sp>
      <p:pic>
        <p:nvPicPr>
          <p:cNvPr id="28" name="Picture 27"/>
          <p:cNvPicPr>
            <a:picLocks noChangeAspect="1"/>
          </p:cNvPicPr>
          <p:nvPr/>
        </p:nvPicPr>
        <p:blipFill rotWithShape="1">
          <a:blip r:embed="rId3"/>
          <a:srcRect l="51858" b="18405"/>
          <a:stretch/>
        </p:blipFill>
        <p:spPr>
          <a:xfrm>
            <a:off x="1047568" y="5793072"/>
            <a:ext cx="957250" cy="912175"/>
          </a:xfrm>
          <a:prstGeom prst="rect">
            <a:avLst/>
          </a:prstGeom>
        </p:spPr>
      </p:pic>
      <p:sp>
        <p:nvSpPr>
          <p:cNvPr id="29" name="Right Arrow 28"/>
          <p:cNvSpPr/>
          <p:nvPr/>
        </p:nvSpPr>
        <p:spPr>
          <a:xfrm rot="10800000">
            <a:off x="2058889" y="6249160"/>
            <a:ext cx="899318" cy="4262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TextBox 23"/>
          <p:cNvSpPr txBox="1"/>
          <p:nvPr/>
        </p:nvSpPr>
        <p:spPr>
          <a:xfrm rot="19979298">
            <a:off x="4857597" y="1943424"/>
            <a:ext cx="1539279" cy="316348"/>
          </a:xfrm>
          <a:prstGeom prst="rect">
            <a:avLst/>
          </a:prstGeom>
          <a:noFill/>
        </p:spPr>
        <p:txBody>
          <a:bodyPr wrap="square" rtlCol="0">
            <a:spAutoFit/>
          </a:bodyPr>
          <a:lstStyle/>
          <a:p>
            <a:pPr algn="ctr"/>
            <a:r>
              <a:rPr lang="en-US" sz="1400" i="1" dirty="0"/>
              <a:t>Chloroplast</a:t>
            </a:r>
          </a:p>
        </p:txBody>
      </p:sp>
      <p:sp>
        <p:nvSpPr>
          <p:cNvPr id="30" name="TextBox 29"/>
          <p:cNvSpPr txBox="1"/>
          <p:nvPr/>
        </p:nvSpPr>
        <p:spPr>
          <a:xfrm>
            <a:off x="4661990" y="968091"/>
            <a:ext cx="1481696" cy="307777"/>
          </a:xfrm>
          <a:prstGeom prst="rect">
            <a:avLst/>
          </a:prstGeom>
          <a:noFill/>
        </p:spPr>
        <p:txBody>
          <a:bodyPr wrap="square" rtlCol="0">
            <a:spAutoFit/>
          </a:bodyPr>
          <a:lstStyle/>
          <a:p>
            <a:pPr algn="ctr"/>
            <a:r>
              <a:rPr lang="en-US" sz="1400" i="1" dirty="0"/>
              <a:t>Cell Wall</a:t>
            </a:r>
          </a:p>
        </p:txBody>
      </p:sp>
      <p:sp>
        <p:nvSpPr>
          <p:cNvPr id="31" name="TextBox 30"/>
          <p:cNvSpPr txBox="1"/>
          <p:nvPr/>
        </p:nvSpPr>
        <p:spPr>
          <a:xfrm>
            <a:off x="4698185" y="1249853"/>
            <a:ext cx="1481696" cy="307777"/>
          </a:xfrm>
          <a:prstGeom prst="rect">
            <a:avLst/>
          </a:prstGeom>
          <a:noFill/>
        </p:spPr>
        <p:txBody>
          <a:bodyPr wrap="square" rtlCol="0">
            <a:spAutoFit/>
          </a:bodyPr>
          <a:lstStyle/>
          <a:p>
            <a:pPr algn="ctr"/>
            <a:r>
              <a:rPr lang="en-US" sz="1400" i="1" dirty="0"/>
              <a:t>Cell Membrane</a:t>
            </a:r>
          </a:p>
        </p:txBody>
      </p:sp>
      <p:sp>
        <p:nvSpPr>
          <p:cNvPr id="32" name="TextBox 31"/>
          <p:cNvSpPr txBox="1"/>
          <p:nvPr/>
        </p:nvSpPr>
        <p:spPr>
          <a:xfrm>
            <a:off x="6537249" y="2639459"/>
            <a:ext cx="1481696" cy="307777"/>
          </a:xfrm>
          <a:prstGeom prst="rect">
            <a:avLst/>
          </a:prstGeom>
          <a:noFill/>
        </p:spPr>
        <p:txBody>
          <a:bodyPr wrap="square" rtlCol="0">
            <a:spAutoFit/>
          </a:bodyPr>
          <a:lstStyle/>
          <a:p>
            <a:pPr algn="ctr"/>
            <a:r>
              <a:rPr lang="en-US" sz="1400" i="1" dirty="0"/>
              <a:t>Glucose</a:t>
            </a:r>
          </a:p>
        </p:txBody>
      </p:sp>
      <p:sp>
        <p:nvSpPr>
          <p:cNvPr id="33" name="TextBox 32"/>
          <p:cNvSpPr txBox="1"/>
          <p:nvPr/>
        </p:nvSpPr>
        <p:spPr>
          <a:xfrm>
            <a:off x="3235775" y="5594201"/>
            <a:ext cx="1481696" cy="307777"/>
          </a:xfrm>
          <a:prstGeom prst="rect">
            <a:avLst/>
          </a:prstGeom>
          <a:noFill/>
        </p:spPr>
        <p:txBody>
          <a:bodyPr wrap="square" rtlCol="0">
            <a:spAutoFit/>
          </a:bodyPr>
          <a:lstStyle/>
          <a:p>
            <a:pPr algn="ctr"/>
            <a:r>
              <a:rPr lang="en-US" sz="1400" i="1" dirty="0"/>
              <a:t>Starch</a:t>
            </a:r>
          </a:p>
        </p:txBody>
      </p:sp>
    </p:spTree>
    <p:extLst>
      <p:ext uri="{BB962C8B-B14F-4D97-AF65-F5344CB8AC3E}">
        <p14:creationId xmlns:p14="http://schemas.microsoft.com/office/powerpoint/2010/main" val="918779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57" y="-94331"/>
            <a:ext cx="8229600" cy="1143000"/>
          </a:xfrm>
        </p:spPr>
        <p:txBody>
          <a:bodyPr/>
          <a:lstStyle/>
          <a:p>
            <a:r>
              <a:rPr lang="en-US" dirty="0"/>
              <a:t>Animal Enzymes</a:t>
            </a:r>
          </a:p>
        </p:txBody>
      </p:sp>
      <p:sp>
        <p:nvSpPr>
          <p:cNvPr id="3" name="Slide Number Placeholder 2"/>
          <p:cNvSpPr>
            <a:spLocks noGrp="1"/>
          </p:cNvSpPr>
          <p:nvPr>
            <p:ph type="sldNum" sz="quarter" idx="12"/>
          </p:nvPr>
        </p:nvSpPr>
        <p:spPr>
          <a:xfrm>
            <a:off x="7010400" y="6492875"/>
            <a:ext cx="2133600" cy="365125"/>
          </a:xfrm>
        </p:spPr>
        <p:txBody>
          <a:bodyPr/>
          <a:lstStyle/>
          <a:p>
            <a:fld id="{47A2A49C-3692-4152-8A6C-C7C5B48EF17E}" type="slidenum">
              <a:rPr lang="en-US" smtClean="0"/>
              <a:t>23</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231057" y="872207"/>
            <a:ext cx="8534400"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Like plant cells, animal cells also depend on </a:t>
            </a:r>
            <a:br>
              <a:rPr lang="en-US" sz="2400" b="1" dirty="0"/>
            </a:br>
            <a:r>
              <a:rPr lang="en-US" sz="2400" b="1" dirty="0"/>
              <a:t>enzymes to function. </a:t>
            </a:r>
          </a:p>
          <a:p>
            <a:pPr marL="742950" lvl="2" indent="-342900"/>
            <a:r>
              <a:rPr lang="en-US" sz="2200" dirty="0"/>
              <a:t>For example, enzymes in the digestive tracts of </a:t>
            </a:r>
            <a:br>
              <a:rPr lang="en-US" sz="2200" dirty="0"/>
            </a:br>
            <a:r>
              <a:rPr lang="en-US" sz="2200" dirty="0"/>
              <a:t>animals break down carbohydrate polymers into </a:t>
            </a:r>
            <a:br>
              <a:rPr lang="en-US" sz="2200" dirty="0"/>
            </a:br>
            <a:r>
              <a:rPr lang="en-US" sz="2200" dirty="0"/>
              <a:t>individual glucose monomers.</a:t>
            </a:r>
          </a:p>
          <a:p>
            <a:pPr marL="742950" lvl="2" indent="-342900"/>
            <a:r>
              <a:rPr lang="en-US" sz="2200" dirty="0"/>
              <a:t>Digestive enzymes include </a:t>
            </a:r>
            <a:r>
              <a:rPr lang="en-US" sz="2200" i="1" dirty="0"/>
              <a:t>amylase</a:t>
            </a:r>
            <a:r>
              <a:rPr lang="en-US" sz="2200" dirty="0"/>
              <a:t> in animal saliva, </a:t>
            </a:r>
            <a:br>
              <a:rPr lang="en-US" sz="2200" dirty="0"/>
            </a:br>
            <a:r>
              <a:rPr lang="en-US" sz="2200" dirty="0"/>
              <a:t>which breaks starch into separate sugar molecules. </a:t>
            </a:r>
            <a:endParaRPr lang="en-US" sz="900" dirty="0"/>
          </a:p>
          <a:p>
            <a:pPr marL="342900" lvl="1" indent="-342900">
              <a:buFont typeface="Arial" panose="020B0604020202020204" pitchFamily="34" charset="0"/>
              <a:buChar char="•"/>
            </a:pPr>
            <a:r>
              <a:rPr lang="en-US" sz="2400" b="1" dirty="0"/>
              <a:t>Animal cells can also have enzymes that</a:t>
            </a:r>
            <a:br>
              <a:rPr lang="en-US" sz="2400" b="1" dirty="0"/>
            </a:br>
            <a:r>
              <a:rPr lang="en-US" sz="2400" b="1" dirty="0"/>
              <a:t>assemble monomers into polymers. </a:t>
            </a:r>
            <a:endParaRPr lang="en-US" sz="2400" dirty="0"/>
          </a:p>
          <a:p>
            <a:pPr marL="742950" lvl="2" indent="-342900"/>
            <a:r>
              <a:rPr lang="en-US" sz="2200" dirty="0"/>
              <a:t>For example, </a:t>
            </a:r>
            <a:r>
              <a:rPr lang="en-US" sz="2200" i="1" dirty="0"/>
              <a:t>fatty acid synthase</a:t>
            </a:r>
            <a:r>
              <a:rPr lang="en-US" sz="2200" dirty="0"/>
              <a:t> consists of multiple enzymes that assemble fat polymers using molecules from consumed food.</a:t>
            </a:r>
          </a:p>
          <a:p>
            <a:pPr marL="742950" lvl="2" indent="-342900"/>
            <a:r>
              <a:rPr lang="en-US" sz="2200" i="1" dirty="0"/>
              <a:t>Fatty acid synthase</a:t>
            </a:r>
            <a:r>
              <a:rPr lang="en-US" sz="2200" dirty="0"/>
              <a:t> enables animal cells to convert carbohydrates and protein into fat, allowing the cell to store energy for later use.</a:t>
            </a:r>
          </a:p>
        </p:txBody>
      </p:sp>
      <p:pic>
        <p:nvPicPr>
          <p:cNvPr id="5" name="Picture 4">
            <a:extLst>
              <a:ext uri="{FF2B5EF4-FFF2-40B4-BE49-F238E27FC236}">
                <a16:creationId xmlns:a16="http://schemas.microsoft.com/office/drawing/2014/main" id="{33076841-0AFC-0447-98B6-FBD47B5BBCA8}"/>
              </a:ext>
            </a:extLst>
          </p:cNvPr>
          <p:cNvPicPr>
            <a:picLocks noChangeAspect="1"/>
          </p:cNvPicPr>
          <p:nvPr/>
        </p:nvPicPr>
        <p:blipFill rotWithShape="1">
          <a:blip r:embed="rId3">
            <a:extLst>
              <a:ext uri="{28A0092B-C50C-407E-A947-70E740481C1C}">
                <a14:useLocalDpi xmlns:a14="http://schemas.microsoft.com/office/drawing/2010/main" val="0"/>
              </a:ext>
            </a:extLst>
          </a:blip>
          <a:srcRect l="11905" t="5273" b="15930"/>
          <a:stretch/>
        </p:blipFill>
        <p:spPr>
          <a:xfrm>
            <a:off x="6843251" y="137651"/>
            <a:ext cx="2182762" cy="2497393"/>
          </a:xfrm>
          <a:prstGeom prst="rect">
            <a:avLst/>
          </a:prstGeom>
        </p:spPr>
      </p:pic>
      <p:sp>
        <p:nvSpPr>
          <p:cNvPr id="8" name="TextBox 7"/>
          <p:cNvSpPr txBox="1"/>
          <p:nvPr/>
        </p:nvSpPr>
        <p:spPr>
          <a:xfrm>
            <a:off x="6873342" y="2635044"/>
            <a:ext cx="2167160" cy="1477328"/>
          </a:xfrm>
          <a:prstGeom prst="rect">
            <a:avLst/>
          </a:prstGeom>
          <a:noFill/>
        </p:spPr>
        <p:txBody>
          <a:bodyPr wrap="square" rtlCol="0">
            <a:spAutoFit/>
          </a:bodyPr>
          <a:lstStyle/>
          <a:p>
            <a:pPr algn="ctr"/>
            <a:r>
              <a:rPr lang="en-US" i="1" dirty="0"/>
              <a:t>The amylase enzyme, found in plants &amp; animals, breaks starch polymers into glucose monomers. </a:t>
            </a:r>
          </a:p>
        </p:txBody>
      </p:sp>
      <p:sp>
        <p:nvSpPr>
          <p:cNvPr id="9" name="Rectangle 8"/>
          <p:cNvSpPr/>
          <p:nvPr/>
        </p:nvSpPr>
        <p:spPr>
          <a:xfrm>
            <a:off x="102721" y="5934967"/>
            <a:ext cx="1546898" cy="3693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a:t>Carbohydrates</a:t>
            </a:r>
          </a:p>
        </p:txBody>
      </p:sp>
      <p:sp>
        <p:nvSpPr>
          <p:cNvPr id="10" name="Rectangle 9"/>
          <p:cNvSpPr/>
          <p:nvPr/>
        </p:nvSpPr>
        <p:spPr>
          <a:xfrm>
            <a:off x="443102" y="6376374"/>
            <a:ext cx="866135" cy="369332"/>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a:t>Protein</a:t>
            </a:r>
          </a:p>
        </p:txBody>
      </p:sp>
      <p:sp>
        <p:nvSpPr>
          <p:cNvPr id="11" name="Rectangle 10"/>
          <p:cNvSpPr/>
          <p:nvPr/>
        </p:nvSpPr>
        <p:spPr>
          <a:xfrm>
            <a:off x="2248350" y="5920847"/>
            <a:ext cx="928139" cy="3693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a:t>Glucose</a:t>
            </a:r>
          </a:p>
        </p:txBody>
      </p:sp>
      <p:sp>
        <p:nvSpPr>
          <p:cNvPr id="12" name="Rectangle 11"/>
          <p:cNvSpPr/>
          <p:nvPr/>
        </p:nvSpPr>
        <p:spPr>
          <a:xfrm>
            <a:off x="2075384" y="6376374"/>
            <a:ext cx="1346844" cy="369332"/>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a:t>Amino Acids</a:t>
            </a:r>
          </a:p>
        </p:txBody>
      </p:sp>
      <p:sp>
        <p:nvSpPr>
          <p:cNvPr id="13" name="Rectangle 12"/>
          <p:cNvSpPr/>
          <p:nvPr/>
        </p:nvSpPr>
        <p:spPr>
          <a:xfrm>
            <a:off x="3948922" y="6119633"/>
            <a:ext cx="121257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Acetyl-CoA</a:t>
            </a:r>
          </a:p>
        </p:txBody>
      </p:sp>
      <p:sp>
        <p:nvSpPr>
          <p:cNvPr id="14" name="Rectangle 13"/>
          <p:cNvSpPr/>
          <p:nvPr/>
        </p:nvSpPr>
        <p:spPr>
          <a:xfrm>
            <a:off x="5701413" y="6119633"/>
            <a:ext cx="1106008" cy="369332"/>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a:t>Fatty Acid</a:t>
            </a:r>
          </a:p>
        </p:txBody>
      </p:sp>
      <p:sp>
        <p:nvSpPr>
          <p:cNvPr id="20" name="Rectangle 19"/>
          <p:cNvSpPr/>
          <p:nvPr/>
        </p:nvSpPr>
        <p:spPr>
          <a:xfrm>
            <a:off x="7379420" y="5838715"/>
            <a:ext cx="1106008" cy="369332"/>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a:t>Fatty Acid</a:t>
            </a:r>
          </a:p>
        </p:txBody>
      </p:sp>
      <p:sp>
        <p:nvSpPr>
          <p:cNvPr id="21" name="Rectangle 20"/>
          <p:cNvSpPr/>
          <p:nvPr/>
        </p:nvSpPr>
        <p:spPr>
          <a:xfrm>
            <a:off x="7379420" y="6129577"/>
            <a:ext cx="1106008" cy="369332"/>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a:t>Fatty Acid</a:t>
            </a:r>
          </a:p>
        </p:txBody>
      </p:sp>
      <p:sp>
        <p:nvSpPr>
          <p:cNvPr id="22" name="Rectangle 21"/>
          <p:cNvSpPr/>
          <p:nvPr/>
        </p:nvSpPr>
        <p:spPr>
          <a:xfrm>
            <a:off x="7379420" y="6431476"/>
            <a:ext cx="1106008" cy="369332"/>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en-US" dirty="0"/>
              <a:t>Fatty Acid</a:t>
            </a:r>
          </a:p>
        </p:txBody>
      </p:sp>
      <p:cxnSp>
        <p:nvCxnSpPr>
          <p:cNvPr id="26" name="Straight Arrow Connector 25"/>
          <p:cNvCxnSpPr/>
          <p:nvPr/>
        </p:nvCxnSpPr>
        <p:spPr>
          <a:xfrm flipV="1">
            <a:off x="1713787" y="6113965"/>
            <a:ext cx="425765" cy="56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1480018" y="6562713"/>
            <a:ext cx="425765" cy="56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3317776" y="6099596"/>
            <a:ext cx="477472" cy="15657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3491240" y="6376374"/>
            <a:ext cx="311291" cy="1993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5221383" y="6282340"/>
            <a:ext cx="425765" cy="56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869436" y="6290543"/>
            <a:ext cx="425765" cy="56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6910831" y="5951531"/>
            <a:ext cx="311291" cy="1993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6855056" y="6444882"/>
            <a:ext cx="477472" cy="15657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6191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E40AC16-4840-7140-BE0C-FB7B42BE90EC}"/>
              </a:ext>
            </a:extLst>
          </p:cNvPr>
          <p:cNvSpPr txBox="1">
            <a:spLocks/>
          </p:cNvSpPr>
          <p:nvPr/>
        </p:nvSpPr>
        <p:spPr>
          <a:xfrm>
            <a:off x="304800" y="1112840"/>
            <a:ext cx="6160168"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Cellular reactions affect how species interact with each other. </a:t>
            </a:r>
          </a:p>
          <a:p>
            <a:pPr marL="742950" lvl="2" indent="-342900"/>
            <a:r>
              <a:rPr lang="en-US" dirty="0"/>
              <a:t>For example, when animals consume plants, enzymes in their digestive tracts disassemble the macromolecules (polymers) </a:t>
            </a:r>
            <a:r>
              <a:rPr lang="en-US" dirty="0" smtClean="0"/>
              <a:t>from plant </a:t>
            </a:r>
            <a:r>
              <a:rPr lang="en-US" dirty="0"/>
              <a:t>cells into the individual monomers.</a:t>
            </a:r>
          </a:p>
          <a:p>
            <a:pPr marL="742950" lvl="2" indent="-342900"/>
            <a:r>
              <a:rPr lang="en-US" dirty="0"/>
              <a:t>Animal cells then reassemble the monomers into polymers OR their cells rearrange the atoms in monomers to make other molecules needed by the cell OR their cells rearrange plant molecules and oxygen into CO</a:t>
            </a:r>
            <a:r>
              <a:rPr lang="en-US" baseline="-25000" dirty="0"/>
              <a:t>2</a:t>
            </a:r>
            <a:r>
              <a:rPr lang="en-US" dirty="0"/>
              <a:t> and H</a:t>
            </a:r>
            <a:r>
              <a:rPr lang="en-US" baseline="-25000" dirty="0"/>
              <a:t>2</a:t>
            </a:r>
            <a:r>
              <a:rPr lang="en-US" dirty="0"/>
              <a:t>O during cellular respiration. </a:t>
            </a:r>
          </a:p>
        </p:txBody>
      </p:sp>
      <p:sp>
        <p:nvSpPr>
          <p:cNvPr id="2" name="Title 1"/>
          <p:cNvSpPr>
            <a:spLocks noGrp="1"/>
          </p:cNvSpPr>
          <p:nvPr>
            <p:ph type="title"/>
          </p:nvPr>
        </p:nvSpPr>
        <p:spPr>
          <a:xfrm>
            <a:off x="457200" y="-30160"/>
            <a:ext cx="8229600" cy="1143000"/>
          </a:xfrm>
        </p:spPr>
        <p:txBody>
          <a:bodyPr/>
          <a:lstStyle/>
          <a:p>
            <a:r>
              <a:rPr lang="en-US" dirty="0"/>
              <a:t>Plant &amp; Animal Interactions</a:t>
            </a:r>
          </a:p>
        </p:txBody>
      </p:sp>
      <p:sp>
        <p:nvSpPr>
          <p:cNvPr id="3" name="Slide Number Placeholder 2"/>
          <p:cNvSpPr>
            <a:spLocks noGrp="1"/>
          </p:cNvSpPr>
          <p:nvPr>
            <p:ph type="sldNum" sz="quarter" idx="12"/>
          </p:nvPr>
        </p:nvSpPr>
        <p:spPr>
          <a:xfrm>
            <a:off x="7010400" y="6492875"/>
            <a:ext cx="2133600" cy="365125"/>
          </a:xfrm>
        </p:spPr>
        <p:txBody>
          <a:bodyPr/>
          <a:lstStyle/>
          <a:p>
            <a:fld id="{47A2A49C-3692-4152-8A6C-C7C5B48EF17E}" type="slidenum">
              <a:rPr lang="en-US" smtClean="0"/>
              <a:t>24</a:t>
            </a:fld>
            <a:endParaRPr lang="en-US" dirty="0"/>
          </a:p>
        </p:txBody>
      </p:sp>
      <p:sp>
        <p:nvSpPr>
          <p:cNvPr id="7" name="Rectangle 6"/>
          <p:cNvSpPr/>
          <p:nvPr/>
        </p:nvSpPr>
        <p:spPr>
          <a:xfrm>
            <a:off x="7010400" y="6627168"/>
            <a:ext cx="1519405" cy="230832"/>
          </a:xfrm>
          <a:prstGeom prst="rect">
            <a:avLst/>
          </a:prstGeom>
        </p:spPr>
        <p:txBody>
          <a:bodyPr wrap="square">
            <a:spAutoFit/>
          </a:bodyPr>
          <a:lstStyle/>
          <a:p>
            <a:r>
              <a:rPr lang="en-US" sz="900" dirty="0"/>
              <a:t>Source: </a:t>
            </a:r>
            <a:r>
              <a:rPr lang="en-US" sz="900" dirty="0">
                <a:hlinkClick r:id="rId2"/>
              </a:rPr>
              <a:t>Public Domain Pics</a:t>
            </a:r>
            <a:endParaRPr lang="en-US" sz="900" dirty="0"/>
          </a:p>
        </p:txBody>
      </p:sp>
      <p:pic>
        <p:nvPicPr>
          <p:cNvPr id="4" name="Picture 3"/>
          <p:cNvPicPr>
            <a:picLocks noChangeAspect="1"/>
          </p:cNvPicPr>
          <p:nvPr/>
        </p:nvPicPr>
        <p:blipFill rotWithShape="1">
          <a:blip r:embed="rId3"/>
          <a:srcRect l="6910" r="4529"/>
          <a:stretch/>
        </p:blipFill>
        <p:spPr>
          <a:xfrm>
            <a:off x="6464968" y="1494421"/>
            <a:ext cx="2529848" cy="4393031"/>
          </a:xfrm>
          <a:prstGeom prst="rect">
            <a:avLst/>
          </a:prstGeom>
        </p:spPr>
      </p:pic>
    </p:spTree>
    <p:extLst>
      <p:ext uri="{BB962C8B-B14F-4D97-AF65-F5344CB8AC3E}">
        <p14:creationId xmlns:p14="http://schemas.microsoft.com/office/powerpoint/2010/main" val="1087121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E40AC16-4840-7140-BE0C-FB7B42BE90EC}"/>
              </a:ext>
            </a:extLst>
          </p:cNvPr>
          <p:cNvSpPr txBox="1">
            <a:spLocks/>
          </p:cNvSpPr>
          <p:nvPr/>
        </p:nvSpPr>
        <p:spPr>
          <a:xfrm>
            <a:off x="248651" y="984504"/>
            <a:ext cx="8686801"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Decomposers (such as </a:t>
            </a:r>
            <a:r>
              <a:rPr lang="en-US" sz="2400" b="1" dirty="0" smtClean="0"/>
              <a:t>fungi </a:t>
            </a:r>
            <a:r>
              <a:rPr lang="en-US" sz="2400" b="1" dirty="0"/>
              <a:t>like </a:t>
            </a:r>
            <a:r>
              <a:rPr lang="en-US" sz="2400" b="1" dirty="0" smtClean="0"/>
              <a:t>mushrooms as well as bacteria) </a:t>
            </a:r>
            <a:r>
              <a:rPr lang="en-US" sz="2400" b="1" dirty="0"/>
              <a:t>can also use enzymes to break down the dead or dying tissues from organisms like plants and animals.</a:t>
            </a:r>
          </a:p>
          <a:p>
            <a:pPr marL="742950" lvl="2" indent="-342900"/>
            <a:r>
              <a:rPr lang="en-US" dirty="0" smtClean="0"/>
              <a:t>These enzymes break down polymers into monomers.</a:t>
            </a:r>
          </a:p>
          <a:p>
            <a:pPr marL="742950" lvl="2" indent="-342900"/>
            <a:r>
              <a:rPr lang="en-US" dirty="0" smtClean="0"/>
              <a:t>Decomposers can then absorb and reassemble into the macromolecules needed by their cells OR use monomers during cellular respiration</a:t>
            </a:r>
            <a:r>
              <a:rPr lang="en-US" dirty="0"/>
              <a:t> </a:t>
            </a:r>
            <a:r>
              <a:rPr lang="en-US" dirty="0" smtClean="0"/>
              <a:t>(especially </a:t>
            </a:r>
            <a:r>
              <a:rPr lang="en-US" dirty="0"/>
              <a:t>glucose and fatty acids)</a:t>
            </a:r>
            <a:r>
              <a:rPr lang="en-US" dirty="0" smtClean="0"/>
              <a:t>. </a:t>
            </a:r>
            <a:endParaRPr lang="en-US" dirty="0" smtClean="0"/>
          </a:p>
          <a:p>
            <a:pPr marL="742950" lvl="2" indent="-342900"/>
            <a:r>
              <a:rPr lang="en-US" dirty="0" smtClean="0"/>
              <a:t>Decomposers </a:t>
            </a:r>
            <a:r>
              <a:rPr lang="en-US" dirty="0"/>
              <a:t>eventually convert most carbon-based molecules with high-energy bonds back into CO</a:t>
            </a:r>
            <a:r>
              <a:rPr lang="en-US" baseline="-25000" dirty="0"/>
              <a:t>2</a:t>
            </a:r>
            <a:r>
              <a:rPr lang="en-US" dirty="0"/>
              <a:t> and H</a:t>
            </a:r>
            <a:r>
              <a:rPr lang="en-US" baseline="-25000" dirty="0"/>
              <a:t>2</a:t>
            </a:r>
            <a:r>
              <a:rPr lang="en-US" dirty="0"/>
              <a:t>O.</a:t>
            </a:r>
          </a:p>
        </p:txBody>
      </p:sp>
      <p:sp>
        <p:nvSpPr>
          <p:cNvPr id="2" name="Title 1"/>
          <p:cNvSpPr>
            <a:spLocks noGrp="1"/>
          </p:cNvSpPr>
          <p:nvPr>
            <p:ph type="title"/>
          </p:nvPr>
        </p:nvSpPr>
        <p:spPr>
          <a:xfrm>
            <a:off x="457200" y="-78286"/>
            <a:ext cx="8229600" cy="1143000"/>
          </a:xfrm>
        </p:spPr>
        <p:txBody>
          <a:bodyPr/>
          <a:lstStyle/>
          <a:p>
            <a:r>
              <a:rPr lang="en-US" dirty="0"/>
              <a:t>Decomposers</a:t>
            </a:r>
          </a:p>
        </p:txBody>
      </p:sp>
      <p:sp>
        <p:nvSpPr>
          <p:cNvPr id="3" name="Slide Number Placeholder 2"/>
          <p:cNvSpPr>
            <a:spLocks noGrp="1"/>
          </p:cNvSpPr>
          <p:nvPr>
            <p:ph type="sldNum" sz="quarter" idx="12"/>
          </p:nvPr>
        </p:nvSpPr>
        <p:spPr>
          <a:xfrm>
            <a:off x="7010400" y="6492875"/>
            <a:ext cx="2133600" cy="365125"/>
          </a:xfrm>
        </p:spPr>
        <p:txBody>
          <a:bodyPr/>
          <a:lstStyle/>
          <a:p>
            <a:fld id="{47A2A49C-3692-4152-8A6C-C7C5B48EF17E}" type="slidenum">
              <a:rPr lang="en-US" smtClean="0"/>
              <a:t>25</a:t>
            </a:fld>
            <a:endParaRPr lang="en-US" dirty="0"/>
          </a:p>
        </p:txBody>
      </p:sp>
      <p:sp>
        <p:nvSpPr>
          <p:cNvPr id="7" name="Rectangle 6"/>
          <p:cNvSpPr/>
          <p:nvPr/>
        </p:nvSpPr>
        <p:spPr>
          <a:xfrm>
            <a:off x="7929392" y="6603105"/>
            <a:ext cx="1519405" cy="230832"/>
          </a:xfrm>
          <a:prstGeom prst="rect">
            <a:avLst/>
          </a:prstGeom>
        </p:spPr>
        <p:txBody>
          <a:bodyPr wrap="square">
            <a:spAutoFit/>
          </a:bodyPr>
          <a:lstStyle/>
          <a:p>
            <a:r>
              <a:rPr lang="en-US" sz="900" i="1" dirty="0"/>
              <a:t>Source: </a:t>
            </a:r>
            <a:r>
              <a:rPr lang="en-US" sz="900" i="1" dirty="0">
                <a:hlinkClick r:id="rId2"/>
              </a:rPr>
              <a:t>Pixfuel</a:t>
            </a:r>
            <a:endParaRPr lang="en-US" sz="900" i="1" dirty="0"/>
          </a:p>
        </p:txBody>
      </p:sp>
      <p:pic>
        <p:nvPicPr>
          <p:cNvPr id="5" name="Picture 4"/>
          <p:cNvPicPr>
            <a:picLocks noChangeAspect="1"/>
          </p:cNvPicPr>
          <p:nvPr/>
        </p:nvPicPr>
        <p:blipFill rotWithShape="1">
          <a:blip r:embed="rId3"/>
          <a:srcRect t="6267" b="17920"/>
          <a:stretch/>
        </p:blipFill>
        <p:spPr>
          <a:xfrm>
            <a:off x="2037348" y="4632529"/>
            <a:ext cx="5555163" cy="2121198"/>
          </a:xfrm>
          <a:prstGeom prst="rect">
            <a:avLst/>
          </a:prstGeom>
        </p:spPr>
      </p:pic>
    </p:spTree>
    <p:extLst>
      <p:ext uri="{BB962C8B-B14F-4D97-AF65-F5344CB8AC3E}">
        <p14:creationId xmlns:p14="http://schemas.microsoft.com/office/powerpoint/2010/main" val="4281979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4" t="6507" r="4934" b="6507"/>
          <a:stretch/>
        </p:blipFill>
        <p:spPr bwMode="auto">
          <a:xfrm>
            <a:off x="392501" y="456860"/>
            <a:ext cx="8229600" cy="595471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776E580A-82DC-4D67-9964-BF262C600765}" type="slidenum">
              <a:rPr lang="en-US"/>
              <a:pPr>
                <a:defRPr/>
              </a:pPr>
              <a:t>26</a:t>
            </a:fld>
            <a:endParaRPr lang="en-US"/>
          </a:p>
        </p:txBody>
      </p:sp>
      <p:sp>
        <p:nvSpPr>
          <p:cNvPr id="15365" name="TextBox 4"/>
          <p:cNvSpPr txBox="1">
            <a:spLocks noChangeArrowheads="1"/>
          </p:cNvSpPr>
          <p:nvPr/>
        </p:nvSpPr>
        <p:spPr bwMode="auto">
          <a:xfrm>
            <a:off x="1025516" y="2834052"/>
            <a:ext cx="1007007" cy="1200329"/>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smtClean="0"/>
              <a:t>Food</a:t>
            </a:r>
            <a:br>
              <a:rPr lang="en-US" altLang="en-US" sz="2400" dirty="0" smtClean="0"/>
            </a:br>
            <a:r>
              <a:rPr lang="en-US" altLang="en-US" sz="2400" dirty="0" smtClean="0"/>
              <a:t>(dead </a:t>
            </a:r>
            <a:br>
              <a:rPr lang="en-US" altLang="en-US" sz="2400" dirty="0" smtClean="0"/>
            </a:br>
            <a:r>
              <a:rPr lang="en-US" altLang="en-US" sz="2400" dirty="0" smtClean="0"/>
              <a:t>tissue)</a:t>
            </a:r>
            <a:endParaRPr lang="en-US" altLang="en-US" sz="2400" dirty="0"/>
          </a:p>
        </p:txBody>
      </p:sp>
      <p:sp>
        <p:nvSpPr>
          <p:cNvPr id="15366" name="TextBox 6"/>
          <p:cNvSpPr txBox="1">
            <a:spLocks noChangeArrowheads="1"/>
          </p:cNvSpPr>
          <p:nvPr/>
        </p:nvSpPr>
        <p:spPr bwMode="auto">
          <a:xfrm>
            <a:off x="3622749" y="3041081"/>
            <a:ext cx="1704827" cy="83099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2400">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defTabSz="457200" fontAlgn="base">
              <a:spcBef>
                <a:spcPct val="0"/>
              </a:spcBef>
              <a:spcAft>
                <a:spcPct val="0"/>
              </a:spcAft>
              <a:defRPr>
                <a:latin typeface="Calibri" pitchFamily="34" charset="0"/>
              </a:defRPr>
            </a:lvl6pPr>
            <a:lvl7pPr marL="2971800" indent="-228600" defTabSz="457200" fontAlgn="base">
              <a:spcBef>
                <a:spcPct val="0"/>
              </a:spcBef>
              <a:spcAft>
                <a:spcPct val="0"/>
              </a:spcAft>
              <a:defRPr>
                <a:latin typeface="Calibri" pitchFamily="34" charset="0"/>
              </a:defRPr>
            </a:lvl7pPr>
            <a:lvl8pPr marL="3429000" indent="-228600" defTabSz="457200" fontAlgn="base">
              <a:spcBef>
                <a:spcPct val="0"/>
              </a:spcBef>
              <a:spcAft>
                <a:spcPct val="0"/>
              </a:spcAft>
              <a:defRPr>
                <a:latin typeface="Calibri" pitchFamily="34" charset="0"/>
              </a:defRPr>
            </a:lvl8pPr>
            <a:lvl9pPr marL="3886200" indent="-228600" defTabSz="457200" fontAlgn="base">
              <a:spcBef>
                <a:spcPct val="0"/>
              </a:spcBef>
              <a:spcAft>
                <a:spcPct val="0"/>
              </a:spcAft>
              <a:defRPr>
                <a:latin typeface="Calibri" pitchFamily="34" charset="0"/>
              </a:defRPr>
            </a:lvl9pPr>
          </a:lstStyle>
          <a:p>
            <a:r>
              <a:rPr lang="en-US" altLang="en-US" dirty="0"/>
              <a:t>Digestion</a:t>
            </a:r>
            <a:br>
              <a:rPr lang="en-US" altLang="en-US" dirty="0"/>
            </a:br>
            <a:r>
              <a:rPr lang="en-US" altLang="en-US" dirty="0"/>
              <a:t>via enzymes</a:t>
            </a:r>
            <a:endParaRPr lang="en-US" altLang="en-US" dirty="0"/>
          </a:p>
        </p:txBody>
      </p:sp>
      <p:sp>
        <p:nvSpPr>
          <p:cNvPr id="15367" name="TextBox 8"/>
          <p:cNvSpPr txBox="1">
            <a:spLocks noChangeArrowheads="1"/>
          </p:cNvSpPr>
          <p:nvPr/>
        </p:nvSpPr>
        <p:spPr bwMode="auto">
          <a:xfrm>
            <a:off x="6607175" y="1733550"/>
            <a:ext cx="1727200" cy="1200150"/>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Materials</a:t>
            </a:r>
            <a:br>
              <a:rPr lang="en-US" altLang="en-US" sz="2400" dirty="0"/>
            </a:br>
            <a:r>
              <a:rPr lang="en-US" altLang="en-US" sz="2400" dirty="0"/>
              <a:t>for growth:</a:t>
            </a:r>
            <a:br>
              <a:rPr lang="en-US" altLang="en-US" sz="2400" dirty="0"/>
            </a:br>
            <a:r>
              <a:rPr lang="en-US" altLang="en-US" sz="2400" dirty="0"/>
              <a:t>Biosynthesis</a:t>
            </a:r>
          </a:p>
        </p:txBody>
      </p:sp>
      <p:sp>
        <p:nvSpPr>
          <p:cNvPr id="15368" name="TextBox 10"/>
          <p:cNvSpPr txBox="1">
            <a:spLocks noChangeArrowheads="1"/>
          </p:cNvSpPr>
          <p:nvPr/>
        </p:nvSpPr>
        <p:spPr bwMode="auto">
          <a:xfrm>
            <a:off x="6702425" y="3803650"/>
            <a:ext cx="1536700" cy="1200150"/>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Energy:</a:t>
            </a:r>
            <a:br>
              <a:rPr lang="en-US" altLang="en-US" sz="2400" dirty="0"/>
            </a:br>
            <a:r>
              <a:rPr lang="en-US" altLang="en-US" sz="2400" dirty="0"/>
              <a:t>Cellular </a:t>
            </a:r>
            <a:br>
              <a:rPr lang="en-US" altLang="en-US" sz="2400" dirty="0"/>
            </a:br>
            <a:r>
              <a:rPr lang="en-US" altLang="en-US" sz="2400" dirty="0"/>
              <a:t>respiration</a:t>
            </a:r>
          </a:p>
        </p:txBody>
      </p:sp>
      <p:sp>
        <p:nvSpPr>
          <p:cNvPr id="11" name="Title 1"/>
          <p:cNvSpPr txBox="1">
            <a:spLocks/>
          </p:cNvSpPr>
          <p:nvPr/>
        </p:nvSpPr>
        <p:spPr>
          <a:xfrm>
            <a:off x="360363" y="396529"/>
            <a:ext cx="8229600" cy="992402"/>
          </a:xfrm>
          <a:prstGeom prst="rect">
            <a:avLst/>
          </a:prstGeom>
          <a:gradFill>
            <a:gsLst>
              <a:gs pos="75000">
                <a:srgbClr val="FFFFFF">
                  <a:alpha val="50000"/>
                </a:srgbClr>
              </a:gs>
              <a:gs pos="100000">
                <a:schemeClr val="bg1">
                  <a:alpha val="0"/>
                </a:schemeClr>
              </a:gs>
            </a:gsLst>
            <a:lin ang="5400000" scaled="0"/>
          </a:gradFill>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Decomposer cells use digested food in two ways</a:t>
            </a:r>
            <a:endParaRPr lang="en-US" altLang="en-US" dirty="0"/>
          </a:p>
        </p:txBody>
      </p:sp>
    </p:spTree>
    <p:extLst>
      <p:ext uri="{BB962C8B-B14F-4D97-AF65-F5344CB8AC3E}">
        <p14:creationId xmlns:p14="http://schemas.microsoft.com/office/powerpoint/2010/main" val="3115453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9D31-2EEB-0243-8F94-C20793CE8E69}"/>
              </a:ext>
            </a:extLst>
          </p:cNvPr>
          <p:cNvSpPr>
            <a:spLocks noGrp="1"/>
          </p:cNvSpPr>
          <p:nvPr>
            <p:ph type="title"/>
          </p:nvPr>
        </p:nvSpPr>
        <p:spPr/>
        <p:txBody>
          <a:bodyPr>
            <a:normAutofit/>
          </a:bodyPr>
          <a:lstStyle/>
          <a:p>
            <a:r>
              <a:rPr lang="en-US" b="1" dirty="0"/>
              <a:t>Revising Our Claims</a:t>
            </a:r>
            <a:endParaRPr lang="en-US" altLang="en-US" dirty="0"/>
          </a:p>
        </p:txBody>
      </p:sp>
      <p:sp>
        <p:nvSpPr>
          <p:cNvPr id="5" name="Slide Number Placeholder 4">
            <a:extLst>
              <a:ext uri="{FF2B5EF4-FFF2-40B4-BE49-F238E27FC236}">
                <a16:creationId xmlns:a16="http://schemas.microsoft.com/office/drawing/2014/main" id="{6EEC83A5-782D-E14E-9050-97ED00E94BA3}"/>
              </a:ext>
            </a:extLst>
          </p:cNvPr>
          <p:cNvSpPr>
            <a:spLocks noGrp="1"/>
          </p:cNvSpPr>
          <p:nvPr>
            <p:ph type="sldNum" sz="quarter" idx="12"/>
          </p:nvPr>
        </p:nvSpPr>
        <p:spPr/>
        <p:txBody>
          <a:bodyPr/>
          <a:lstStyle/>
          <a:p>
            <a:fld id="{47A2A49C-3692-4152-8A6C-C7C5B48EF17E}" type="slidenum">
              <a:rPr lang="en-US" smtClean="0"/>
              <a:t>27</a:t>
            </a:fld>
            <a:endParaRPr lang="en-US"/>
          </a:p>
        </p:txBody>
      </p:sp>
      <p:sp>
        <p:nvSpPr>
          <p:cNvPr id="8" name="Content Placeholder 10">
            <a:extLst>
              <a:ext uri="{FF2B5EF4-FFF2-40B4-BE49-F238E27FC236}">
                <a16:creationId xmlns:a16="http://schemas.microsoft.com/office/drawing/2014/main" id="{DD8EB8BA-0DD9-6F4F-8EDC-E56425EFDF7D}"/>
              </a:ext>
            </a:extLst>
          </p:cNvPr>
          <p:cNvSpPr>
            <a:spLocks noGrp="1"/>
          </p:cNvSpPr>
          <p:nvPr>
            <p:ph sz="half" idx="2"/>
          </p:nvPr>
        </p:nvSpPr>
        <p:spPr>
          <a:xfrm>
            <a:off x="457200" y="1669170"/>
            <a:ext cx="6451570" cy="4731630"/>
          </a:xfrm>
        </p:spPr>
        <p:txBody>
          <a:bodyPr>
            <a:normAutofit/>
          </a:bodyPr>
          <a:lstStyle/>
          <a:p>
            <a:r>
              <a:rPr lang="en-US" b="1" dirty="0"/>
              <a:t>Revisit this week’s driving question: What happens inside plant cells?</a:t>
            </a:r>
          </a:p>
          <a:p>
            <a:r>
              <a:rPr lang="en-US" dirty="0" smtClean="0"/>
              <a:t>We </a:t>
            </a:r>
            <a:r>
              <a:rPr lang="en-US" dirty="0"/>
              <a:t>observed that peanuts have high concentrations of fat and protein. </a:t>
            </a:r>
          </a:p>
          <a:p>
            <a:r>
              <a:rPr lang="en-US" dirty="0"/>
              <a:t>How can a plant acquire fat and protein without consuming other organisms</a:t>
            </a:r>
            <a:r>
              <a:rPr lang="en-US" dirty="0" smtClean="0"/>
              <a:t>?</a:t>
            </a:r>
          </a:p>
          <a:p>
            <a:r>
              <a:rPr lang="en-US" dirty="0"/>
              <a:t>Revise your explanation using the following terms: </a:t>
            </a:r>
            <a:r>
              <a:rPr lang="en-US" i="1" dirty="0" smtClean="0"/>
              <a:t>enzymes, monomers, polymers. </a:t>
            </a:r>
            <a:endParaRPr lang="en-US" i="1" dirty="0"/>
          </a:p>
          <a:p>
            <a:pPr marL="0" indent="0">
              <a:buNone/>
            </a:pPr>
            <a:endParaRPr lang="en-US" dirty="0"/>
          </a:p>
          <a:p>
            <a:endParaRPr lang="en-US" dirty="0"/>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rot="16200000">
            <a:off x="5741862" y="2913073"/>
            <a:ext cx="4281657" cy="1947840"/>
          </a:xfrm>
          <a:prstGeom prst="rect">
            <a:avLst/>
          </a:prstGeom>
        </p:spPr>
      </p:pic>
    </p:spTree>
    <p:extLst>
      <p:ext uri="{BB962C8B-B14F-4D97-AF65-F5344CB8AC3E}">
        <p14:creationId xmlns:p14="http://schemas.microsoft.com/office/powerpoint/2010/main" val="2357562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76A9C-08EA-D64E-BD29-A31995F1A65D}"/>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a:lnSpc>
                <a:spcPct val="90000"/>
              </a:lnSpc>
            </a:pPr>
            <a:r>
              <a:rPr lang="en-US" sz="4300"/>
              <a:t>Looking Ahead: Part 3 Investigation</a:t>
            </a:r>
          </a:p>
        </p:txBody>
      </p:sp>
      <p:sp>
        <p:nvSpPr>
          <p:cNvPr id="73"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6BF78E-E61B-1846-8272-D5FB3D128DE1}"/>
              </a:ext>
            </a:extLst>
          </p:cNvPr>
          <p:cNvSpPr>
            <a:spLocks noGrp="1"/>
          </p:cNvSpPr>
          <p:nvPr>
            <p:ph sz="half" idx="1"/>
          </p:nvPr>
        </p:nvSpPr>
        <p:spPr>
          <a:xfrm>
            <a:off x="480060" y="2872898"/>
            <a:ext cx="3182691" cy="3680301"/>
          </a:xfrm>
        </p:spPr>
        <p:txBody>
          <a:bodyPr vert="horz" lIns="91440" tIns="45720" rIns="91440" bIns="45720" rtlCol="0">
            <a:normAutofit/>
          </a:bodyPr>
          <a:lstStyle/>
          <a:p>
            <a:pPr indent="-228600">
              <a:lnSpc>
                <a:spcPct val="90000"/>
              </a:lnSpc>
            </a:pPr>
            <a:r>
              <a:rPr lang="en-US" dirty="0"/>
              <a:t>In Part 3, you will be </a:t>
            </a:r>
            <a:r>
              <a:rPr lang="en-US" dirty="0" smtClean="0"/>
              <a:t>investigating what kinds of pigments are found in plant cells and determining how these pigments were formed. </a:t>
            </a:r>
            <a:endParaRPr lang="en-US" dirty="0"/>
          </a:p>
        </p:txBody>
      </p:sp>
      <p:pic>
        <p:nvPicPr>
          <p:cNvPr id="6146" name="Picture 2" descr="Royalty-free seedling photos free download | Pxfuel">
            <a:extLst>
              <a:ext uri="{FF2B5EF4-FFF2-40B4-BE49-F238E27FC236}">
                <a16:creationId xmlns:a16="http://schemas.microsoft.com/office/drawing/2014/main" id="{0E18C59D-435A-304E-ACEF-4BB88B7639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23" r="29938"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66A3EFD-A633-7043-8885-42642991CD89}"/>
              </a:ext>
            </a:extLst>
          </p:cNvPr>
          <p:cNvSpPr>
            <a:spLocks noGrp="1"/>
          </p:cNvSpPr>
          <p:nvPr>
            <p:ph type="sldNum" sz="quarter" idx="12"/>
          </p:nvPr>
        </p:nvSpPr>
        <p:spPr>
          <a:xfrm>
            <a:off x="7829550" y="6356350"/>
            <a:ext cx="685800" cy="365125"/>
          </a:xfrm>
        </p:spPr>
        <p:txBody>
          <a:bodyPr vert="horz" lIns="91440" tIns="45720" rIns="91440" bIns="45720" rtlCol="0" anchor="ctr">
            <a:normAutofit/>
          </a:bodyPr>
          <a:lstStyle/>
          <a:p>
            <a:pPr>
              <a:spcAft>
                <a:spcPts val="600"/>
              </a:spcAft>
              <a:defRPr/>
            </a:pPr>
            <a:fld id="{47A2A49C-3692-4152-8A6C-C7C5B48EF17E}" type="slidenum">
              <a:rPr lang="en-US" sz="1200">
                <a:solidFill>
                  <a:srgbClr val="FFFFFF"/>
                </a:solidFill>
                <a:latin typeface="Calibri" panose="020F0502020204030204"/>
                <a:cs typeface="+mn-cs"/>
              </a:rPr>
              <a:pPr>
                <a:spcAft>
                  <a:spcPts val="600"/>
                </a:spcAft>
                <a:defRPr/>
              </a:pPr>
              <a:t>28</a:t>
            </a:fld>
            <a:endParaRPr lang="en-US" sz="1200">
              <a:solidFill>
                <a:srgbClr val="FFFFFF"/>
              </a:solidFill>
              <a:latin typeface="Calibri" panose="020F0502020204030204"/>
              <a:cs typeface="+mn-cs"/>
            </a:endParaRPr>
          </a:p>
        </p:txBody>
      </p:sp>
    </p:spTree>
    <p:extLst>
      <p:ext uri="{BB962C8B-B14F-4D97-AF65-F5344CB8AC3E}">
        <p14:creationId xmlns:p14="http://schemas.microsoft.com/office/powerpoint/2010/main" val="1557624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F64-F105-9148-AEB2-8B6BCAB5825C}"/>
              </a:ext>
            </a:extLst>
          </p:cNvPr>
          <p:cNvSpPr>
            <a:spLocks noGrp="1"/>
          </p:cNvSpPr>
          <p:nvPr>
            <p:ph type="title"/>
          </p:nvPr>
        </p:nvSpPr>
        <p:spPr/>
        <p:txBody>
          <a:bodyPr/>
          <a:lstStyle/>
          <a:p>
            <a:r>
              <a:rPr lang="en-US" dirty="0"/>
              <a:t>Part 1 Recap</a:t>
            </a:r>
          </a:p>
        </p:txBody>
      </p:sp>
      <p:sp>
        <p:nvSpPr>
          <p:cNvPr id="5" name="Slide Number Placeholder 4">
            <a:extLst>
              <a:ext uri="{FF2B5EF4-FFF2-40B4-BE49-F238E27FC236}">
                <a16:creationId xmlns:a16="http://schemas.microsoft.com/office/drawing/2014/main" id="{022D2A65-7C2B-824F-95EF-1AB0CC0F01B7}"/>
              </a:ext>
            </a:extLst>
          </p:cNvPr>
          <p:cNvSpPr>
            <a:spLocks noGrp="1"/>
          </p:cNvSpPr>
          <p:nvPr>
            <p:ph type="sldNum" sz="quarter" idx="12"/>
          </p:nvPr>
        </p:nvSpPr>
        <p:spPr/>
        <p:txBody>
          <a:bodyPr/>
          <a:lstStyle/>
          <a:p>
            <a:fld id="{47A2A49C-3692-4152-8A6C-C7C5B48EF17E}" type="slidenum">
              <a:rPr lang="en-US" smtClean="0"/>
              <a:t>3</a:t>
            </a:fld>
            <a:endParaRPr lang="en-US"/>
          </a:p>
        </p:txBody>
      </p:sp>
      <p:sp>
        <p:nvSpPr>
          <p:cNvPr id="11" name="Content Placeholder 10">
            <a:extLst>
              <a:ext uri="{FF2B5EF4-FFF2-40B4-BE49-F238E27FC236}">
                <a16:creationId xmlns:a16="http://schemas.microsoft.com/office/drawing/2014/main" id="{DD8EB8BA-0DD9-6F4F-8EDC-E56425EFDF7D}"/>
              </a:ext>
            </a:extLst>
          </p:cNvPr>
          <p:cNvSpPr>
            <a:spLocks noGrp="1"/>
          </p:cNvSpPr>
          <p:nvPr>
            <p:ph sz="half" idx="2"/>
          </p:nvPr>
        </p:nvSpPr>
        <p:spPr>
          <a:xfrm>
            <a:off x="457200" y="1669170"/>
            <a:ext cx="5312580" cy="4731630"/>
          </a:xfrm>
        </p:spPr>
        <p:txBody>
          <a:bodyPr>
            <a:normAutofit/>
          </a:bodyPr>
          <a:lstStyle/>
          <a:p>
            <a:r>
              <a:rPr lang="en-US" dirty="0"/>
              <a:t>Earlier we compared the nutrition labels of spinach and peanuts. </a:t>
            </a:r>
          </a:p>
          <a:p>
            <a:r>
              <a:rPr lang="en-US" dirty="0"/>
              <a:t>We observed that peanuts have high concentrations of fat and protein. </a:t>
            </a:r>
          </a:p>
          <a:p>
            <a:r>
              <a:rPr lang="en-US" dirty="0"/>
              <a:t>How can a plant acquire fat and protein without consuming other organisms? </a:t>
            </a:r>
          </a:p>
          <a:p>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rot="16200000">
            <a:off x="4602872" y="2836079"/>
            <a:ext cx="4281657" cy="1947840"/>
          </a:xfrm>
          <a:prstGeom prst="rect">
            <a:avLst/>
          </a:prstGeom>
        </p:spPr>
      </p:pic>
    </p:spTree>
    <p:extLst>
      <p:ext uri="{BB962C8B-B14F-4D97-AF65-F5344CB8AC3E}">
        <p14:creationId xmlns:p14="http://schemas.microsoft.com/office/powerpoint/2010/main" val="149379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Reminders from Earlier Weeks</a:t>
            </a:r>
          </a:p>
        </p:txBody>
      </p:sp>
      <p:sp>
        <p:nvSpPr>
          <p:cNvPr id="5" name="Text Placeholder 4"/>
          <p:cNvSpPr>
            <a:spLocks noGrp="1"/>
          </p:cNvSpPr>
          <p:nvPr>
            <p:ph type="body" idx="1"/>
          </p:nvPr>
        </p:nvSpPr>
        <p:spPr>
          <a:xfrm>
            <a:off x="762000" y="4138613"/>
            <a:ext cx="7772400" cy="1500187"/>
          </a:xfrm>
        </p:spPr>
        <p:txBody>
          <a:bodyPr/>
          <a:lstStyle/>
          <a:p>
            <a:endParaRPr lang="en-US" dirty="0"/>
          </a:p>
        </p:txBody>
      </p:sp>
      <p:sp>
        <p:nvSpPr>
          <p:cNvPr id="3" name="Slide Number Placeholder 2"/>
          <p:cNvSpPr>
            <a:spLocks noGrp="1"/>
          </p:cNvSpPr>
          <p:nvPr>
            <p:ph type="sldNum" sz="quarter" idx="12"/>
          </p:nvPr>
        </p:nvSpPr>
        <p:spPr/>
        <p:txBody>
          <a:bodyPr/>
          <a:lstStyle/>
          <a:p>
            <a:fld id="{47A2A49C-3692-4152-8A6C-C7C5B48EF17E}" type="slidenum">
              <a:rPr lang="en-US" smtClean="0"/>
              <a:t>4</a:t>
            </a:fld>
            <a:endParaRPr lang="en-US"/>
          </a:p>
        </p:txBody>
      </p:sp>
    </p:spTree>
    <p:extLst>
      <p:ext uri="{BB962C8B-B14F-4D97-AF65-F5344CB8AC3E}">
        <p14:creationId xmlns:p14="http://schemas.microsoft.com/office/powerpoint/2010/main" val="279681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04800" y="1"/>
            <a:ext cx="8686800" cy="6714306"/>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Remember the following “rules” for energy and matter: </a:t>
            </a:r>
            <a:br>
              <a:rPr lang="en-US" sz="2400" b="1" u="sng" dirty="0">
                <a:effectLst/>
                <a:latin typeface="Times New Roman" panose="02020603050405020304" pitchFamily="18" charset="0"/>
                <a:ea typeface="Times New Roman" panose="02020603050405020304" pitchFamily="18" charset="0"/>
              </a:rPr>
            </a:br>
            <a:endParaRPr lang="en-US" sz="900" dirty="0">
              <a:effectLst/>
              <a:latin typeface="Times New Roman" panose="02020603050405020304" pitchFamily="18" charset="0"/>
              <a:ea typeface="Times New Roman" panose="02020603050405020304" pitchFamily="18" charset="0"/>
            </a:endParaRPr>
          </a:p>
          <a:p>
            <a:pPr marL="457200" marR="0" indent="-228600" algn="ctr">
              <a:lnSpc>
                <a:spcPct val="115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Calibri" panose="020F0502020204030204" pitchFamily="34" charset="0"/>
              </a:rPr>
              <a:t>All solids, liquids, and gases are made of atoms</a:t>
            </a:r>
            <a:r>
              <a:rPr lang="en-US" sz="2400" dirty="0">
                <a:effectLst/>
                <a:latin typeface="Times New Roman" panose="02020603050405020304" pitchFamily="18" charset="0"/>
                <a:ea typeface="Calibri" panose="020F0502020204030204" pitchFamily="34" charset="0"/>
                <a:cs typeface="Calibri" panose="020F0502020204030204" pitchFamily="34" charset="0"/>
              </a:rPr>
              <a:t>. </a:t>
            </a:r>
          </a:p>
          <a:p>
            <a:pPr marL="457200" marR="0" indent="-228600" algn="ctr">
              <a:lnSpc>
                <a:spcPct val="115000"/>
              </a:lnSpc>
              <a:spcBef>
                <a:spcPts val="0"/>
              </a:spcBef>
              <a:spcAft>
                <a:spcPts val="0"/>
              </a:spcAft>
            </a:pPr>
            <a:r>
              <a:rPr lang="en-US" sz="2400" dirty="0">
                <a:effectLst/>
                <a:latin typeface="Times New Roman" panose="02020603050405020304" pitchFamily="18" charset="0"/>
                <a:ea typeface="Calibri" panose="020F0502020204030204" pitchFamily="34" charset="0"/>
                <a:cs typeface="Calibri" panose="020F0502020204030204" pitchFamily="34" charset="0"/>
              </a:rPr>
              <a:t>Multiple atoms can bond together to form molecules.</a:t>
            </a:r>
          </a:p>
          <a:p>
            <a:pPr marL="457200" marR="0" indent="-228600" algn="ctr">
              <a:lnSpc>
                <a:spcPct val="115000"/>
              </a:lnSpc>
              <a:spcBef>
                <a:spcPts val="0"/>
              </a:spcBef>
              <a:spcAft>
                <a:spcPts val="0"/>
              </a:spcAft>
            </a:pPr>
            <a:r>
              <a:rPr lang="en-US" sz="2400" i="1" dirty="0">
                <a:latin typeface="Times New Roman" panose="02020603050405020304" pitchFamily="18" charset="0"/>
                <a:ea typeface="Calibri" panose="020F0502020204030204" pitchFamily="34" charset="0"/>
                <a:cs typeface="Calibri" panose="020F0502020204030204" pitchFamily="34" charset="0"/>
              </a:rPr>
              <a:t>E</a:t>
            </a:r>
            <a:r>
              <a:rPr lang="en-US" sz="2400" i="1" dirty="0">
                <a:effectLst/>
                <a:latin typeface="Times New Roman" panose="02020603050405020304" pitchFamily="18" charset="0"/>
                <a:ea typeface="Calibri" panose="020F0502020204030204" pitchFamily="34" charset="0"/>
                <a:cs typeface="Calibri" panose="020F0502020204030204" pitchFamily="34" charset="0"/>
              </a:rPr>
              <a:t>.g., water molecules consist of one oxygen atom &amp; two hydrogen atoms</a:t>
            </a:r>
            <a:r>
              <a:rPr lang="en-US" sz="2400" dirty="0">
                <a:effectLst/>
                <a:latin typeface="Times New Roman" panose="02020603050405020304" pitchFamily="18" charset="0"/>
                <a:ea typeface="Calibri" panose="020F0502020204030204" pitchFamily="34" charset="0"/>
                <a:cs typeface="Calibri" panose="020F0502020204030204" pitchFamily="34" charset="0"/>
              </a:rPr>
              <a:t>.</a:t>
            </a:r>
            <a:br>
              <a:rPr lang="en-US" sz="2400" dirty="0">
                <a:effectLst/>
                <a:latin typeface="Times New Roman" panose="02020603050405020304" pitchFamily="18" charset="0"/>
                <a:ea typeface="Calibri" panose="020F0502020204030204" pitchFamily="34" charset="0"/>
                <a:cs typeface="Calibri" panose="020F0502020204030204" pitchFamily="34" charset="0"/>
              </a:rPr>
            </a:br>
            <a:endParaRPr lang="en-US" sz="2400" dirty="0">
              <a:effectLst/>
              <a:latin typeface="Times New Roman" panose="02020603050405020304" pitchFamily="18" charset="0"/>
              <a:ea typeface="Calibri" panose="020F0502020204030204" pitchFamily="34" charset="0"/>
              <a:cs typeface="Calibri" panose="020F0502020204030204" pitchFamily="34" charset="0"/>
            </a:endParaRPr>
          </a:p>
          <a:p>
            <a:pPr marL="457200" marR="0" indent="-228600" algn="ctr">
              <a:lnSpc>
                <a:spcPct val="115000"/>
              </a:lnSpc>
              <a:spcBef>
                <a:spcPts val="0"/>
              </a:spcBef>
              <a:spcAft>
                <a:spcPts val="0"/>
              </a:spcAft>
            </a:pPr>
            <a:r>
              <a:rPr lang="en-US" sz="2400" dirty="0">
                <a:effectLst/>
                <a:latin typeface="Times New Roman" panose="02020603050405020304" pitchFamily="18" charset="0"/>
                <a:ea typeface="Calibri" panose="020F0502020204030204" pitchFamily="34" charset="0"/>
                <a:cs typeface="Calibri" panose="020F0502020204030204" pitchFamily="34" charset="0"/>
              </a:rPr>
              <a:t>In biology, </a:t>
            </a:r>
            <a:r>
              <a:rPr lang="en-US" sz="2400" b="1" dirty="0">
                <a:effectLst/>
                <a:latin typeface="Times New Roman" panose="02020603050405020304" pitchFamily="18" charset="0"/>
                <a:ea typeface="Calibri" panose="020F0502020204030204" pitchFamily="34" charset="0"/>
                <a:cs typeface="Calibri" panose="020F0502020204030204" pitchFamily="34" charset="0"/>
              </a:rPr>
              <a:t>atoms last forever</a:t>
            </a:r>
            <a:r>
              <a:rPr lang="en-US" sz="2400" dirty="0">
                <a:effectLst/>
                <a:latin typeface="Times New Roman" panose="02020603050405020304" pitchFamily="18" charset="0"/>
                <a:ea typeface="Calibri" panose="020F0502020204030204" pitchFamily="34" charset="0"/>
                <a:cs typeface="Calibri" panose="020F0502020204030204" pitchFamily="34" charset="0"/>
              </a:rPr>
              <a:t>. </a:t>
            </a:r>
            <a:br>
              <a:rPr lang="en-US" sz="2400" dirty="0">
                <a:effectLst/>
                <a:latin typeface="Times New Roman" panose="02020603050405020304" pitchFamily="18" charset="0"/>
                <a:ea typeface="Calibri" panose="020F0502020204030204" pitchFamily="34" charset="0"/>
                <a:cs typeface="Calibri" panose="020F0502020204030204" pitchFamily="34" charset="0"/>
              </a:rPr>
            </a:br>
            <a:r>
              <a:rPr lang="en-US" sz="2400" dirty="0">
                <a:effectLst/>
                <a:latin typeface="Times New Roman" panose="02020603050405020304" pitchFamily="18" charset="0"/>
                <a:ea typeface="Calibri" panose="020F0502020204030204" pitchFamily="34" charset="0"/>
                <a:cs typeface="Calibri" panose="020F0502020204030204" pitchFamily="34" charset="0"/>
              </a:rPr>
              <a:t>An atom </a:t>
            </a:r>
            <a:r>
              <a:rPr lang="en-US" sz="2400" u="sng" dirty="0">
                <a:effectLst/>
                <a:latin typeface="Times New Roman" panose="02020603050405020304" pitchFamily="18" charset="0"/>
                <a:ea typeface="Calibri" panose="020F0502020204030204" pitchFamily="34" charset="0"/>
                <a:cs typeface="Calibri" panose="020F0502020204030204" pitchFamily="34" charset="0"/>
              </a:rPr>
              <a:t>cannot</a:t>
            </a:r>
            <a:r>
              <a:rPr lang="en-US" sz="2400" dirty="0">
                <a:effectLst/>
                <a:latin typeface="Times New Roman" panose="02020603050405020304" pitchFamily="18" charset="0"/>
                <a:ea typeface="Calibri" panose="020F0502020204030204" pitchFamily="34" charset="0"/>
                <a:cs typeface="Calibri" panose="020F0502020204030204" pitchFamily="34" charset="0"/>
              </a:rPr>
              <a:t> be created or destroyed or turned into energy. </a:t>
            </a:r>
            <a:r>
              <a:rPr lang="en-US" sz="2400" i="1" dirty="0">
                <a:latin typeface="Times New Roman" panose="02020603050405020304" pitchFamily="18" charset="0"/>
                <a:ea typeface="Calibri" panose="020F0502020204030204" pitchFamily="34" charset="0"/>
                <a:cs typeface="Calibri" panose="020F0502020204030204" pitchFamily="34" charset="0"/>
              </a:rPr>
              <a:t>E</a:t>
            </a:r>
            <a:r>
              <a:rPr lang="en-US" sz="2400" i="1" dirty="0">
                <a:effectLst/>
                <a:latin typeface="Times New Roman" panose="02020603050405020304" pitchFamily="18" charset="0"/>
                <a:ea typeface="Calibri" panose="020F0502020204030204" pitchFamily="34" charset="0"/>
                <a:cs typeface="Calibri" panose="020F0502020204030204" pitchFamily="34" charset="0"/>
              </a:rPr>
              <a:t>.g., a carbon atom is always a carbon atom</a:t>
            </a:r>
            <a:r>
              <a:rPr lang="en-US" sz="2400" dirty="0">
                <a:effectLst/>
                <a:latin typeface="Times New Roman" panose="02020603050405020304" pitchFamily="18" charset="0"/>
                <a:ea typeface="Calibri" panose="020F0502020204030204" pitchFamily="34" charset="0"/>
                <a:cs typeface="Calibri" panose="020F0502020204030204" pitchFamily="34" charset="0"/>
              </a:rPr>
              <a:t>. </a:t>
            </a:r>
          </a:p>
          <a:p>
            <a:pPr marL="457200" marR="0" indent="-228600" algn="ctr">
              <a:lnSpc>
                <a:spcPct val="115000"/>
              </a:lnSpc>
              <a:spcBef>
                <a:spcPts val="0"/>
              </a:spcBef>
              <a:spcAft>
                <a:spcPts val="0"/>
              </a:spcAft>
            </a:pPr>
            <a:r>
              <a:rPr lang="en-US" sz="2400" dirty="0">
                <a:effectLst/>
                <a:latin typeface="Times New Roman" panose="02020603050405020304" pitchFamily="18" charset="0"/>
                <a:ea typeface="Calibri" panose="020F0502020204030204" pitchFamily="34" charset="0"/>
                <a:cs typeface="Calibri" panose="020F0502020204030204" pitchFamily="34" charset="0"/>
              </a:rPr>
              <a:t>However, atoms can be rearranged to form new molecules.</a:t>
            </a:r>
            <a:br>
              <a:rPr lang="en-US" sz="2400" dirty="0">
                <a:effectLst/>
                <a:latin typeface="Times New Roman" panose="02020603050405020304" pitchFamily="18" charset="0"/>
                <a:ea typeface="Calibri" panose="020F0502020204030204" pitchFamily="34" charset="0"/>
                <a:cs typeface="Calibri" panose="020F0502020204030204" pitchFamily="34" charset="0"/>
              </a:rPr>
            </a:br>
            <a:endParaRPr lang="en-US" sz="2400" dirty="0">
              <a:effectLst/>
              <a:latin typeface="Times New Roman" panose="02020603050405020304" pitchFamily="18" charset="0"/>
              <a:ea typeface="Calibri" panose="020F0502020204030204" pitchFamily="34" charset="0"/>
              <a:cs typeface="Calibri" panose="020F0502020204030204" pitchFamily="34" charset="0"/>
            </a:endParaRPr>
          </a:p>
          <a:p>
            <a:pPr marL="457200" marR="0" indent="-228600" algn="ctr">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Calibri" panose="020F0502020204030204" pitchFamily="34" charset="0"/>
              </a:rPr>
              <a:t>In biology, </a:t>
            </a:r>
            <a:r>
              <a:rPr lang="en-US" sz="2400" b="1" dirty="0">
                <a:effectLst/>
                <a:latin typeface="Times New Roman" panose="02020603050405020304" pitchFamily="18" charset="0"/>
                <a:ea typeface="Calibri" panose="020F0502020204030204" pitchFamily="34" charset="0"/>
                <a:cs typeface="Calibri" panose="020F0502020204030204" pitchFamily="34" charset="0"/>
              </a:rPr>
              <a:t>energy lasts forever</a:t>
            </a:r>
            <a:r>
              <a:rPr lang="en-US" sz="2400" dirty="0">
                <a:effectLst/>
                <a:latin typeface="Times New Roman" panose="02020603050405020304" pitchFamily="18" charset="0"/>
                <a:ea typeface="Calibri" panose="020F0502020204030204" pitchFamily="34" charset="0"/>
                <a:cs typeface="Calibri" panose="020F0502020204030204" pitchFamily="34" charset="0"/>
              </a:rPr>
              <a:t>. </a:t>
            </a:r>
            <a:r>
              <a:rPr lang="en-US" sz="2400" dirty="0">
                <a:latin typeface="Times New Roman" panose="02020603050405020304" pitchFamily="18" charset="0"/>
                <a:ea typeface="Calibri" panose="020F0502020204030204" pitchFamily="34" charset="0"/>
                <a:cs typeface="Calibri" panose="020F0502020204030204" pitchFamily="34" charset="0"/>
              </a:rPr>
              <a:t/>
            </a:r>
            <a:br>
              <a:rPr lang="en-US" sz="2400" dirty="0">
                <a:latin typeface="Times New Roman" panose="02020603050405020304" pitchFamily="18" charset="0"/>
                <a:ea typeface="Calibri" panose="020F0502020204030204" pitchFamily="34" charset="0"/>
                <a:cs typeface="Calibri" panose="020F0502020204030204" pitchFamily="34" charset="0"/>
              </a:rPr>
            </a:br>
            <a:r>
              <a:rPr lang="en-US" sz="2400" dirty="0">
                <a:effectLst/>
                <a:latin typeface="Times New Roman" panose="02020603050405020304" pitchFamily="18" charset="0"/>
                <a:ea typeface="Calibri" panose="020F0502020204030204" pitchFamily="34" charset="0"/>
                <a:cs typeface="Calibri" panose="020F0502020204030204" pitchFamily="34" charset="0"/>
              </a:rPr>
              <a:t>Energy </a:t>
            </a:r>
            <a:r>
              <a:rPr lang="en-US" sz="2400" u="sng" dirty="0">
                <a:effectLst/>
                <a:latin typeface="Times New Roman" panose="02020603050405020304" pitchFamily="18" charset="0"/>
                <a:ea typeface="Calibri" panose="020F0502020204030204" pitchFamily="34" charset="0"/>
                <a:cs typeface="Calibri" panose="020F0502020204030204" pitchFamily="34" charset="0"/>
              </a:rPr>
              <a:t>cannot</a:t>
            </a:r>
            <a:r>
              <a:rPr lang="en-US" sz="2400" dirty="0">
                <a:effectLst/>
                <a:latin typeface="Times New Roman" panose="02020603050405020304" pitchFamily="18" charset="0"/>
                <a:ea typeface="Calibri" panose="020F0502020204030204" pitchFamily="34" charset="0"/>
                <a:cs typeface="Calibri" panose="020F0502020204030204" pitchFamily="34" charset="0"/>
              </a:rPr>
              <a:t> be created or destroyed. </a:t>
            </a:r>
            <a:br>
              <a:rPr lang="en-US" sz="2400" dirty="0">
                <a:effectLst/>
                <a:latin typeface="Times New Roman" panose="02020603050405020304" pitchFamily="18" charset="0"/>
                <a:ea typeface="Calibri" panose="020F0502020204030204" pitchFamily="34" charset="0"/>
                <a:cs typeface="Calibri" panose="020F0502020204030204" pitchFamily="34" charset="0"/>
              </a:rPr>
            </a:br>
            <a:r>
              <a:rPr lang="en-US" sz="2400" dirty="0">
                <a:effectLst/>
                <a:latin typeface="Times New Roman" panose="02020603050405020304" pitchFamily="18" charset="0"/>
                <a:ea typeface="Calibri" panose="020F0502020204030204" pitchFamily="34" charset="0"/>
                <a:cs typeface="Calibri" panose="020F0502020204030204" pitchFamily="34" charset="0"/>
              </a:rPr>
              <a:t>Energy exists as light, heat, motion, or as chemical energy. </a:t>
            </a:r>
            <a:br>
              <a:rPr lang="en-US" sz="2400" dirty="0">
                <a:effectLst/>
                <a:latin typeface="Times New Roman" panose="02020603050405020304" pitchFamily="18" charset="0"/>
                <a:ea typeface="Calibri" panose="020F0502020204030204" pitchFamily="34" charset="0"/>
                <a:cs typeface="Calibri" panose="020F0502020204030204" pitchFamily="34" charset="0"/>
              </a:rPr>
            </a:br>
            <a:r>
              <a:rPr lang="en-US" sz="2400" dirty="0">
                <a:effectLst/>
                <a:latin typeface="Times New Roman" panose="02020603050405020304" pitchFamily="18" charset="0"/>
                <a:ea typeface="Calibri" panose="020F0502020204030204" pitchFamily="34" charset="0"/>
                <a:cs typeface="Calibri" panose="020F0502020204030204" pitchFamily="34" charset="0"/>
              </a:rPr>
              <a:t>Energy can transform. </a:t>
            </a:r>
            <a:r>
              <a:rPr lang="en-US" sz="2400" i="1" dirty="0">
                <a:effectLst/>
                <a:latin typeface="Times New Roman" panose="02020603050405020304" pitchFamily="18" charset="0"/>
                <a:ea typeface="Calibri" panose="020F0502020204030204" pitchFamily="34" charset="0"/>
                <a:cs typeface="Calibri" panose="020F0502020204030204" pitchFamily="34" charset="0"/>
              </a:rPr>
              <a:t>E.g., light can transform into heat</a:t>
            </a:r>
            <a:r>
              <a:rPr lang="en-US" sz="2400" dirty="0">
                <a:effectLst/>
                <a:latin typeface="Times New Roman" panose="02020603050405020304" pitchFamily="18"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8467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 from Animals</a:t>
            </a:r>
          </a:p>
        </p:txBody>
      </p:sp>
      <p:sp>
        <p:nvSpPr>
          <p:cNvPr id="3" name="Content Placeholder 2"/>
          <p:cNvSpPr>
            <a:spLocks noGrp="1"/>
          </p:cNvSpPr>
          <p:nvPr>
            <p:ph sz="half" idx="1"/>
          </p:nvPr>
        </p:nvSpPr>
        <p:spPr>
          <a:xfrm>
            <a:off x="227911" y="1333501"/>
            <a:ext cx="3885510" cy="5159374"/>
          </a:xfrm>
        </p:spPr>
        <p:txBody>
          <a:bodyPr>
            <a:normAutofit/>
          </a:bodyPr>
          <a:lstStyle/>
          <a:p>
            <a:pPr fontAlgn="base"/>
            <a:r>
              <a:rPr lang="en-US" b="1" dirty="0"/>
              <a:t>A </a:t>
            </a:r>
            <a:r>
              <a:rPr lang="en-US" b="1" u="sng" dirty="0"/>
              <a:t>macromolecule</a:t>
            </a:r>
            <a:r>
              <a:rPr lang="en-US" b="1" dirty="0"/>
              <a:t> is a long chain of individual molecules bonded together. </a:t>
            </a:r>
          </a:p>
          <a:p>
            <a:pPr lvl="1" fontAlgn="base"/>
            <a:r>
              <a:rPr lang="en-US" dirty="0"/>
              <a:t>Macromolecules do all the work of cells.</a:t>
            </a:r>
          </a:p>
          <a:p>
            <a:pPr fontAlgn="base"/>
            <a:r>
              <a:rPr lang="en-US" b="1" dirty="0"/>
              <a:t>Cells are made from macromolecules. </a:t>
            </a:r>
          </a:p>
          <a:p>
            <a:pPr lvl="1" fontAlgn="base"/>
            <a:r>
              <a:rPr lang="en-US" dirty="0"/>
              <a:t>Cells form tissues, which form organs, which form systems. </a:t>
            </a:r>
          </a:p>
        </p:txBody>
      </p:sp>
      <p:sp>
        <p:nvSpPr>
          <p:cNvPr id="5" name="Slide Number Placeholder 4"/>
          <p:cNvSpPr>
            <a:spLocks noGrp="1"/>
          </p:cNvSpPr>
          <p:nvPr>
            <p:ph type="sldNum" sz="quarter" idx="12"/>
          </p:nvPr>
        </p:nvSpPr>
        <p:spPr>
          <a:xfrm>
            <a:off x="6934200" y="6492875"/>
            <a:ext cx="2133600" cy="365125"/>
          </a:xfrm>
        </p:spPr>
        <p:txBody>
          <a:bodyPr/>
          <a:lstStyle/>
          <a:p>
            <a:fld id="{47A2A49C-3692-4152-8A6C-C7C5B48EF17E}" type="slidenum">
              <a:rPr lang="en-US" smtClean="0"/>
              <a:t>6</a:t>
            </a:fld>
            <a:endParaRPr lang="en-US"/>
          </a:p>
        </p:txBody>
      </p:sp>
      <p:pic>
        <p:nvPicPr>
          <p:cNvPr id="6" name="Picture 5"/>
          <p:cNvPicPr>
            <a:picLocks noChangeAspect="1"/>
          </p:cNvPicPr>
          <p:nvPr/>
        </p:nvPicPr>
        <p:blipFill rotWithShape="1">
          <a:blip r:embed="rId2"/>
          <a:srcRect r="11198"/>
          <a:stretch/>
        </p:blipFill>
        <p:spPr>
          <a:xfrm>
            <a:off x="4113421" y="881353"/>
            <a:ext cx="5030579" cy="5840122"/>
          </a:xfrm>
          <a:prstGeom prst="rect">
            <a:avLst/>
          </a:prstGeom>
        </p:spPr>
      </p:pic>
    </p:spTree>
    <p:extLst>
      <p:ext uri="{BB962C8B-B14F-4D97-AF65-F5344CB8AC3E}">
        <p14:creationId xmlns:p14="http://schemas.microsoft.com/office/powerpoint/2010/main" val="141113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itle 1"/>
          <p:cNvSpPr>
            <a:spLocks noGrp="1"/>
          </p:cNvSpPr>
          <p:nvPr>
            <p:ph type="title"/>
          </p:nvPr>
        </p:nvSpPr>
        <p:spPr>
          <a:xfrm>
            <a:off x="192506" y="264696"/>
            <a:ext cx="8734926" cy="992188"/>
          </a:xfrm>
        </p:spPr>
        <p:txBody>
          <a:bodyPr/>
          <a:lstStyle/>
          <a:p>
            <a:r>
              <a:rPr lang="en-US" dirty="0"/>
              <a:t>Reminders from Animals</a:t>
            </a:r>
            <a:endParaRPr lang="en-US" altLang="en-US" dirty="0"/>
          </a:p>
        </p:txBody>
      </p:sp>
      <p:sp>
        <p:nvSpPr>
          <p:cNvPr id="2" name="Slide Number Placeholder 1">
            <a:extLst>
              <a:ext uri="{FF2B5EF4-FFF2-40B4-BE49-F238E27FC236}">
                <a16:creationId xmlns:a16="http://schemas.microsoft.com/office/drawing/2014/main" id="{3FDA7CC3-3766-4697-839E-378171143B18}"/>
              </a:ext>
            </a:extLst>
          </p:cNvPr>
          <p:cNvSpPr>
            <a:spLocks noGrp="1"/>
          </p:cNvSpPr>
          <p:nvPr>
            <p:ph type="sldNum" sz="quarter" idx="12"/>
          </p:nvPr>
        </p:nvSpPr>
        <p:spPr>
          <a:xfrm>
            <a:off x="6705600" y="6492875"/>
            <a:ext cx="2133600" cy="365125"/>
          </a:xfrm>
        </p:spPr>
        <p:txBody>
          <a:bodyPr/>
          <a:lstStyle/>
          <a:p>
            <a:fld id="{47A2A49C-3692-4152-8A6C-C7C5B48EF17E}" type="slidenum">
              <a:rPr lang="en-US" smtClean="0"/>
              <a:t>7</a:t>
            </a:fld>
            <a:endParaRPr lang="en-US"/>
          </a:p>
        </p:txBody>
      </p:sp>
      <p:pic>
        <p:nvPicPr>
          <p:cNvPr id="3" name="Picture 2">
            <a:extLst>
              <a:ext uri="{FF2B5EF4-FFF2-40B4-BE49-F238E27FC236}">
                <a16:creationId xmlns:a16="http://schemas.microsoft.com/office/drawing/2014/main" id="{8B1D146A-D25E-6749-AE44-FFCA88B75456}"/>
              </a:ext>
            </a:extLst>
          </p:cNvPr>
          <p:cNvPicPr>
            <a:picLocks noChangeAspect="1"/>
          </p:cNvPicPr>
          <p:nvPr/>
        </p:nvPicPr>
        <p:blipFill rotWithShape="1">
          <a:blip r:embed="rId3"/>
          <a:srcRect l="1455" t="18577" b="7065"/>
          <a:stretch/>
        </p:blipFill>
        <p:spPr>
          <a:xfrm>
            <a:off x="4006819" y="3747655"/>
            <a:ext cx="5137181" cy="2805545"/>
          </a:xfrm>
          <a:prstGeom prst="rect">
            <a:avLst/>
          </a:prstGeom>
        </p:spPr>
      </p:pic>
      <p:sp>
        <p:nvSpPr>
          <p:cNvPr id="9" name="Content Placeholder 2">
            <a:extLst>
              <a:ext uri="{FF2B5EF4-FFF2-40B4-BE49-F238E27FC236}">
                <a16:creationId xmlns:a16="http://schemas.microsoft.com/office/drawing/2014/main" id="{AE40AC16-4840-7140-BE0C-FB7B42BE90EC}"/>
              </a:ext>
            </a:extLst>
          </p:cNvPr>
          <p:cNvSpPr txBox="1">
            <a:spLocks/>
          </p:cNvSpPr>
          <p:nvPr/>
        </p:nvSpPr>
        <p:spPr>
          <a:xfrm>
            <a:off x="76200" y="1600200"/>
            <a:ext cx="8610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b="1" dirty="0"/>
              <a:t>The food that animals consume provides either </a:t>
            </a:r>
            <a:br>
              <a:rPr lang="en-US" sz="2800" b="1" dirty="0"/>
            </a:br>
            <a:r>
              <a:rPr lang="en-US" sz="2800" b="1" dirty="0"/>
              <a:t>1) energy or 2) matter. </a:t>
            </a:r>
          </a:p>
          <a:p>
            <a:pPr lvl="1"/>
            <a:r>
              <a:rPr lang="en-US" sz="2400" u="sng" dirty="0"/>
              <a:t>Cellular respiration</a:t>
            </a:r>
            <a:r>
              <a:rPr lang="en-US" sz="2400" dirty="0"/>
              <a:t> is the process in which glucose and oxygen molecules are rearranged into CO</a:t>
            </a:r>
            <a:r>
              <a:rPr lang="en-US" sz="2400" baseline="-25000" dirty="0"/>
              <a:t>2</a:t>
            </a:r>
            <a:r>
              <a:rPr lang="en-US" sz="2400" dirty="0"/>
              <a:t> and H</a:t>
            </a:r>
            <a:r>
              <a:rPr lang="en-US" sz="2400" baseline="-25000" dirty="0"/>
              <a:t>2</a:t>
            </a:r>
            <a:r>
              <a:rPr lang="en-US" sz="2400" dirty="0"/>
              <a:t>O to acquire chemical energy needed to recharge ATP.</a:t>
            </a:r>
          </a:p>
          <a:p>
            <a:pPr lvl="1"/>
            <a:r>
              <a:rPr lang="en-US" sz="2400" u="sng" dirty="0"/>
              <a:t>Biosynthesis</a:t>
            </a:r>
            <a:r>
              <a:rPr lang="en-US" sz="2400" dirty="0"/>
              <a:t> is the process </a:t>
            </a:r>
            <a:br>
              <a:rPr lang="en-US" sz="2400" dirty="0"/>
            </a:br>
            <a:r>
              <a:rPr lang="en-US" sz="2400" dirty="0"/>
              <a:t>in which organisms use </a:t>
            </a:r>
            <a:br>
              <a:rPr lang="en-US" sz="2400" dirty="0"/>
            </a:br>
            <a:r>
              <a:rPr lang="en-US" sz="2400" dirty="0"/>
              <a:t>consumed molecules to </a:t>
            </a:r>
            <a:br>
              <a:rPr lang="en-US" sz="2400" dirty="0"/>
            </a:br>
            <a:r>
              <a:rPr lang="en-US" sz="2400" dirty="0"/>
              <a:t>make macromolecules </a:t>
            </a:r>
            <a:br>
              <a:rPr lang="en-US" sz="2400" dirty="0"/>
            </a:br>
            <a:r>
              <a:rPr lang="en-US" sz="2400" dirty="0"/>
              <a:t>needed for cell function.</a:t>
            </a:r>
          </a:p>
          <a:p>
            <a:pPr lvl="1"/>
            <a:endParaRPr lang="en-US" sz="2400" dirty="0"/>
          </a:p>
          <a:p>
            <a:pPr lvl="1"/>
            <a:endParaRPr lang="en-US" sz="2400" dirty="0"/>
          </a:p>
        </p:txBody>
      </p:sp>
      <p:sp>
        <p:nvSpPr>
          <p:cNvPr id="4" name="Rectangle 3">
            <a:extLst>
              <a:ext uri="{FF2B5EF4-FFF2-40B4-BE49-F238E27FC236}">
                <a16:creationId xmlns:a16="http://schemas.microsoft.com/office/drawing/2014/main" id="{F1F2275D-89B1-2545-8D0D-E63757CBA3FA}"/>
              </a:ext>
            </a:extLst>
          </p:cNvPr>
          <p:cNvSpPr/>
          <p:nvPr/>
        </p:nvSpPr>
        <p:spPr>
          <a:xfrm>
            <a:off x="8001000" y="3962400"/>
            <a:ext cx="824328" cy="646331"/>
          </a:xfrm>
          <a:prstGeom prst="rect">
            <a:avLst/>
          </a:prstGeom>
        </p:spPr>
        <p:txBody>
          <a:bodyPr wrap="none">
            <a:spAutoFit/>
          </a:bodyPr>
          <a:lstStyle/>
          <a:p>
            <a:pPr algn="ctr"/>
            <a:r>
              <a:rPr lang="en-US" dirty="0"/>
              <a:t>Energy</a:t>
            </a:r>
            <a:br>
              <a:rPr lang="en-US" dirty="0"/>
            </a:br>
            <a:r>
              <a:rPr lang="en-US" dirty="0"/>
              <a:t>(CR)</a:t>
            </a:r>
          </a:p>
        </p:txBody>
      </p:sp>
      <p:sp>
        <p:nvSpPr>
          <p:cNvPr id="7" name="Rectangle 6">
            <a:extLst>
              <a:ext uri="{FF2B5EF4-FFF2-40B4-BE49-F238E27FC236}">
                <a16:creationId xmlns:a16="http://schemas.microsoft.com/office/drawing/2014/main" id="{B1BC0614-E4FB-4B4E-94D3-180D44CEEDCE}"/>
              </a:ext>
            </a:extLst>
          </p:cNvPr>
          <p:cNvSpPr/>
          <p:nvPr/>
        </p:nvSpPr>
        <p:spPr>
          <a:xfrm>
            <a:off x="8001000" y="5257800"/>
            <a:ext cx="834011" cy="646331"/>
          </a:xfrm>
          <a:prstGeom prst="rect">
            <a:avLst/>
          </a:prstGeom>
        </p:spPr>
        <p:txBody>
          <a:bodyPr wrap="none">
            <a:spAutoFit/>
          </a:bodyPr>
          <a:lstStyle/>
          <a:p>
            <a:pPr algn="ctr"/>
            <a:r>
              <a:rPr lang="en-US" dirty="0"/>
              <a:t>Matter</a:t>
            </a:r>
            <a:br>
              <a:rPr lang="en-US" dirty="0"/>
            </a:br>
            <a:r>
              <a:rPr lang="en-US" dirty="0"/>
              <a:t>(BS)</a:t>
            </a:r>
          </a:p>
        </p:txBody>
      </p:sp>
    </p:spTree>
    <p:extLst>
      <p:ext uri="{BB962C8B-B14F-4D97-AF65-F5344CB8AC3E}">
        <p14:creationId xmlns:p14="http://schemas.microsoft.com/office/powerpoint/2010/main" val="236302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558570">
            <a:off x="6087367" y="511942"/>
            <a:ext cx="1905000" cy="3088111"/>
          </a:xfrm>
          <a:prstGeom prst="triangle">
            <a:avLst>
              <a:gd name="adj" fmla="val 9138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7501199" y="6578859"/>
            <a:ext cx="942975" cy="266700"/>
          </a:xfrm>
          <a:prstGeom prst="rect">
            <a:avLst/>
          </a:prstGeom>
        </p:spPr>
      </p:pic>
      <p:sp>
        <p:nvSpPr>
          <p:cNvPr id="2" name="Title 1"/>
          <p:cNvSpPr>
            <a:spLocks noGrp="1"/>
          </p:cNvSpPr>
          <p:nvPr>
            <p:ph type="title"/>
          </p:nvPr>
        </p:nvSpPr>
        <p:spPr>
          <a:xfrm>
            <a:off x="457200" y="274638"/>
            <a:ext cx="7696200" cy="1143000"/>
          </a:xfrm>
        </p:spPr>
        <p:txBody>
          <a:bodyPr/>
          <a:lstStyle/>
          <a:p>
            <a:r>
              <a:rPr lang="en-US" dirty="0"/>
              <a:t>Reminders from Animals</a:t>
            </a:r>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8</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152400" y="1295400"/>
            <a:ext cx="5184068" cy="5257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400" b="1" dirty="0"/>
              <a:t>Biosynthesis is the process in which organisms use consumed molecules to make the macromolecules needed for its cells.</a:t>
            </a:r>
          </a:p>
          <a:p>
            <a:pPr lvl="1"/>
            <a:r>
              <a:rPr lang="en-US" sz="2300" dirty="0"/>
              <a:t>Cells first absorb individual molecules from the blood. </a:t>
            </a:r>
          </a:p>
          <a:p>
            <a:pPr lvl="1"/>
            <a:r>
              <a:rPr lang="en-US" sz="2300" dirty="0"/>
              <a:t>Structures inside the cell then assemble individual molecules </a:t>
            </a:r>
            <a:br>
              <a:rPr lang="en-US" sz="2300" dirty="0"/>
            </a:br>
            <a:r>
              <a:rPr lang="en-US" sz="2300" dirty="0"/>
              <a:t>into macromolecules like proteins.</a:t>
            </a:r>
          </a:p>
          <a:p>
            <a:r>
              <a:rPr lang="en-US" sz="2400" b="1" dirty="0"/>
              <a:t>As a cell assembles macromolecules, the cell grows bigger.</a:t>
            </a:r>
          </a:p>
          <a:p>
            <a:pPr lvl="1"/>
            <a:r>
              <a:rPr lang="en-US" sz="2300" dirty="0"/>
              <a:t>The process of dividing one large cell into two smaller cells is called </a:t>
            </a:r>
            <a:r>
              <a:rPr lang="en-US" sz="2300" u="sng" dirty="0"/>
              <a:t>mitosis</a:t>
            </a:r>
            <a:r>
              <a:rPr lang="en-US" sz="2300" dirty="0"/>
              <a:t>.</a:t>
            </a:r>
          </a:p>
          <a:p>
            <a:endParaRPr lang="en-US" sz="2400" dirty="0"/>
          </a:p>
        </p:txBody>
      </p:sp>
      <p:pic>
        <p:nvPicPr>
          <p:cNvPr id="20" name="Picture 19"/>
          <p:cNvPicPr>
            <a:picLocks noChangeAspect="1"/>
          </p:cNvPicPr>
          <p:nvPr/>
        </p:nvPicPr>
        <p:blipFill>
          <a:blip r:embed="rId3">
            <a:clrChange>
              <a:clrFrom>
                <a:srgbClr val="FFFFFF"/>
              </a:clrFrom>
              <a:clrTo>
                <a:srgbClr val="FFFFFF">
                  <a:alpha val="0"/>
                </a:srgbClr>
              </a:clrTo>
            </a:clrChange>
          </a:blip>
          <a:stretch>
            <a:fillRect/>
          </a:stretch>
        </p:blipFill>
        <p:spPr>
          <a:xfrm>
            <a:off x="5715001" y="1524000"/>
            <a:ext cx="3064206" cy="3393788"/>
          </a:xfrm>
          <a:prstGeom prst="rect">
            <a:avLst/>
          </a:prstGeom>
        </p:spPr>
      </p:pic>
      <p:sp>
        <p:nvSpPr>
          <p:cNvPr id="10" name="Rectangle 9">
            <a:extLst>
              <a:ext uri="{FF2B5EF4-FFF2-40B4-BE49-F238E27FC236}">
                <a16:creationId xmlns:a16="http://schemas.microsoft.com/office/drawing/2014/main" id="{CA2AAD6C-4064-9942-AB00-DBF256C5CB44}"/>
              </a:ext>
            </a:extLst>
          </p:cNvPr>
          <p:cNvSpPr/>
          <p:nvPr/>
        </p:nvSpPr>
        <p:spPr>
          <a:xfrm rot="16200000">
            <a:off x="8479465" y="3239174"/>
            <a:ext cx="1529586" cy="215444"/>
          </a:xfrm>
          <a:prstGeom prst="rect">
            <a:avLst/>
          </a:prstGeom>
        </p:spPr>
        <p:txBody>
          <a:bodyPr wrap="none">
            <a:spAutoFit/>
          </a:bodyPr>
          <a:lstStyle/>
          <a:p>
            <a:r>
              <a:rPr lang="en-US" sz="800" i="1" dirty="0">
                <a:solidFill>
                  <a:srgbClr val="7D7D7D"/>
                </a:solidFill>
                <a:latin typeface="Roboto" charset="0"/>
                <a:hlinkClick r:id="rId4"/>
              </a:rPr>
              <a:t>Source: commons.wikimedia.org</a:t>
            </a:r>
            <a:endParaRPr lang="en-US" sz="800" i="1" dirty="0"/>
          </a:p>
        </p:txBody>
      </p:sp>
      <p:pic>
        <p:nvPicPr>
          <p:cNvPr id="12" name="Picture 11">
            <a:extLst>
              <a:ext uri="{FF2B5EF4-FFF2-40B4-BE49-F238E27FC236}">
                <a16:creationId xmlns:a16="http://schemas.microsoft.com/office/drawing/2014/main" id="{BD4437DD-E415-7249-BE27-9A17411A60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162800" y="67142"/>
            <a:ext cx="1530261" cy="1704018"/>
          </a:xfrm>
          <a:prstGeom prst="rect">
            <a:avLst/>
          </a:prstGeom>
        </p:spPr>
      </p:pic>
      <p:pic>
        <p:nvPicPr>
          <p:cNvPr id="14" name="Picture 13"/>
          <p:cNvPicPr>
            <a:picLocks noChangeAspect="1"/>
          </p:cNvPicPr>
          <p:nvPr/>
        </p:nvPicPr>
        <p:blipFill rotWithShape="1">
          <a:blip r:embed="rId6"/>
          <a:srcRect t="56186" b="12791"/>
          <a:stretch/>
        </p:blipFill>
        <p:spPr>
          <a:xfrm rot="16200000">
            <a:off x="7405220" y="5095668"/>
            <a:ext cx="1975764" cy="892195"/>
          </a:xfrm>
          <a:prstGeom prst="rect">
            <a:avLst/>
          </a:prstGeom>
        </p:spPr>
      </p:pic>
      <p:pic>
        <p:nvPicPr>
          <p:cNvPr id="15" name="Picture 14"/>
          <p:cNvPicPr>
            <a:picLocks noChangeAspect="1"/>
          </p:cNvPicPr>
          <p:nvPr/>
        </p:nvPicPr>
        <p:blipFill rotWithShape="1">
          <a:blip r:embed="rId6"/>
          <a:srcRect l="10361" t="13021" r="12504" b="51210"/>
          <a:stretch/>
        </p:blipFill>
        <p:spPr>
          <a:xfrm rot="16200000">
            <a:off x="5937017" y="5253298"/>
            <a:ext cx="1524000" cy="1028700"/>
          </a:xfrm>
          <a:prstGeom prst="rect">
            <a:avLst/>
          </a:prstGeom>
        </p:spPr>
      </p:pic>
      <p:sp>
        <p:nvSpPr>
          <p:cNvPr id="16" name="Right Arrow 15">
            <a:extLst>
              <a:ext uri="{FF2B5EF4-FFF2-40B4-BE49-F238E27FC236}">
                <a16:creationId xmlns:a16="http://schemas.microsoft.com/office/drawing/2014/main" id="{0574DF73-0706-C84D-BB4D-4740A676347C}"/>
              </a:ext>
            </a:extLst>
          </p:cNvPr>
          <p:cNvSpPr/>
          <p:nvPr/>
        </p:nvSpPr>
        <p:spPr>
          <a:xfrm>
            <a:off x="7284902" y="5522167"/>
            <a:ext cx="563698" cy="490959"/>
          </a:xfrm>
          <a:prstGeom prst="rightArrow">
            <a:avLst/>
          </a:prstGeom>
          <a:solidFill>
            <a:srgbClr val="FFFFFF"/>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71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normAutofit/>
          </a:bodyPr>
          <a:lstStyle/>
          <a:p>
            <a:pPr algn="l"/>
            <a:r>
              <a:rPr lang="en-US" sz="3600" dirty="0"/>
              <a:t>Reminders from Plants, </a:t>
            </a:r>
            <a:r>
              <a:rPr lang="en-US" sz="3600" dirty="0" err="1"/>
              <a:t>Wk</a:t>
            </a:r>
            <a:r>
              <a:rPr lang="en-US" sz="3600" dirty="0"/>
              <a:t> </a:t>
            </a:r>
            <a:r>
              <a:rPr lang="en-US" sz="3600" dirty="0" smtClean="0"/>
              <a:t>1</a:t>
            </a:r>
            <a:endParaRPr lang="en-US" sz="3600" dirty="0"/>
          </a:p>
        </p:txBody>
      </p:sp>
      <p:sp>
        <p:nvSpPr>
          <p:cNvPr id="3" name="Slide Number Placeholder 2"/>
          <p:cNvSpPr>
            <a:spLocks noGrp="1"/>
          </p:cNvSpPr>
          <p:nvPr>
            <p:ph type="sldNum" sz="quarter" idx="12"/>
          </p:nvPr>
        </p:nvSpPr>
        <p:spPr>
          <a:xfrm>
            <a:off x="6905887" y="6480434"/>
            <a:ext cx="2133600" cy="365125"/>
          </a:xfrm>
        </p:spPr>
        <p:txBody>
          <a:bodyPr/>
          <a:lstStyle/>
          <a:p>
            <a:fld id="{47A2A49C-3692-4152-8A6C-C7C5B48EF17E}" type="slidenum">
              <a:rPr lang="en-US" smtClean="0"/>
              <a:t>9</a:t>
            </a:fld>
            <a:endParaRPr lang="en-US" dirty="0"/>
          </a:p>
        </p:txBody>
      </p:sp>
      <p:sp>
        <p:nvSpPr>
          <p:cNvPr id="4" name="Content Placeholder 2">
            <a:extLst>
              <a:ext uri="{FF2B5EF4-FFF2-40B4-BE49-F238E27FC236}">
                <a16:creationId xmlns:a16="http://schemas.microsoft.com/office/drawing/2014/main" id="{AE40AC16-4840-7140-BE0C-FB7B42BE90EC}"/>
              </a:ext>
            </a:extLst>
          </p:cNvPr>
          <p:cNvSpPr txBox="1">
            <a:spLocks/>
          </p:cNvSpPr>
          <p:nvPr/>
        </p:nvSpPr>
        <p:spPr>
          <a:xfrm>
            <a:off x="304800" y="1219200"/>
            <a:ext cx="5334000" cy="50292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r>
              <a:rPr lang="en-US" sz="2400" b="1" dirty="0"/>
              <a:t>Most of the organelles found in animal cells are also found in </a:t>
            </a:r>
            <a:br>
              <a:rPr lang="en-US" sz="2400" b="1" dirty="0"/>
            </a:br>
            <a:r>
              <a:rPr lang="en-US" sz="2400" b="1" dirty="0"/>
              <a:t>plant cells.</a:t>
            </a:r>
          </a:p>
          <a:p>
            <a:pPr marL="742950" lvl="2" indent="-342900"/>
            <a:r>
              <a:rPr lang="en-US" sz="2300" dirty="0"/>
              <a:t>Plant cells also have a nucleus, mitochondria, and ribosomes, among other organelles. </a:t>
            </a:r>
          </a:p>
          <a:p>
            <a:pPr marL="342900" lvl="1" indent="-342900">
              <a:buFont typeface="Arial" panose="020B0604020202020204" pitchFamily="34" charset="0"/>
              <a:buChar char="•"/>
            </a:pPr>
            <a:r>
              <a:rPr lang="en-US" sz="2400" b="1" dirty="0"/>
              <a:t>Plant cells have three organelles that animal cells do not:</a:t>
            </a:r>
          </a:p>
          <a:p>
            <a:pPr marL="742950" lvl="2" indent="-342900"/>
            <a:r>
              <a:rPr lang="en-US" sz="2300" b="1" u="sng" dirty="0"/>
              <a:t>Chloroplasts</a:t>
            </a:r>
            <a:r>
              <a:rPr lang="en-US" sz="2300" b="1" dirty="0"/>
              <a:t>: </a:t>
            </a:r>
            <a:r>
              <a:rPr lang="en-US" sz="2300" dirty="0"/>
              <a:t>where glucose is produced during photosynthesis.</a:t>
            </a:r>
          </a:p>
          <a:p>
            <a:pPr marL="742950" lvl="2" indent="-342900"/>
            <a:r>
              <a:rPr lang="en-US" sz="2300" b="1" u="sng" dirty="0"/>
              <a:t>Cell Wall</a:t>
            </a:r>
            <a:r>
              <a:rPr lang="en-US" sz="2300" dirty="0"/>
              <a:t>: a rigid shell made from cellulose. </a:t>
            </a:r>
          </a:p>
          <a:p>
            <a:pPr marL="742950" lvl="2" indent="-342900"/>
            <a:r>
              <a:rPr lang="en-US" sz="2300" b="1" u="sng" dirty="0"/>
              <a:t>Vacuole</a:t>
            </a:r>
            <a:r>
              <a:rPr lang="en-US" sz="2300" dirty="0"/>
              <a:t>: a storage organelle for waste products and other molecules. </a:t>
            </a:r>
          </a:p>
        </p:txBody>
      </p:sp>
      <p:pic>
        <p:nvPicPr>
          <p:cNvPr id="9" name="Picture 4">
            <a:extLst>
              <a:ext uri="{FF2B5EF4-FFF2-40B4-BE49-F238E27FC236}">
                <a16:creationId xmlns:a16="http://schemas.microsoft.com/office/drawing/2014/main" id="{BD752E86-E07B-9E4A-81A1-A36E6670F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615081" y="2090519"/>
            <a:ext cx="5628838" cy="3124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EB0E8CC-EE21-8742-8841-220C2692E5D4}"/>
              </a:ext>
            </a:extLst>
          </p:cNvPr>
          <p:cNvSpPr/>
          <p:nvPr/>
        </p:nvSpPr>
        <p:spPr>
          <a:xfrm>
            <a:off x="5638800" y="3124200"/>
            <a:ext cx="1485663" cy="369332"/>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1" dirty="0">
                <a:solidFill>
                  <a:schemeClr val="bg1">
                    <a:lumMod val="65000"/>
                  </a:schemeClr>
                </a:solidFill>
              </a:rPr>
              <a:t>Mitochondria</a:t>
            </a:r>
          </a:p>
        </p:txBody>
      </p:sp>
      <p:sp>
        <p:nvSpPr>
          <p:cNvPr id="11" name="Rectangle 10">
            <a:extLst>
              <a:ext uri="{FF2B5EF4-FFF2-40B4-BE49-F238E27FC236}">
                <a16:creationId xmlns:a16="http://schemas.microsoft.com/office/drawing/2014/main" id="{5C369CC1-F7FD-7C44-8893-02D2BAD5F85B}"/>
              </a:ext>
            </a:extLst>
          </p:cNvPr>
          <p:cNvSpPr/>
          <p:nvPr/>
        </p:nvSpPr>
        <p:spPr>
          <a:xfrm>
            <a:off x="6934200" y="3657600"/>
            <a:ext cx="942887" cy="369332"/>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1" dirty="0">
                <a:solidFill>
                  <a:schemeClr val="bg1">
                    <a:lumMod val="65000"/>
                  </a:schemeClr>
                </a:solidFill>
              </a:rPr>
              <a:t>Nucleus</a:t>
            </a:r>
          </a:p>
        </p:txBody>
      </p:sp>
      <p:sp>
        <p:nvSpPr>
          <p:cNvPr id="12" name="Rectangle 11">
            <a:extLst>
              <a:ext uri="{FF2B5EF4-FFF2-40B4-BE49-F238E27FC236}">
                <a16:creationId xmlns:a16="http://schemas.microsoft.com/office/drawing/2014/main" id="{C63A8CA9-E914-3A4B-B4A6-64C6194720DE}"/>
              </a:ext>
            </a:extLst>
          </p:cNvPr>
          <p:cNvSpPr/>
          <p:nvPr/>
        </p:nvSpPr>
        <p:spPr>
          <a:xfrm>
            <a:off x="7981539" y="3505200"/>
            <a:ext cx="1135247" cy="369332"/>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1" dirty="0">
                <a:solidFill>
                  <a:schemeClr val="bg1">
                    <a:lumMod val="65000"/>
                  </a:schemeClr>
                </a:solidFill>
              </a:rPr>
              <a:t>Ribosome</a:t>
            </a:r>
          </a:p>
        </p:txBody>
      </p:sp>
      <p:cxnSp>
        <p:nvCxnSpPr>
          <p:cNvPr id="13" name="Straight Arrow Connector 12">
            <a:extLst>
              <a:ext uri="{FF2B5EF4-FFF2-40B4-BE49-F238E27FC236}">
                <a16:creationId xmlns:a16="http://schemas.microsoft.com/office/drawing/2014/main" id="{063C139F-F27D-B04E-BBF0-23A71F6A7688}"/>
              </a:ext>
            </a:extLst>
          </p:cNvPr>
          <p:cNvCxnSpPr>
            <a:stCxn id="10" idx="0"/>
          </p:cNvCxnSpPr>
          <p:nvPr/>
        </p:nvCxnSpPr>
        <p:spPr>
          <a:xfrm flipH="1" flipV="1">
            <a:off x="6324600" y="1981200"/>
            <a:ext cx="57032" cy="1143000"/>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849FA3-C7E8-0D49-BBC2-EA86D05882A1}"/>
              </a:ext>
            </a:extLst>
          </p:cNvPr>
          <p:cNvCxnSpPr>
            <a:cxnSpLocks/>
            <a:stCxn id="10" idx="2"/>
          </p:cNvCxnSpPr>
          <p:nvPr/>
        </p:nvCxnSpPr>
        <p:spPr>
          <a:xfrm>
            <a:off x="6381632" y="3493532"/>
            <a:ext cx="628768" cy="1840468"/>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F18A512-B6E9-424A-8835-2FAD3203542E}"/>
              </a:ext>
            </a:extLst>
          </p:cNvPr>
          <p:cNvCxnSpPr>
            <a:cxnSpLocks/>
          </p:cNvCxnSpPr>
          <p:nvPr/>
        </p:nvCxnSpPr>
        <p:spPr>
          <a:xfrm flipH="1" flipV="1">
            <a:off x="7239000" y="2209800"/>
            <a:ext cx="209432" cy="1447800"/>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B8866E-0FA3-5249-9F01-5CA5B963A9C7}"/>
              </a:ext>
            </a:extLst>
          </p:cNvPr>
          <p:cNvCxnSpPr>
            <a:cxnSpLocks/>
            <a:stCxn id="12" idx="0"/>
          </p:cNvCxnSpPr>
          <p:nvPr/>
        </p:nvCxnSpPr>
        <p:spPr>
          <a:xfrm flipH="1" flipV="1">
            <a:off x="7924800" y="2133600"/>
            <a:ext cx="624363" cy="1371600"/>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58AC67-97DA-0D42-96BB-D0C2289F29AB}"/>
              </a:ext>
            </a:extLst>
          </p:cNvPr>
          <p:cNvCxnSpPr>
            <a:cxnSpLocks/>
            <a:stCxn id="12" idx="2"/>
          </p:cNvCxnSpPr>
          <p:nvPr/>
        </p:nvCxnSpPr>
        <p:spPr>
          <a:xfrm flipH="1">
            <a:off x="7315200" y="3874532"/>
            <a:ext cx="1233963" cy="545068"/>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867ADE-3D82-E240-8EB3-55B28E46291B}"/>
              </a:ext>
            </a:extLst>
          </p:cNvPr>
          <p:cNvCxnSpPr>
            <a:cxnSpLocks/>
            <a:stCxn id="11" idx="2"/>
          </p:cNvCxnSpPr>
          <p:nvPr/>
        </p:nvCxnSpPr>
        <p:spPr>
          <a:xfrm flipH="1">
            <a:off x="6934200" y="4026932"/>
            <a:ext cx="471444" cy="392668"/>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CE1A5C5-109B-AF48-AC3E-67D8E98AF38A}"/>
              </a:ext>
            </a:extLst>
          </p:cNvPr>
          <p:cNvSpPr/>
          <p:nvPr/>
        </p:nvSpPr>
        <p:spPr>
          <a:xfrm>
            <a:off x="7543800" y="5562600"/>
            <a:ext cx="936538" cy="36933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1" dirty="0">
                <a:solidFill>
                  <a:schemeClr val="tx1"/>
                </a:solidFill>
              </a:rPr>
              <a:t>Vacuole</a:t>
            </a:r>
          </a:p>
        </p:txBody>
      </p:sp>
      <p:sp>
        <p:nvSpPr>
          <p:cNvPr id="20" name="Rectangle 19">
            <a:extLst>
              <a:ext uri="{FF2B5EF4-FFF2-40B4-BE49-F238E27FC236}">
                <a16:creationId xmlns:a16="http://schemas.microsoft.com/office/drawing/2014/main" id="{71F23C5F-28FD-AA40-B195-9DE9855BB6AB}"/>
              </a:ext>
            </a:extLst>
          </p:cNvPr>
          <p:cNvSpPr/>
          <p:nvPr/>
        </p:nvSpPr>
        <p:spPr>
          <a:xfrm>
            <a:off x="8001000" y="4648200"/>
            <a:ext cx="1014701" cy="36933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1" dirty="0">
                <a:solidFill>
                  <a:schemeClr val="tx1"/>
                </a:solidFill>
              </a:rPr>
              <a:t>Cell Wall</a:t>
            </a:r>
          </a:p>
        </p:txBody>
      </p:sp>
      <p:sp>
        <p:nvSpPr>
          <p:cNvPr id="22" name="Rectangle 21">
            <a:extLst>
              <a:ext uri="{FF2B5EF4-FFF2-40B4-BE49-F238E27FC236}">
                <a16:creationId xmlns:a16="http://schemas.microsoft.com/office/drawing/2014/main" id="{4D90831F-E82A-2440-80AF-DE7B40A03F6A}"/>
              </a:ext>
            </a:extLst>
          </p:cNvPr>
          <p:cNvSpPr/>
          <p:nvPr/>
        </p:nvSpPr>
        <p:spPr>
          <a:xfrm>
            <a:off x="5562600" y="6324600"/>
            <a:ext cx="1274131" cy="36933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1" dirty="0">
                <a:solidFill>
                  <a:schemeClr val="tx1"/>
                </a:solidFill>
              </a:rPr>
              <a:t>Chloroplast</a:t>
            </a:r>
          </a:p>
        </p:txBody>
      </p:sp>
      <p:cxnSp>
        <p:nvCxnSpPr>
          <p:cNvPr id="23" name="Straight Arrow Connector 22">
            <a:extLst>
              <a:ext uri="{FF2B5EF4-FFF2-40B4-BE49-F238E27FC236}">
                <a16:creationId xmlns:a16="http://schemas.microsoft.com/office/drawing/2014/main" id="{2057712C-C153-BC4F-86A1-405FBE425416}"/>
              </a:ext>
            </a:extLst>
          </p:cNvPr>
          <p:cNvCxnSpPr>
            <a:cxnSpLocks/>
            <a:stCxn id="22" idx="0"/>
          </p:cNvCxnSpPr>
          <p:nvPr/>
        </p:nvCxnSpPr>
        <p:spPr>
          <a:xfrm flipV="1">
            <a:off x="6199666" y="5562600"/>
            <a:ext cx="505934"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B53D6C4-2D91-9D44-BB86-2827E1912529}"/>
              </a:ext>
            </a:extLst>
          </p:cNvPr>
          <p:cNvSpPr/>
          <p:nvPr/>
        </p:nvSpPr>
        <p:spPr>
          <a:xfrm>
            <a:off x="7065153" y="6412468"/>
            <a:ext cx="1088247" cy="369332"/>
          </a:xfrm>
          <a:prstGeom prst="rect">
            <a:avLst/>
          </a:prstGeom>
          <a:ln>
            <a:noFill/>
          </a:ln>
        </p:spPr>
        <p:txBody>
          <a:bodyPr wrap="none">
            <a:spAutoFit/>
          </a:bodyPr>
          <a:lstStyle/>
          <a:p>
            <a:r>
              <a:rPr lang="en-US" i="1" dirty="0"/>
              <a:t>Plant cell </a:t>
            </a:r>
          </a:p>
        </p:txBody>
      </p:sp>
      <p:sp>
        <p:nvSpPr>
          <p:cNvPr id="26" name="Rectangle 25">
            <a:extLst>
              <a:ext uri="{FF2B5EF4-FFF2-40B4-BE49-F238E27FC236}">
                <a16:creationId xmlns:a16="http://schemas.microsoft.com/office/drawing/2014/main" id="{C89666F3-03EC-1648-A838-C6A347A2C5F0}"/>
              </a:ext>
            </a:extLst>
          </p:cNvPr>
          <p:cNvSpPr/>
          <p:nvPr/>
        </p:nvSpPr>
        <p:spPr>
          <a:xfrm>
            <a:off x="6858000" y="533400"/>
            <a:ext cx="1260410" cy="369332"/>
          </a:xfrm>
          <a:prstGeom prst="rect">
            <a:avLst/>
          </a:prstGeom>
          <a:ln>
            <a:noFill/>
          </a:ln>
        </p:spPr>
        <p:txBody>
          <a:bodyPr wrap="none">
            <a:spAutoFit/>
          </a:bodyPr>
          <a:lstStyle/>
          <a:p>
            <a:r>
              <a:rPr lang="en-US" i="1" dirty="0"/>
              <a:t>Animal cell </a:t>
            </a:r>
          </a:p>
        </p:txBody>
      </p:sp>
      <p:cxnSp>
        <p:nvCxnSpPr>
          <p:cNvPr id="27" name="Straight Arrow Connector 26">
            <a:extLst>
              <a:ext uri="{FF2B5EF4-FFF2-40B4-BE49-F238E27FC236}">
                <a16:creationId xmlns:a16="http://schemas.microsoft.com/office/drawing/2014/main" id="{7091975A-917F-9F47-88F3-4DDEC590670D}"/>
              </a:ext>
            </a:extLst>
          </p:cNvPr>
          <p:cNvCxnSpPr>
            <a:cxnSpLocks/>
            <a:stCxn id="20" idx="2"/>
          </p:cNvCxnSpPr>
          <p:nvPr/>
        </p:nvCxnSpPr>
        <p:spPr>
          <a:xfrm>
            <a:off x="8508351" y="5017532"/>
            <a:ext cx="379583" cy="4688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264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14362</TotalTime>
  <Words>1859</Words>
  <Application>Microsoft Office PowerPoint</Application>
  <PresentationFormat>On-screen Show (4:3)</PresentationFormat>
  <Paragraphs>251</Paragraphs>
  <Slides>28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Roboto</vt:lpstr>
      <vt:lpstr>Times New Roman</vt:lpstr>
      <vt:lpstr>Wingdings</vt:lpstr>
      <vt:lpstr>Office Theme</vt:lpstr>
      <vt:lpstr>Plants Unit  Week 3 – What happens inside plant cells? </vt:lpstr>
      <vt:lpstr>Plants Unit – W3 Driving Question</vt:lpstr>
      <vt:lpstr>Part 1 Recap</vt:lpstr>
      <vt:lpstr>Reminders from Earlier Weeks</vt:lpstr>
      <vt:lpstr>PowerPoint Presentation</vt:lpstr>
      <vt:lpstr>Reminders from Animals</vt:lpstr>
      <vt:lpstr>Reminders from Animals</vt:lpstr>
      <vt:lpstr>Reminders from Animals</vt:lpstr>
      <vt:lpstr>Reminders from Plants, Wk 1</vt:lpstr>
      <vt:lpstr>Reminders from Plants, Week 1</vt:lpstr>
      <vt:lpstr>Photosynthesis simplified…</vt:lpstr>
      <vt:lpstr>PowerPoint Presentation</vt:lpstr>
      <vt:lpstr>Biosynthesis &amp; Enzymes</vt:lpstr>
      <vt:lpstr>It starts with glucose…</vt:lpstr>
      <vt:lpstr>PowerPoint Presentation</vt:lpstr>
      <vt:lpstr>Plant Biosynthesis</vt:lpstr>
      <vt:lpstr>Enzymes</vt:lpstr>
      <vt:lpstr>Monomers &amp; Polymers</vt:lpstr>
      <vt:lpstr>Monomers &amp; Polymers</vt:lpstr>
      <vt:lpstr>PowerPoint Presentation</vt:lpstr>
      <vt:lpstr>Enzymes</vt:lpstr>
      <vt:lpstr>PowerPoint Presentation</vt:lpstr>
      <vt:lpstr>Animal Enzymes</vt:lpstr>
      <vt:lpstr>Plant &amp; Animal Interactions</vt:lpstr>
      <vt:lpstr>Decomposers</vt:lpstr>
      <vt:lpstr>PowerPoint Presentation</vt:lpstr>
      <vt:lpstr>Revising Our Claims</vt:lpstr>
      <vt:lpstr>Looking Ahead: Part 3 Investigation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Kohn</dc:creator>
  <cp:lastModifiedBy>Craig Kohn</cp:lastModifiedBy>
  <cp:revision>215</cp:revision>
  <dcterms:created xsi:type="dcterms:W3CDTF">2016-07-25T16:58:07Z</dcterms:created>
  <dcterms:modified xsi:type="dcterms:W3CDTF">2021-11-23T13:51:53Z</dcterms:modified>
</cp:coreProperties>
</file>