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0" r:id="rId2"/>
    <p:sldId id="311" r:id="rId3"/>
    <p:sldId id="312" r:id="rId4"/>
    <p:sldId id="357" r:id="rId5"/>
    <p:sldId id="335" r:id="rId6"/>
    <p:sldId id="336" r:id="rId7"/>
    <p:sldId id="358" r:id="rId8"/>
    <p:sldId id="343" r:id="rId9"/>
    <p:sldId id="362" r:id="rId10"/>
    <p:sldId id="344" r:id="rId11"/>
    <p:sldId id="345" r:id="rId12"/>
    <p:sldId id="347" r:id="rId13"/>
    <p:sldId id="364" r:id="rId14"/>
    <p:sldId id="365" r:id="rId15"/>
    <p:sldId id="349" r:id="rId16"/>
    <p:sldId id="350" r:id="rId17"/>
    <p:sldId id="351" r:id="rId18"/>
    <p:sldId id="359" r:id="rId19"/>
    <p:sldId id="297" r:id="rId20"/>
    <p:sldId id="322" r:id="rId21"/>
    <p:sldId id="354" r:id="rId22"/>
    <p:sldId id="366" r:id="rId23"/>
    <p:sldId id="3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7" autoAdjust="0"/>
    <p:restoredTop sz="88566" autoAdjust="0"/>
  </p:normalViewPr>
  <p:slideViewPr>
    <p:cSldViewPr>
      <p:cViewPr varScale="1">
        <p:scale>
          <a:sx n="65" d="100"/>
          <a:sy n="65" d="100"/>
        </p:scale>
        <p:origin x="1062" y="66"/>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860A5-AB59-4C26-96C7-A4172F2C6C15}" type="datetimeFigureOut">
              <a:rPr lang="en-US" smtClean="0"/>
              <a:t>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sz="1200" b="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start to think about how cows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today’s activity they will learn about how cows grow through digestion and biosynthesis.</a:t>
            </a:r>
          </a:p>
          <a:p>
            <a:r>
              <a:rPr lang="en-US" sz="1200" kern="1200" dirty="0">
                <a:solidFill>
                  <a:schemeClr val="tx1"/>
                </a:solidFill>
                <a:effectLst/>
                <a:latin typeface="+mn-lt"/>
                <a:ea typeface="+mn-ea"/>
                <a:cs typeface="+mn-cs"/>
              </a:rPr>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36552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be helpful to point out that </a:t>
            </a:r>
            <a:r>
              <a:rPr lang="en-US" dirty="0" smtClean="0"/>
              <a:t>anatomically</a:t>
            </a:r>
            <a:r>
              <a:rPr lang="en-US" baseline="0" dirty="0" smtClean="0"/>
              <a:t> modern </a:t>
            </a:r>
            <a:r>
              <a:rPr lang="en-US" dirty="0" smtClean="0"/>
              <a:t>humans</a:t>
            </a:r>
            <a:r>
              <a:rPr lang="en-US" baseline="0" dirty="0" smtClean="0"/>
              <a:t> </a:t>
            </a:r>
            <a:r>
              <a:rPr lang="en-US" baseline="0" dirty="0" smtClean="0"/>
              <a:t>as a species are roughly 200,000 years old. The data above gives us a snapshot for what “natural” variations in CO2 look like. With or without </a:t>
            </a:r>
            <a:r>
              <a:rPr lang="en-US" baseline="0" dirty="0" smtClean="0"/>
              <a:t>modern humans, </a:t>
            </a:r>
            <a:r>
              <a:rPr lang="en-US" baseline="0" dirty="0" smtClean="0"/>
              <a:t>CO2 levels never exceeded 300 </a:t>
            </a:r>
            <a:r>
              <a:rPr lang="en-US" baseline="0" dirty="0" smtClean="0"/>
              <a:t>ppm prior to the Industrial Revolution.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14</a:t>
            </a:fld>
            <a:endParaRPr lang="en-US"/>
          </a:p>
        </p:txBody>
      </p:sp>
    </p:spTree>
    <p:extLst>
      <p:ext uri="{BB962C8B-B14F-4D97-AF65-F5344CB8AC3E}">
        <p14:creationId xmlns:p14="http://schemas.microsoft.com/office/powerpoint/2010/main" val="403047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15</a:t>
            </a:fld>
            <a:endParaRPr lang="en-US"/>
          </a:p>
        </p:txBody>
      </p:sp>
    </p:spTree>
    <p:extLst>
      <p:ext uri="{BB962C8B-B14F-4D97-AF65-F5344CB8AC3E}">
        <p14:creationId xmlns:p14="http://schemas.microsoft.com/office/powerpoint/2010/main" val="387721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of photosynthesis</a:t>
            </a:r>
            <a:r>
              <a:rPr lang="en-US" baseline="0" dirty="0" smtClean="0"/>
              <a:t> occurs in marine plants - https://www.nationalgeographic.org/activity/save-the-plankton-breathe-freely/</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16</a:t>
            </a:fld>
            <a:endParaRPr lang="en-US"/>
          </a:p>
        </p:txBody>
      </p:sp>
    </p:spTree>
    <p:extLst>
      <p:ext uri="{BB962C8B-B14F-4D97-AF65-F5344CB8AC3E}">
        <p14:creationId xmlns:p14="http://schemas.microsoft.com/office/powerpoint/2010/main" val="95234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17</a:t>
            </a:fld>
            <a:endParaRPr lang="en-US"/>
          </a:p>
        </p:txBody>
      </p:sp>
    </p:spTree>
    <p:extLst>
      <p:ext uri="{BB962C8B-B14F-4D97-AF65-F5344CB8AC3E}">
        <p14:creationId xmlns:p14="http://schemas.microsoft.com/office/powerpoint/2010/main" val="73885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18</a:t>
            </a:fld>
            <a:endParaRPr lang="en-US"/>
          </a:p>
        </p:txBody>
      </p:sp>
    </p:spTree>
    <p:extLst>
      <p:ext uri="{BB962C8B-B14F-4D97-AF65-F5344CB8AC3E}">
        <p14:creationId xmlns:p14="http://schemas.microsoft.com/office/powerpoint/2010/main" val="403889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a:t>
            </a:fld>
            <a:endParaRPr lang="en-US"/>
          </a:p>
        </p:txBody>
      </p:sp>
    </p:spTree>
    <p:extLst>
      <p:ext uri="{BB962C8B-B14F-4D97-AF65-F5344CB8AC3E}">
        <p14:creationId xmlns:p14="http://schemas.microsoft.com/office/powerpoint/2010/main" val="63172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not necessarily a settled science, and significant</a:t>
            </a:r>
            <a:r>
              <a:rPr lang="en-US" baseline="0" dirty="0" smtClean="0"/>
              <a:t> debate is still occurring as to the rate at which the dinosaurs went extinct. Example news articles: https://news.yale.edu/2011/07/12/last-dinosaur-mass-extinction-discovered </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6</a:t>
            </a:fld>
            <a:endParaRPr lang="en-US"/>
          </a:p>
        </p:txBody>
      </p:sp>
    </p:spTree>
    <p:extLst>
      <p:ext uri="{BB962C8B-B14F-4D97-AF65-F5344CB8AC3E}">
        <p14:creationId xmlns:p14="http://schemas.microsoft.com/office/powerpoint/2010/main" val="53160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7</a:t>
            </a:fld>
            <a:endParaRPr lang="en-US"/>
          </a:p>
        </p:txBody>
      </p:sp>
    </p:spTree>
    <p:extLst>
      <p:ext uri="{BB962C8B-B14F-4D97-AF65-F5344CB8AC3E}">
        <p14:creationId xmlns:p14="http://schemas.microsoft.com/office/powerpoint/2010/main" val="366044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8</a:t>
            </a:fld>
            <a:endParaRPr lang="en-US"/>
          </a:p>
        </p:txBody>
      </p:sp>
    </p:spTree>
    <p:extLst>
      <p:ext uri="{BB962C8B-B14F-4D97-AF65-F5344CB8AC3E}">
        <p14:creationId xmlns:p14="http://schemas.microsoft.com/office/powerpoint/2010/main" val="360596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10</a:t>
            </a:fld>
            <a:endParaRPr lang="en-US"/>
          </a:p>
        </p:txBody>
      </p:sp>
    </p:spTree>
    <p:extLst>
      <p:ext uri="{BB962C8B-B14F-4D97-AF65-F5344CB8AC3E}">
        <p14:creationId xmlns:p14="http://schemas.microsoft.com/office/powerpoint/2010/main" val="65398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11</a:t>
            </a:fld>
            <a:endParaRPr lang="en-US"/>
          </a:p>
        </p:txBody>
      </p:sp>
    </p:spTree>
    <p:extLst>
      <p:ext uri="{BB962C8B-B14F-4D97-AF65-F5344CB8AC3E}">
        <p14:creationId xmlns:p14="http://schemas.microsoft.com/office/powerpoint/2010/main" val="10923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a:t>
            </a:r>
            <a:r>
              <a:rPr lang="en-US" baseline="0" dirty="0"/>
              <a:t> vapor is also a greenhouse gas. However, water stays in the atmosphere for far less time than CO2. As such, our emphasis in this presentation is on CO2 due to its role as the primary greenhouse gas in the atmosphere. </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12</a:t>
            </a:fld>
            <a:endParaRPr lang="en-US"/>
          </a:p>
        </p:txBody>
      </p:sp>
    </p:spTree>
    <p:extLst>
      <p:ext uri="{BB962C8B-B14F-4D97-AF65-F5344CB8AC3E}">
        <p14:creationId xmlns:p14="http://schemas.microsoft.com/office/powerpoint/2010/main" val="23441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D4014-8D9E-F546-914A-0FD260610EAD}" type="slidenum">
              <a:rPr lang="en-US" smtClean="0"/>
              <a:t>13</a:t>
            </a:fld>
            <a:endParaRPr lang="en-US"/>
          </a:p>
        </p:txBody>
      </p:sp>
    </p:spTree>
    <p:extLst>
      <p:ext uri="{BB962C8B-B14F-4D97-AF65-F5344CB8AC3E}">
        <p14:creationId xmlns:p14="http://schemas.microsoft.com/office/powerpoint/2010/main" val="358072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pixabay.com/photos/earth-moon-orbit-space-astronomy-489692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limate.nasa.gov/climate_resources/2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hys.org/news/2014-07-europe-habitat-wildlife-vulnerable-climate.html?scrlybrkr=dd68cb79"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factsnsf.org/uploads/1/4/0/9/14095127/2018-10-29_facts_habitats_w__group_questions.pdf" TargetMode="External"/><Relationship Id="rId5" Type="http://schemas.openxmlformats.org/officeDocument/2006/relationships/image" Target="../media/image22.png"/><Relationship Id="rId4" Type="http://schemas.openxmlformats.org/officeDocument/2006/relationships/hyperlink" Target="http://nca2014.globalchange.gov/report/our-changing-climate/precipitation-chang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gate.net/publication/304047575_Chapter_18_Midwest"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nca2014.globalchange.gov/downloads/low/NCA3_Full_Report_06_Agriculture_LowRes.pdf" TargetMode="External"/><Relationship Id="rId5" Type="http://schemas.openxmlformats.org/officeDocument/2006/relationships/hyperlink" Target="https://www.pnas.org/content/112/22/6931" TargetMode="External"/><Relationship Id="rId4" Type="http://schemas.openxmlformats.org/officeDocument/2006/relationships/hyperlink" Target="https://www.tandfonline.com/doi/abs/10.1080/00330124.2014.92101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pload.wikimedia.org/wikipedia/commons/c/c7/Aquatic_Dead_Zones.jp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hotos/icebear-iceberg-ice-floe-north-pole-2199534/"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cdn.pixabay.com/photo/2020/06/09/06/56/dinosaur-5277285_1280.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Coal_power_plant_Datteln_2_Crop1.p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carbontime.create4stem.msu.edu/sites/default/files/hes/images/tiny_world_pool2.png"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6745768" cy="432109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1"/>
          <p:cNvSpPr>
            <a:spLocks noGrp="1"/>
          </p:cNvSpPr>
          <p:nvPr>
            <p:ph type="title"/>
          </p:nvPr>
        </p:nvSpPr>
        <p:spPr>
          <a:xfrm>
            <a:off x="825502" y="1111086"/>
            <a:ext cx="5769714" cy="2915581"/>
          </a:xfrm>
        </p:spPr>
        <p:txBody>
          <a:bodyPr vert="horz" lIns="91440" tIns="45720" rIns="91440" bIns="45720" rtlCol="0" anchor="ctr">
            <a:normAutofit/>
          </a:bodyPr>
          <a:lstStyle/>
          <a:p>
            <a:pPr algn="l">
              <a:lnSpc>
                <a:spcPct val="90000"/>
              </a:lnSpc>
            </a:pPr>
            <a:r>
              <a:rPr lang="en-US" sz="4000" i="1" dirty="0">
                <a:solidFill>
                  <a:srgbClr val="FFFFFF"/>
                </a:solidFill>
              </a:rPr>
              <a:t>Ecosystems </a:t>
            </a:r>
            <a:r>
              <a:rPr lang="en-US" sz="4000" dirty="0">
                <a:solidFill>
                  <a:srgbClr val="FFFFFF"/>
                </a:solidFill>
              </a:rPr>
              <a:t>Unit</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Week 2 – How do imbalances cause ecosystem disturbances? </a:t>
            </a:r>
          </a:p>
        </p:txBody>
      </p:sp>
      <p:sp>
        <p:nvSpPr>
          <p:cNvPr id="30" name="Rectangle 29">
            <a:extLst>
              <a:ext uri="{FF2B5EF4-FFF2-40B4-BE49-F238E27FC236}">
                <a16:creationId xmlns:a16="http://schemas.microsoft.com/office/drawing/2014/main" id="{C7A8785C-8852-41E4-98E6-90EC8A3DB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448914"/>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CFD2681-1907-4B1F-9138-FDA346F73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2685865"/>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6751109"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8BABD988-EB84-C843-A248-7ABE5CAE442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5410200"/>
            <a:ext cx="4539589" cy="533400"/>
          </a:xfrm>
          <a:prstGeom prst="rect">
            <a:avLst/>
          </a:prstGeom>
        </p:spPr>
      </p:pic>
      <p:sp>
        <p:nvSpPr>
          <p:cNvPr id="36" name="Rectangle 35">
            <a:extLst>
              <a:ext uri="{FF2B5EF4-FFF2-40B4-BE49-F238E27FC236}">
                <a16:creationId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227" y="4922816"/>
            <a:ext cx="1585873" cy="1486269"/>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4">
            <a:extLst>
              <a:ext uri="{FF2B5EF4-FFF2-40B4-BE49-F238E27FC236}">
                <a16:creationId xmlns:a16="http://schemas.microsoft.com/office/drawing/2014/main" id="{45F23E56-805C-4DD0-8914-6D246F6123AA}"/>
              </a:ext>
            </a:extLst>
          </p:cNvPr>
          <p:cNvSpPr>
            <a:spLocks noGrp="1"/>
          </p:cNvSpPr>
          <p:nvPr>
            <p:ph type="sldNum" sz="quarter" idx="12"/>
          </p:nvPr>
        </p:nvSpPr>
        <p:spPr>
          <a:xfrm>
            <a:off x="7494131" y="5194941"/>
            <a:ext cx="1020856" cy="942017"/>
          </a:xfrm>
        </p:spPr>
        <p:txBody>
          <a:bodyPr vert="horz" lIns="91440" tIns="45720" rIns="91440" bIns="45720" rtlCol="0" anchor="ctr">
            <a:normAutofit/>
          </a:bodyPr>
          <a:lstStyle/>
          <a:p>
            <a:pPr algn="ctr">
              <a:spcAft>
                <a:spcPts val="600"/>
              </a:spcAft>
            </a:pPr>
            <a:fld id="{47A2A49C-3692-4152-8A6C-C7C5B48EF17E}" type="slidenum">
              <a:rPr lang="en-US" sz="3800">
                <a:solidFill>
                  <a:srgbClr val="FFFFFF"/>
                </a:solidFill>
                <a:latin typeface="+mn-lt"/>
                <a:cs typeface="+mn-cs"/>
              </a:rPr>
              <a:pPr algn="ctr">
                <a:spcAft>
                  <a:spcPts val="600"/>
                </a:spcAft>
              </a:pPr>
              <a:t>1</a:t>
            </a:fld>
            <a:endParaRPr lang="en-US" sz="3800" dirty="0">
              <a:solidFill>
                <a:srgbClr val="FFFFFF"/>
              </a:solidFill>
              <a:latin typeface="+mn-lt"/>
              <a:cs typeface="+mn-cs"/>
            </a:endParaRPr>
          </a:p>
        </p:txBody>
      </p:sp>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pic>
        <p:nvPicPr>
          <p:cNvPr id="14" name="Picture 2" descr="Home">
            <a:extLst>
              <a:ext uri="{FF2B5EF4-FFF2-40B4-BE49-F238E27FC236}">
                <a16:creationId xmlns:a16="http://schemas.microsoft.com/office/drawing/2014/main" id="{8AA81370-7F8E-7A42-BD94-A909ECD1FC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436311"/>
            <a:ext cx="762000" cy="3514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4974F77-D84D-FA47-B88D-796EA571A71C}"/>
              </a:ext>
            </a:extLst>
          </p:cNvPr>
          <p:cNvSpPr/>
          <p:nvPr/>
        </p:nvSpPr>
        <p:spPr>
          <a:xfrm>
            <a:off x="1219200" y="6553200"/>
            <a:ext cx="4876800" cy="230832"/>
          </a:xfrm>
          <a:prstGeom prst="rect">
            <a:avLst/>
          </a:prstGeom>
        </p:spPr>
        <p:txBody>
          <a:bodyPr wrap="square">
            <a:spAutoFit/>
          </a:bodyPr>
          <a:lstStyle/>
          <a:p>
            <a:r>
              <a:rPr lang="en-US" sz="900" i="1" dirty="0"/>
              <a:t>Developed in part from Carbon TIME materials (</a:t>
            </a:r>
            <a:r>
              <a:rPr lang="en-US" sz="900" i="1" dirty="0" err="1"/>
              <a:t>carbontime.bscs.org</a:t>
            </a:r>
            <a:r>
              <a:rPr lang="en-US" sz="900" i="1" dirty="0"/>
              <a:t>). Used with permission.</a:t>
            </a:r>
          </a:p>
        </p:txBody>
      </p:sp>
      <p:pic>
        <p:nvPicPr>
          <p:cNvPr id="18" name="Picture 17" descr="Chart, line chart&#10;&#10;Description automatically generated">
            <a:extLst>
              <a:ext uri="{FF2B5EF4-FFF2-40B4-BE49-F238E27FC236}">
                <a16:creationId xmlns:a16="http://schemas.microsoft.com/office/drawing/2014/main" id="{59E39BEF-7169-2841-AC32-A4B8349F0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1447800"/>
            <a:ext cx="1676400" cy="2212365"/>
          </a:xfrm>
          <a:prstGeom prst="rect">
            <a:avLst/>
          </a:prstGeom>
        </p:spPr>
      </p:pic>
    </p:spTree>
    <p:extLst>
      <p:ext uri="{BB962C8B-B14F-4D97-AF65-F5344CB8AC3E}">
        <p14:creationId xmlns:p14="http://schemas.microsoft.com/office/powerpoint/2010/main" val="2596424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1143000"/>
          </a:xfrm>
        </p:spPr>
        <p:txBody>
          <a:bodyPr>
            <a:normAutofit/>
          </a:bodyPr>
          <a:lstStyle/>
          <a:p>
            <a:r>
              <a:rPr lang="en-US" dirty="0"/>
              <a:t>CO</a:t>
            </a:r>
            <a:r>
              <a:rPr lang="en-US" baseline="-25000" dirty="0"/>
              <a:t>2</a:t>
            </a:r>
            <a:r>
              <a:rPr lang="en-US" dirty="0"/>
              <a:t> = Temp Regulator</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10</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400" y="1295400"/>
            <a:ext cx="54102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400" b="1" dirty="0" smtClean="0"/>
              <a:t>CO</a:t>
            </a:r>
            <a:r>
              <a:rPr lang="en-US" sz="2400" b="1" baseline="-25000" dirty="0" smtClean="0"/>
              <a:t>2</a:t>
            </a:r>
            <a:r>
              <a:rPr lang="en-US" sz="2400" b="1" dirty="0" smtClean="0"/>
              <a:t> plays a major role in regulating </a:t>
            </a:r>
            <a:r>
              <a:rPr lang="en-US" sz="2400" b="1" dirty="0"/>
              <a:t>the earth’s surface temperatures. </a:t>
            </a:r>
          </a:p>
          <a:p>
            <a:pPr lvl="1" fontAlgn="base"/>
            <a:r>
              <a:rPr lang="en-US" sz="2300" dirty="0"/>
              <a:t>Case in point: both the earth and the moon are roughly the same distance from the sun but have very different surface temperatures. </a:t>
            </a:r>
          </a:p>
          <a:p>
            <a:pPr lvl="1" fontAlgn="base"/>
            <a:r>
              <a:rPr lang="en-US" sz="2300" dirty="0"/>
              <a:t>The moon ranges from -300</a:t>
            </a:r>
            <a:r>
              <a:rPr lang="en-US" sz="2300" baseline="30000" dirty="0"/>
              <a:t>o</a:t>
            </a:r>
            <a:r>
              <a:rPr lang="en-US" sz="2300" dirty="0"/>
              <a:t> F to 225</a:t>
            </a:r>
            <a:r>
              <a:rPr lang="en-US" sz="2300" baseline="30000" dirty="0"/>
              <a:t>o</a:t>
            </a:r>
            <a:r>
              <a:rPr lang="en-US" sz="2300" dirty="0"/>
              <a:t> F due to a lack of gases like CO</a:t>
            </a:r>
            <a:r>
              <a:rPr lang="en-US" sz="2300" baseline="-25000" dirty="0"/>
              <a:t>2</a:t>
            </a:r>
            <a:r>
              <a:rPr lang="en-US" sz="2300" dirty="0" smtClean="0"/>
              <a:t>.</a:t>
            </a:r>
            <a:br>
              <a:rPr lang="en-US" sz="2300" dirty="0" smtClean="0"/>
            </a:br>
            <a:r>
              <a:rPr lang="en-US" sz="2300" dirty="0"/>
              <a:t> </a:t>
            </a:r>
          </a:p>
          <a:p>
            <a:pPr fontAlgn="base"/>
            <a:r>
              <a:rPr lang="en-US" sz="2400" b="1" dirty="0"/>
              <a:t>Gases like CO</a:t>
            </a:r>
            <a:r>
              <a:rPr lang="en-US" sz="2400" b="1" baseline="-25000" dirty="0"/>
              <a:t>2</a:t>
            </a:r>
            <a:r>
              <a:rPr lang="en-US" sz="2400" b="1" dirty="0"/>
              <a:t> slow the loss of heat. </a:t>
            </a:r>
          </a:p>
          <a:p>
            <a:pPr lvl="1" fontAlgn="base"/>
            <a:r>
              <a:rPr lang="en-US" sz="2300" dirty="0"/>
              <a:t>This moderates the earth’s surface temperatures within a range that allows life to exist. </a:t>
            </a:r>
          </a:p>
        </p:txBody>
      </p:sp>
      <p:sp>
        <p:nvSpPr>
          <p:cNvPr id="7" name="Rectangle 6"/>
          <p:cNvSpPr/>
          <p:nvPr/>
        </p:nvSpPr>
        <p:spPr>
          <a:xfrm>
            <a:off x="5715000" y="5029200"/>
            <a:ext cx="3275384" cy="1200329"/>
          </a:xfrm>
          <a:prstGeom prst="rect">
            <a:avLst/>
          </a:prstGeom>
        </p:spPr>
        <p:txBody>
          <a:bodyPr wrap="none">
            <a:spAutoFit/>
          </a:bodyPr>
          <a:lstStyle/>
          <a:p>
            <a:pPr algn="ctr"/>
            <a:r>
              <a:rPr lang="en-US" dirty="0"/>
              <a:t>Due to its small size, the moon </a:t>
            </a:r>
            <a:br>
              <a:rPr lang="en-US" dirty="0"/>
            </a:br>
            <a:r>
              <a:rPr lang="en-US" dirty="0"/>
              <a:t>lacks an atmosphere with CO</a:t>
            </a:r>
            <a:r>
              <a:rPr lang="en-US" baseline="-25000" dirty="0"/>
              <a:t>2</a:t>
            </a:r>
            <a:r>
              <a:rPr lang="en-US" dirty="0"/>
              <a:t>.</a:t>
            </a:r>
            <a:br>
              <a:rPr lang="en-US" dirty="0"/>
            </a:br>
            <a:r>
              <a:rPr lang="en-US" dirty="0"/>
              <a:t>As a result, temps on the moon</a:t>
            </a:r>
            <a:br>
              <a:rPr lang="en-US" dirty="0"/>
            </a:br>
            <a:r>
              <a:rPr lang="en-US" dirty="0"/>
              <a:t>fluctuate between -300</a:t>
            </a:r>
            <a:r>
              <a:rPr lang="en-US" baseline="30000" dirty="0"/>
              <a:t>o</a:t>
            </a:r>
            <a:r>
              <a:rPr lang="en-US" dirty="0"/>
              <a:t> – 225</a:t>
            </a:r>
            <a:r>
              <a:rPr lang="en-US" baseline="30000" dirty="0"/>
              <a:t>o</a:t>
            </a:r>
            <a:r>
              <a:rPr lang="en-US" dirty="0"/>
              <a:t> F</a:t>
            </a:r>
          </a:p>
        </p:txBody>
      </p:sp>
      <p:pic>
        <p:nvPicPr>
          <p:cNvPr id="9" name="Picture 8" descr="The earth and the moon&#10;&#10;Description automatically generated with medium confidence">
            <a:extLst>
              <a:ext uri="{FF2B5EF4-FFF2-40B4-BE49-F238E27FC236}">
                <a16:creationId xmlns:a16="http://schemas.microsoft.com/office/drawing/2014/main" id="{5912A643-D777-7640-AD94-A8941E1B97FC}"/>
              </a:ext>
            </a:extLst>
          </p:cNvPr>
          <p:cNvPicPr>
            <a:picLocks noChangeAspect="1"/>
          </p:cNvPicPr>
          <p:nvPr/>
        </p:nvPicPr>
        <p:blipFill rotWithShape="1">
          <a:blip r:embed="rId3">
            <a:extLst>
              <a:ext uri="{28A0092B-C50C-407E-A947-70E740481C1C}">
                <a14:useLocalDpi xmlns:a14="http://schemas.microsoft.com/office/drawing/2010/main" val="0"/>
              </a:ext>
            </a:extLst>
          </a:blip>
          <a:srcRect l="12869" r="12279"/>
          <a:stretch/>
        </p:blipFill>
        <p:spPr>
          <a:xfrm>
            <a:off x="5791200" y="1295400"/>
            <a:ext cx="3240496" cy="3733800"/>
          </a:xfrm>
          <a:prstGeom prst="rect">
            <a:avLst/>
          </a:prstGeom>
        </p:spPr>
      </p:pic>
      <p:sp>
        <p:nvSpPr>
          <p:cNvPr id="10" name="Rectangle 9">
            <a:extLst>
              <a:ext uri="{FF2B5EF4-FFF2-40B4-BE49-F238E27FC236}">
                <a16:creationId xmlns:a16="http://schemas.microsoft.com/office/drawing/2014/main" id="{0163B21D-5941-5C4D-980A-EA6AE378D605}"/>
              </a:ext>
            </a:extLst>
          </p:cNvPr>
          <p:cNvSpPr/>
          <p:nvPr/>
        </p:nvSpPr>
        <p:spPr>
          <a:xfrm>
            <a:off x="8001000" y="1066800"/>
            <a:ext cx="1447800" cy="215444"/>
          </a:xfrm>
          <a:prstGeom prst="rect">
            <a:avLst/>
          </a:prstGeom>
        </p:spPr>
        <p:txBody>
          <a:bodyPr wrap="square">
            <a:spAutoFit/>
          </a:bodyPr>
          <a:lstStyle/>
          <a:p>
            <a:r>
              <a:rPr lang="en-US" sz="800" i="1" dirty="0"/>
              <a:t>Image Source: </a:t>
            </a:r>
            <a:r>
              <a:rPr lang="en-US" sz="800" i="1" dirty="0">
                <a:hlinkClick r:id="rId4"/>
              </a:rPr>
              <a:t>Pixabay</a:t>
            </a:r>
            <a:endParaRPr lang="en-US" sz="800" i="1" dirty="0"/>
          </a:p>
        </p:txBody>
      </p:sp>
    </p:spTree>
    <p:extLst>
      <p:ext uri="{BB962C8B-B14F-4D97-AF65-F5344CB8AC3E}">
        <p14:creationId xmlns:p14="http://schemas.microsoft.com/office/powerpoint/2010/main" val="138136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143000"/>
          </a:xfrm>
        </p:spPr>
        <p:txBody>
          <a:bodyPr>
            <a:normAutofit/>
          </a:bodyPr>
          <a:lstStyle/>
          <a:p>
            <a:r>
              <a:rPr lang="en-US" dirty="0"/>
              <a:t>Greenhouse Gases (GHG’s)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11</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1066800"/>
            <a:ext cx="5791200" cy="5410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u="sng" dirty="0" smtClean="0"/>
              <a:t>Greenhouse </a:t>
            </a:r>
            <a:r>
              <a:rPr lang="en-US" sz="2300" b="1" u="sng" dirty="0"/>
              <a:t>gases</a:t>
            </a:r>
            <a:r>
              <a:rPr lang="en-US" sz="2300" b="1" dirty="0"/>
              <a:t> (GHG’s) like CO</a:t>
            </a:r>
            <a:r>
              <a:rPr lang="en-US" sz="2300" b="1" baseline="-25000" dirty="0"/>
              <a:t>2</a:t>
            </a:r>
            <a:r>
              <a:rPr lang="en-US" sz="2300" b="1" dirty="0"/>
              <a:t> allow light to reach the surface of the earth but slow the loss of heat energy (a condition known as the </a:t>
            </a:r>
            <a:r>
              <a:rPr lang="en-US" sz="2300" b="1" u="sng" dirty="0"/>
              <a:t>greenhouse effect)</a:t>
            </a:r>
            <a:r>
              <a:rPr lang="en-US" sz="2300" b="1" dirty="0"/>
              <a:t>. </a:t>
            </a:r>
          </a:p>
          <a:p>
            <a:pPr lvl="1" fontAlgn="base"/>
            <a:r>
              <a:rPr lang="en-US" sz="2300" dirty="0"/>
              <a:t>This is also why a car’s interior warms up on a sunny day – </a:t>
            </a:r>
            <a:r>
              <a:rPr lang="en-US" sz="2300" i="1" dirty="0"/>
              <a:t>light can enter through glass more easily than heat can escape</a:t>
            </a:r>
            <a:r>
              <a:rPr lang="en-US" sz="2300" dirty="0"/>
              <a:t>. </a:t>
            </a:r>
          </a:p>
          <a:p>
            <a:pPr lvl="1" fontAlgn="base"/>
            <a:r>
              <a:rPr lang="en-US" sz="2300" dirty="0"/>
              <a:t>While the greenhouse effect is needed to support life, excess GHG’s are problematic (like wearing a winter jacket in July</a:t>
            </a:r>
            <a:r>
              <a:rPr lang="en-US" sz="2300" dirty="0" smtClean="0"/>
              <a:t>).</a:t>
            </a:r>
          </a:p>
          <a:p>
            <a:pPr lvl="1" fontAlgn="base"/>
            <a:r>
              <a:rPr lang="en-US" sz="2300" dirty="0" smtClean="0"/>
              <a:t>While CO</a:t>
            </a:r>
            <a:r>
              <a:rPr lang="en-US" sz="2300" baseline="-25000" dirty="0" smtClean="0"/>
              <a:t>2</a:t>
            </a:r>
            <a:r>
              <a:rPr lang="en-US" sz="2300" dirty="0" smtClean="0"/>
              <a:t> is only a small proportion of the earth’s atmosphere, it is the most abundant greenhouse gas. </a:t>
            </a:r>
            <a:endParaRPr lang="en-US" sz="2300" dirty="0"/>
          </a:p>
          <a:p>
            <a:pPr lvl="1" fontAlgn="base"/>
            <a:endParaRPr lang="en-US" sz="2300" dirty="0"/>
          </a:p>
          <a:p>
            <a:pPr lvl="1" fontAlgn="base"/>
            <a:endParaRPr lang="en-US" sz="2300" dirty="0"/>
          </a:p>
        </p:txBody>
      </p:sp>
      <p:pic>
        <p:nvPicPr>
          <p:cNvPr id="9" name="Picture 8" descr="A screenshot of a map&#10;&#10;Description automatically generated with medium confidence">
            <a:extLst>
              <a:ext uri="{FF2B5EF4-FFF2-40B4-BE49-F238E27FC236}">
                <a16:creationId xmlns:a16="http://schemas.microsoft.com/office/drawing/2014/main" id="{BE45F916-6628-9E40-ABFF-0CD29A6F8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90600"/>
            <a:ext cx="3276600" cy="5572906"/>
          </a:xfrm>
          <a:prstGeom prst="rect">
            <a:avLst/>
          </a:prstGeom>
        </p:spPr>
      </p:pic>
    </p:spTree>
    <p:extLst>
      <p:ext uri="{BB962C8B-B14F-4D97-AF65-F5344CB8AC3E}">
        <p14:creationId xmlns:p14="http://schemas.microsoft.com/office/powerpoint/2010/main" val="160422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96200" cy="1143000"/>
          </a:xfrm>
        </p:spPr>
        <p:txBody>
          <a:bodyPr>
            <a:normAutofit/>
          </a:bodyPr>
          <a:lstStyle/>
          <a:p>
            <a:r>
              <a:rPr lang="en-US" dirty="0"/>
              <a:t>Absorbing &amp; Re-emitting Heat</a:t>
            </a:r>
          </a:p>
        </p:txBody>
      </p:sp>
      <p:sp>
        <p:nvSpPr>
          <p:cNvPr id="3" name="Slide Number Placeholder 2"/>
          <p:cNvSpPr>
            <a:spLocks noGrp="1"/>
          </p:cNvSpPr>
          <p:nvPr>
            <p:ph type="sldNum" sz="quarter" idx="12"/>
          </p:nvPr>
        </p:nvSpPr>
        <p:spPr>
          <a:xfrm>
            <a:off x="-1676400" y="6501188"/>
            <a:ext cx="2133600" cy="365125"/>
          </a:xfrm>
        </p:spPr>
        <p:txBody>
          <a:bodyPr/>
          <a:lstStyle/>
          <a:p>
            <a:fld id="{47A2A49C-3692-4152-8A6C-C7C5B48EF17E}" type="slidenum">
              <a:rPr lang="en-US" smtClean="0"/>
              <a:t>12</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0" y="989215"/>
            <a:ext cx="5867401" cy="5486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300" b="1" dirty="0"/>
              <a:t>For a molecule to be a greenhouse gas, it must absorb and scatter </a:t>
            </a:r>
            <a:r>
              <a:rPr lang="en-US" sz="2300" b="1" u="sng" dirty="0"/>
              <a:t>infrared radiation</a:t>
            </a:r>
            <a:r>
              <a:rPr lang="en-US" sz="2300" b="1" dirty="0"/>
              <a:t>  (the kind of energy we feel as heat). </a:t>
            </a:r>
          </a:p>
          <a:p>
            <a:pPr marL="342900" lvl="1" indent="-342900">
              <a:buFont typeface="Arial" panose="020B0604020202020204" pitchFamily="34" charset="0"/>
              <a:buChar char="•"/>
            </a:pPr>
            <a:r>
              <a:rPr lang="en-US" sz="2300" b="1" dirty="0"/>
              <a:t>To do this, it must…</a:t>
            </a:r>
          </a:p>
          <a:p>
            <a:pPr lvl="1"/>
            <a:r>
              <a:rPr lang="en-US" sz="2300" dirty="0"/>
              <a:t>1. Have </a:t>
            </a:r>
            <a:r>
              <a:rPr lang="en-US" sz="2300" dirty="0" smtClean="0"/>
              <a:t>more than two atoms</a:t>
            </a:r>
            <a:r>
              <a:rPr lang="en-US" sz="2300" dirty="0"/>
              <a:t>. </a:t>
            </a:r>
          </a:p>
          <a:p>
            <a:pPr lvl="1"/>
            <a:r>
              <a:rPr lang="en-US" sz="2300" dirty="0"/>
              <a:t>2. </a:t>
            </a:r>
            <a:r>
              <a:rPr lang="en-US" sz="2300" dirty="0" smtClean="0"/>
              <a:t>Have two or more elements.</a:t>
            </a:r>
            <a:r>
              <a:rPr lang="en-US" sz="2300" dirty="0"/>
              <a:t> </a:t>
            </a:r>
          </a:p>
          <a:p>
            <a:pPr marL="342900" lvl="1" indent="-342900" fontAlgn="base">
              <a:buFont typeface="Arial" panose="020B0604020202020204" pitchFamily="34" charset="0"/>
              <a:buChar char="•"/>
            </a:pPr>
            <a:r>
              <a:rPr lang="en-US" sz="2300" b="1" dirty="0" smtClean="0"/>
              <a:t>The </a:t>
            </a:r>
            <a:r>
              <a:rPr lang="en-US" sz="2300" b="1" dirty="0"/>
              <a:t>molecular structure of CO</a:t>
            </a:r>
            <a:r>
              <a:rPr lang="en-US" sz="2300" b="1" baseline="-25000" dirty="0"/>
              <a:t>2</a:t>
            </a:r>
            <a:r>
              <a:rPr lang="en-US" sz="2300" b="1" dirty="0"/>
              <a:t> enables it to absorb infrared radiation and </a:t>
            </a:r>
            <a:r>
              <a:rPr lang="en-US" sz="2300" b="1" dirty="0" smtClean="0"/>
              <a:t>re-emit it.</a:t>
            </a:r>
            <a:r>
              <a:rPr lang="en-US" sz="2300" b="1" dirty="0"/>
              <a:t> </a:t>
            </a:r>
          </a:p>
          <a:p>
            <a:pPr lvl="1" fontAlgn="base"/>
            <a:r>
              <a:rPr lang="en-US" sz="2300" dirty="0" smtClean="0"/>
              <a:t>The </a:t>
            </a:r>
            <a:r>
              <a:rPr lang="en-US" sz="2300" dirty="0"/>
              <a:t>greater the concentration of CO</a:t>
            </a:r>
            <a:r>
              <a:rPr lang="en-US" sz="2300" baseline="-25000" dirty="0"/>
              <a:t>2</a:t>
            </a:r>
            <a:r>
              <a:rPr lang="en-US" sz="2300" dirty="0"/>
              <a:t>, the more slowly heat escapes into space</a:t>
            </a:r>
            <a:r>
              <a:rPr lang="en-US" sz="2300" dirty="0" smtClean="0"/>
              <a:t>.</a:t>
            </a:r>
          </a:p>
          <a:p>
            <a:pPr lvl="1" fontAlgn="base"/>
            <a:r>
              <a:rPr lang="en-US" sz="2300" dirty="0" smtClean="0"/>
              <a:t>As CO</a:t>
            </a:r>
            <a:r>
              <a:rPr lang="en-US" sz="2300" baseline="-25000" dirty="0" smtClean="0"/>
              <a:t>2</a:t>
            </a:r>
            <a:r>
              <a:rPr lang="en-US" sz="2300" dirty="0" smtClean="0"/>
              <a:t> levels rise, infrared radiation will stay in the atmosphere for longer periods, raising surface temperatures.</a:t>
            </a:r>
            <a:endParaRPr lang="en-US" sz="2300" dirty="0"/>
          </a:p>
        </p:txBody>
      </p:sp>
      <p:pic>
        <p:nvPicPr>
          <p:cNvPr id="20" name="Picture 19" descr="Chart, bubble chart&#10;&#10;Description automatically generated">
            <a:extLst>
              <a:ext uri="{FF2B5EF4-FFF2-40B4-BE49-F238E27FC236}">
                <a16:creationId xmlns:a16="http://schemas.microsoft.com/office/drawing/2014/main" id="{A6C8051C-4E8D-C14C-AE15-90B2CF467F22}"/>
              </a:ext>
            </a:extLst>
          </p:cNvPr>
          <p:cNvPicPr>
            <a:picLocks noChangeAspect="1"/>
          </p:cNvPicPr>
          <p:nvPr/>
        </p:nvPicPr>
        <p:blipFill rotWithShape="1">
          <a:blip r:embed="rId3">
            <a:extLst>
              <a:ext uri="{28A0092B-C50C-407E-A947-70E740481C1C}">
                <a14:useLocalDpi xmlns:a14="http://schemas.microsoft.com/office/drawing/2010/main" val="0"/>
              </a:ext>
            </a:extLst>
          </a:blip>
          <a:srcRect l="1788"/>
          <a:stretch/>
        </p:blipFill>
        <p:spPr>
          <a:xfrm>
            <a:off x="5913358" y="1219200"/>
            <a:ext cx="3212631" cy="5105400"/>
          </a:xfrm>
          <a:prstGeom prst="rect">
            <a:avLst/>
          </a:prstGeom>
        </p:spPr>
      </p:pic>
    </p:spTree>
    <p:extLst>
      <p:ext uri="{BB962C8B-B14F-4D97-AF65-F5344CB8AC3E}">
        <p14:creationId xmlns:p14="http://schemas.microsoft.com/office/powerpoint/2010/main" val="167826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2557468-15C7-4542-BB1B-6328DAC4920F}"/>
              </a:ext>
            </a:extLst>
          </p:cNvPr>
          <p:cNvPicPr>
            <a:picLocks noChangeAspect="1"/>
          </p:cNvPicPr>
          <p:nvPr/>
        </p:nvPicPr>
        <p:blipFill>
          <a:blip r:embed="rId3"/>
          <a:stretch>
            <a:fillRect/>
          </a:stretch>
        </p:blipFill>
        <p:spPr>
          <a:xfrm>
            <a:off x="6514655" y="2870281"/>
            <a:ext cx="2085032" cy="1473119"/>
          </a:xfrm>
          <a:prstGeom prst="rect">
            <a:avLst/>
          </a:prstGeom>
        </p:spPr>
      </p:pic>
      <p:sp>
        <p:nvSpPr>
          <p:cNvPr id="2" name="Title 1">
            <a:extLst>
              <a:ext uri="{FF2B5EF4-FFF2-40B4-BE49-F238E27FC236}">
                <a16:creationId xmlns:a16="http://schemas.microsoft.com/office/drawing/2014/main" id="{5A7D2C61-A0BE-EE4F-B57B-CB2F98FE3B9B}"/>
              </a:ext>
            </a:extLst>
          </p:cNvPr>
          <p:cNvSpPr>
            <a:spLocks noGrp="1"/>
          </p:cNvSpPr>
          <p:nvPr>
            <p:ph type="title"/>
          </p:nvPr>
        </p:nvSpPr>
        <p:spPr>
          <a:xfrm>
            <a:off x="609600" y="-76200"/>
            <a:ext cx="8229600" cy="1143000"/>
          </a:xfrm>
        </p:spPr>
        <p:txBody>
          <a:bodyPr/>
          <a:lstStyle/>
          <a:p>
            <a:r>
              <a:rPr lang="en-US" dirty="0"/>
              <a:t>Is This Just a Natural Cycle?</a:t>
            </a:r>
          </a:p>
        </p:txBody>
      </p:sp>
      <p:sp>
        <p:nvSpPr>
          <p:cNvPr id="3" name="Content Placeholder 2">
            <a:extLst>
              <a:ext uri="{FF2B5EF4-FFF2-40B4-BE49-F238E27FC236}">
                <a16:creationId xmlns:a16="http://schemas.microsoft.com/office/drawing/2014/main" id="{22886480-970A-8C4C-9B13-D225CC07012E}"/>
              </a:ext>
            </a:extLst>
          </p:cNvPr>
          <p:cNvSpPr>
            <a:spLocks noGrp="1"/>
          </p:cNvSpPr>
          <p:nvPr>
            <p:ph idx="1"/>
          </p:nvPr>
        </p:nvSpPr>
        <p:spPr>
          <a:xfrm>
            <a:off x="76200" y="1143000"/>
            <a:ext cx="5562600" cy="5562600"/>
          </a:xfrm>
        </p:spPr>
        <p:txBody>
          <a:bodyPr>
            <a:noAutofit/>
          </a:bodyPr>
          <a:lstStyle/>
          <a:p>
            <a:r>
              <a:rPr lang="en-US" sz="2400" b="1" dirty="0"/>
              <a:t>The changes occurring today are far too rapid to be the result of natural cycles. </a:t>
            </a:r>
          </a:p>
          <a:p>
            <a:pPr lvl="1"/>
            <a:r>
              <a:rPr lang="en-US" sz="2300" dirty="0"/>
              <a:t>Variations in the Earth’s orbital path and tilt (called </a:t>
            </a:r>
            <a:r>
              <a:rPr lang="en-US" sz="2300" i="1" u="sng" dirty="0"/>
              <a:t>Milankovitch Cycles</a:t>
            </a:r>
            <a:r>
              <a:rPr lang="en-US" sz="2300" dirty="0"/>
              <a:t>) change how much solar radiation reaches the earth. </a:t>
            </a:r>
          </a:p>
          <a:p>
            <a:pPr lvl="1"/>
            <a:r>
              <a:rPr lang="en-US" sz="2300" dirty="0"/>
              <a:t>This changes global temperatures.</a:t>
            </a:r>
          </a:p>
          <a:p>
            <a:pPr lvl="1"/>
            <a:r>
              <a:rPr lang="en-US" sz="2300" dirty="0"/>
              <a:t>The length of these cycles occur range from 26,000 years to 100,000 years. </a:t>
            </a:r>
          </a:p>
          <a:p>
            <a:r>
              <a:rPr lang="en-US" sz="2400" b="1" dirty="0"/>
              <a:t>Current changes to climate have occurred in less than 200 years.</a:t>
            </a:r>
          </a:p>
          <a:p>
            <a:pPr lvl="1"/>
            <a:r>
              <a:rPr lang="en-US" sz="2300" dirty="0"/>
              <a:t>This indicates that factors other than the earth’s natural climate cycles are responsible for recent warming trends. </a:t>
            </a:r>
          </a:p>
        </p:txBody>
      </p:sp>
      <p:sp>
        <p:nvSpPr>
          <p:cNvPr id="30" name="Rectangle 29">
            <a:extLst>
              <a:ext uri="{FF2B5EF4-FFF2-40B4-BE49-F238E27FC236}">
                <a16:creationId xmlns:a16="http://schemas.microsoft.com/office/drawing/2014/main" id="{3808A9D3-4E03-944B-9224-450968987D56}"/>
              </a:ext>
            </a:extLst>
          </p:cNvPr>
          <p:cNvSpPr/>
          <p:nvPr/>
        </p:nvSpPr>
        <p:spPr>
          <a:xfrm>
            <a:off x="5867400" y="6248400"/>
            <a:ext cx="292836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i="1" dirty="0"/>
              <a:t>Less Wobble</a:t>
            </a:r>
            <a:r>
              <a:rPr lang="en-US" sz="1400" i="1" dirty="0"/>
              <a:t>  vs. </a:t>
            </a:r>
            <a:r>
              <a:rPr lang="en-US" i="1" dirty="0"/>
              <a:t>More Wobble</a:t>
            </a:r>
            <a:r>
              <a:rPr lang="en-US" dirty="0"/>
              <a:t/>
            </a:r>
            <a:br>
              <a:rPr lang="en-US" dirty="0"/>
            </a:br>
            <a:r>
              <a:rPr lang="en-US" sz="1400" dirty="0"/>
              <a:t>Cycles last 26,000 years.</a:t>
            </a:r>
            <a:endParaRPr lang="en-US" dirty="0"/>
          </a:p>
        </p:txBody>
      </p:sp>
      <p:sp>
        <p:nvSpPr>
          <p:cNvPr id="33" name="Rectangle 32">
            <a:extLst>
              <a:ext uri="{FF2B5EF4-FFF2-40B4-BE49-F238E27FC236}">
                <a16:creationId xmlns:a16="http://schemas.microsoft.com/office/drawing/2014/main" id="{2974F43B-338E-1F49-845D-15CD87F752B9}"/>
              </a:ext>
            </a:extLst>
          </p:cNvPr>
          <p:cNvSpPr/>
          <p:nvPr/>
        </p:nvSpPr>
        <p:spPr>
          <a:xfrm>
            <a:off x="5782528" y="4215825"/>
            <a:ext cx="3107774"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i="1" dirty="0"/>
              <a:t>Less Axial Tilt</a:t>
            </a:r>
            <a:r>
              <a:rPr lang="en-US" sz="1400" i="1" dirty="0"/>
              <a:t>  vs. </a:t>
            </a:r>
            <a:r>
              <a:rPr lang="en-US" i="1" dirty="0"/>
              <a:t>More Axial Tilt</a:t>
            </a:r>
            <a:r>
              <a:rPr lang="en-US" dirty="0"/>
              <a:t/>
            </a:r>
            <a:br>
              <a:rPr lang="en-US" dirty="0"/>
            </a:br>
            <a:r>
              <a:rPr lang="en-US" sz="1400" dirty="0"/>
              <a:t>Cycles last 41,000 years.</a:t>
            </a:r>
            <a:endParaRPr lang="en-US" dirty="0"/>
          </a:p>
        </p:txBody>
      </p:sp>
      <p:sp>
        <p:nvSpPr>
          <p:cNvPr id="34" name="Rectangle 33">
            <a:extLst>
              <a:ext uri="{FF2B5EF4-FFF2-40B4-BE49-F238E27FC236}">
                <a16:creationId xmlns:a16="http://schemas.microsoft.com/office/drawing/2014/main" id="{61B7C3D6-1660-B743-8762-D8DDBB416221}"/>
              </a:ext>
            </a:extLst>
          </p:cNvPr>
          <p:cNvSpPr/>
          <p:nvPr/>
        </p:nvSpPr>
        <p:spPr>
          <a:xfrm>
            <a:off x="5960654" y="2416622"/>
            <a:ext cx="278236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i="1" dirty="0"/>
              <a:t>Circular Orbit</a:t>
            </a:r>
            <a:r>
              <a:rPr lang="en-US" sz="1400" i="1" dirty="0"/>
              <a:t>   vs.  </a:t>
            </a:r>
            <a:r>
              <a:rPr lang="en-US" i="1" dirty="0"/>
              <a:t>Oval Orbit</a:t>
            </a:r>
            <a:r>
              <a:rPr lang="en-US" dirty="0"/>
              <a:t/>
            </a:r>
            <a:br>
              <a:rPr lang="en-US" dirty="0"/>
            </a:br>
            <a:r>
              <a:rPr lang="en-US" sz="1400" dirty="0"/>
              <a:t>Cycles last 100,000 years.</a:t>
            </a:r>
            <a:endParaRPr lang="en-US" dirty="0"/>
          </a:p>
        </p:txBody>
      </p:sp>
      <p:pic>
        <p:nvPicPr>
          <p:cNvPr id="32" name="Picture 31">
            <a:extLst>
              <a:ext uri="{FF2B5EF4-FFF2-40B4-BE49-F238E27FC236}">
                <a16:creationId xmlns:a16="http://schemas.microsoft.com/office/drawing/2014/main" id="{10778443-56A4-3C4C-9560-9F8AE24567D0}"/>
              </a:ext>
            </a:extLst>
          </p:cNvPr>
          <p:cNvPicPr>
            <a:picLocks noChangeAspect="1"/>
          </p:cNvPicPr>
          <p:nvPr/>
        </p:nvPicPr>
        <p:blipFill>
          <a:blip r:embed="rId4"/>
          <a:stretch>
            <a:fillRect/>
          </a:stretch>
        </p:blipFill>
        <p:spPr>
          <a:xfrm>
            <a:off x="5933268" y="1419729"/>
            <a:ext cx="3134532" cy="866271"/>
          </a:xfrm>
          <a:prstGeom prst="rect">
            <a:avLst/>
          </a:prstGeom>
        </p:spPr>
      </p:pic>
      <p:sp>
        <p:nvSpPr>
          <p:cNvPr id="36" name="Rectangle 35">
            <a:extLst>
              <a:ext uri="{FF2B5EF4-FFF2-40B4-BE49-F238E27FC236}">
                <a16:creationId xmlns:a16="http://schemas.microsoft.com/office/drawing/2014/main" id="{209ABC13-1668-9B4B-B25B-B278A1CED851}"/>
              </a:ext>
            </a:extLst>
          </p:cNvPr>
          <p:cNvSpPr/>
          <p:nvPr/>
        </p:nvSpPr>
        <p:spPr>
          <a:xfrm>
            <a:off x="6304113" y="1002268"/>
            <a:ext cx="206460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b="1" u="sng" dirty="0"/>
              <a:t>Milankovitch Cycles</a:t>
            </a:r>
          </a:p>
        </p:txBody>
      </p:sp>
      <p:pic>
        <p:nvPicPr>
          <p:cNvPr id="37" name="Picture 36">
            <a:extLst>
              <a:ext uri="{FF2B5EF4-FFF2-40B4-BE49-F238E27FC236}">
                <a16:creationId xmlns:a16="http://schemas.microsoft.com/office/drawing/2014/main" id="{E9C0BE49-6484-C341-9AD9-C849855522C2}"/>
              </a:ext>
            </a:extLst>
          </p:cNvPr>
          <p:cNvPicPr>
            <a:picLocks noChangeAspect="1"/>
          </p:cNvPicPr>
          <p:nvPr/>
        </p:nvPicPr>
        <p:blipFill>
          <a:blip r:embed="rId5"/>
          <a:stretch>
            <a:fillRect/>
          </a:stretch>
        </p:blipFill>
        <p:spPr>
          <a:xfrm>
            <a:off x="6469284" y="4888589"/>
            <a:ext cx="2175773" cy="1436011"/>
          </a:xfrm>
          <a:prstGeom prst="rect">
            <a:avLst/>
          </a:prstGeom>
        </p:spPr>
      </p:pic>
    </p:spTree>
    <p:extLst>
      <p:ext uri="{BB962C8B-B14F-4D97-AF65-F5344CB8AC3E}">
        <p14:creationId xmlns:p14="http://schemas.microsoft.com/office/powerpoint/2010/main" val="22876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Unprecedented Spikes in CO2</a:t>
            </a:r>
          </a:p>
        </p:txBody>
      </p:sp>
      <p:sp>
        <p:nvSpPr>
          <p:cNvPr id="3" name="Content Placeholder 2"/>
          <p:cNvSpPr>
            <a:spLocks noGrp="1"/>
          </p:cNvSpPr>
          <p:nvPr>
            <p:ph idx="1"/>
          </p:nvPr>
        </p:nvSpPr>
        <p:spPr>
          <a:xfrm>
            <a:off x="228600" y="868362"/>
            <a:ext cx="8610600" cy="4830763"/>
          </a:xfrm>
        </p:spPr>
        <p:txBody>
          <a:bodyPr>
            <a:noAutofit/>
          </a:bodyPr>
          <a:lstStyle/>
          <a:p>
            <a:r>
              <a:rPr lang="en-US" sz="2300" b="1" dirty="0"/>
              <a:t>Atmospheric CO</a:t>
            </a:r>
            <a:r>
              <a:rPr lang="en-US" sz="2300" b="1" baseline="-25000" dirty="0"/>
              <a:t>2</a:t>
            </a:r>
            <a:r>
              <a:rPr lang="en-US" sz="2300" b="1" dirty="0"/>
              <a:t> levels have increased by more than 50% since the Industrial Revolution mostly because of fossil fuel combustion.</a:t>
            </a:r>
          </a:p>
          <a:p>
            <a:pPr lvl="1"/>
            <a:r>
              <a:rPr lang="en-US" sz="2300" dirty="0"/>
              <a:t>In the entire time that humans have existed as a species, there has never been another time in which </a:t>
            </a:r>
            <a:r>
              <a:rPr lang="en-US" sz="2300" dirty="0" smtClean="0"/>
              <a:t>CO</a:t>
            </a:r>
            <a:r>
              <a:rPr lang="en-US" sz="2300" baseline="-25000" dirty="0" smtClean="0"/>
              <a:t>2</a:t>
            </a:r>
            <a:r>
              <a:rPr lang="en-US" sz="2300" dirty="0" smtClean="0"/>
              <a:t> concentrations </a:t>
            </a:r>
            <a:r>
              <a:rPr lang="en-US" sz="2300" dirty="0"/>
              <a:t>have </a:t>
            </a:r>
            <a:r>
              <a:rPr lang="en-US" sz="2300" dirty="0" smtClean="0"/>
              <a:t>this high or </a:t>
            </a:r>
            <a:r>
              <a:rPr lang="en-US" sz="2300" dirty="0"/>
              <a:t>have increased at this rate.</a:t>
            </a:r>
            <a:r>
              <a:rPr lang="en-US" sz="2300" i="1" dirty="0"/>
              <a:t> </a:t>
            </a:r>
          </a:p>
          <a:p>
            <a:pPr lvl="1"/>
            <a:r>
              <a:rPr lang="en-US" sz="2300" u="sng" dirty="0"/>
              <a:t>Climate change</a:t>
            </a:r>
            <a:r>
              <a:rPr lang="en-US" sz="2300" dirty="0"/>
              <a:t> refers to ecological disturbances resulting from excessive CO</a:t>
            </a:r>
            <a:r>
              <a:rPr lang="en-US" sz="2300" baseline="-25000" dirty="0"/>
              <a:t>2</a:t>
            </a:r>
            <a:r>
              <a:rPr lang="en-US" sz="2300" dirty="0"/>
              <a:t> </a:t>
            </a:r>
            <a:r>
              <a:rPr lang="en-US" sz="2300" dirty="0" smtClean="0"/>
              <a:t>levels in the atmosphere due to human activity.</a:t>
            </a:r>
            <a:endParaRPr lang="en-US" sz="2300" dirty="0"/>
          </a:p>
          <a:p>
            <a:pPr lvl="1"/>
            <a:endParaRPr lang="en-US" sz="2300" dirty="0"/>
          </a:p>
          <a:p>
            <a:endParaRPr lang="en-US" sz="2300" dirty="0"/>
          </a:p>
        </p:txBody>
      </p:sp>
      <p:sp>
        <p:nvSpPr>
          <p:cNvPr id="4" name="Slide Number Placeholder 3"/>
          <p:cNvSpPr>
            <a:spLocks noGrp="1"/>
          </p:cNvSpPr>
          <p:nvPr>
            <p:ph type="sldNum" sz="quarter" idx="12"/>
          </p:nvPr>
        </p:nvSpPr>
        <p:spPr>
          <a:xfrm>
            <a:off x="7003026" y="6474183"/>
            <a:ext cx="2133600" cy="365125"/>
          </a:xfrm>
        </p:spPr>
        <p:txBody>
          <a:bodyPr/>
          <a:lstStyle/>
          <a:p>
            <a:fld id="{47A2A49C-3692-4152-8A6C-C7C5B48EF17E}" type="slidenum">
              <a:rPr lang="en-US" smtClean="0"/>
              <a:t>14</a:t>
            </a:fld>
            <a:endParaRPr lang="en-US" dirty="0"/>
          </a:p>
        </p:txBody>
      </p:sp>
      <p:pic>
        <p:nvPicPr>
          <p:cNvPr id="5" name="Picture 4" descr="This graph, based on the comparison of atmospheric samples contained in ice cores and more recent direct measurements, provides evidence that atmospheric CO2 has increased since the Industrial Revolution. (Credit: Luthi, D., et al.. 2008; Etheridge, D.M., et al. 2010; Vostok ice core data/J.R. Petit et al.; NOAA Mauna Loa CO2 record.)">
            <a:extLst>
              <a:ext uri="{FF2B5EF4-FFF2-40B4-BE49-F238E27FC236}">
                <a16:creationId xmlns:a16="http://schemas.microsoft.com/office/drawing/2014/main" id="{F8F9C94D-8235-3E45-A00F-49333E8237C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7205"/>
            <a:ext cx="9161372" cy="3263951"/>
          </a:xfrm>
          <a:prstGeom prst="rect">
            <a:avLst/>
          </a:prstGeom>
        </p:spPr>
      </p:pic>
      <p:sp>
        <p:nvSpPr>
          <p:cNvPr id="6" name="Rectangle 5"/>
          <p:cNvSpPr/>
          <p:nvPr/>
        </p:nvSpPr>
        <p:spPr>
          <a:xfrm>
            <a:off x="7638623" y="3621721"/>
            <a:ext cx="1468672" cy="215444"/>
          </a:xfrm>
          <a:prstGeom prst="rect">
            <a:avLst/>
          </a:prstGeom>
        </p:spPr>
        <p:txBody>
          <a:bodyPr wrap="none">
            <a:spAutoFit/>
          </a:bodyPr>
          <a:lstStyle/>
          <a:p>
            <a:r>
              <a:rPr lang="en-US" sz="800" b="0" i="1" u="sng" dirty="0">
                <a:solidFill>
                  <a:srgbClr val="D6D6D6"/>
                </a:solidFill>
                <a:effectLst/>
                <a:latin typeface="Roboto" charset="0"/>
                <a:hlinkClick r:id="rId4"/>
              </a:rPr>
              <a:t>Source: NASA Climate Change</a:t>
            </a:r>
            <a:endParaRPr lang="en-US" sz="800" i="1" dirty="0"/>
          </a:p>
        </p:txBody>
      </p:sp>
    </p:spTree>
    <p:extLst>
      <p:ext uri="{BB962C8B-B14F-4D97-AF65-F5344CB8AC3E}">
        <p14:creationId xmlns:p14="http://schemas.microsoft.com/office/powerpoint/2010/main" val="206145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96200" cy="1143000"/>
          </a:xfrm>
        </p:spPr>
        <p:txBody>
          <a:bodyPr>
            <a:normAutofit/>
          </a:bodyPr>
          <a:lstStyle/>
          <a:p>
            <a:r>
              <a:rPr lang="en-US" dirty="0"/>
              <a:t>Ecosystem Disturbances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15</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400" y="990600"/>
            <a:ext cx="5765800" cy="5334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dirty="0"/>
              <a:t>Changes due rising CO</a:t>
            </a:r>
            <a:r>
              <a:rPr lang="en-US" sz="2300" b="1" baseline="-25000" dirty="0"/>
              <a:t>2</a:t>
            </a:r>
            <a:r>
              <a:rPr lang="en-US" sz="2300" b="1" dirty="0"/>
              <a:t> levels are causing significant ecosystem disturbances. </a:t>
            </a:r>
          </a:p>
          <a:p>
            <a:pPr lvl="1" fontAlgn="base"/>
            <a:r>
              <a:rPr lang="en-US" sz="2300" dirty="0" smtClean="0"/>
              <a:t>A warming climate results in changes </a:t>
            </a:r>
            <a:r>
              <a:rPr lang="en-US" sz="2300" dirty="0"/>
              <a:t>in vegetation, displacing the species that depend on that vegetation.</a:t>
            </a:r>
          </a:p>
          <a:p>
            <a:pPr lvl="1" fontAlgn="base"/>
            <a:r>
              <a:rPr lang="en-US" sz="2300" dirty="0"/>
              <a:t>Most of North American habitats are vulnerable due to climate change. </a:t>
            </a:r>
          </a:p>
          <a:p>
            <a:pPr fontAlgn="base"/>
            <a:r>
              <a:rPr lang="en-US" sz="2300" b="1" dirty="0" smtClean="0"/>
              <a:t>Some species are directly impacted by warming. </a:t>
            </a:r>
          </a:p>
          <a:p>
            <a:pPr lvl="1" fontAlgn="base"/>
            <a:r>
              <a:rPr lang="en-US" sz="2300" dirty="0"/>
              <a:t>For example, fish like salmon and trout depend on cool water, as warmer water has less dissolved oxygen. </a:t>
            </a:r>
          </a:p>
          <a:p>
            <a:pPr lvl="1" fontAlgn="base"/>
            <a:r>
              <a:rPr lang="en-US" sz="2300" dirty="0"/>
              <a:t>As their aquatic habitats warm, they are unable to migrate to new regions with colder </a:t>
            </a:r>
            <a:r>
              <a:rPr lang="en-US" sz="2300" dirty="0" smtClean="0"/>
              <a:t>water </a:t>
            </a:r>
            <a:r>
              <a:rPr lang="en-US" sz="2300" dirty="0" smtClean="0"/>
              <a:t>and </a:t>
            </a:r>
            <a:r>
              <a:rPr lang="en-US" sz="2300" dirty="0" smtClean="0"/>
              <a:t>sufficient oxygen. </a:t>
            </a:r>
            <a:endParaRPr lang="en-US" sz="2300" dirty="0"/>
          </a:p>
        </p:txBody>
      </p:sp>
      <p:sp>
        <p:nvSpPr>
          <p:cNvPr id="6" name="Rectangle 5"/>
          <p:cNvSpPr/>
          <p:nvPr/>
        </p:nvSpPr>
        <p:spPr>
          <a:xfrm>
            <a:off x="3962400" y="6642556"/>
            <a:ext cx="4866545" cy="215444"/>
          </a:xfrm>
          <a:prstGeom prst="rect">
            <a:avLst/>
          </a:prstGeom>
        </p:spPr>
        <p:txBody>
          <a:bodyPr wrap="square">
            <a:spAutoFit/>
          </a:bodyPr>
          <a:lstStyle/>
          <a:p>
            <a:r>
              <a:rPr lang="en-US" sz="800" i="1" dirty="0">
                <a:latin typeface="Calibri" charset="0"/>
                <a:ea typeface="Calibri" charset="0"/>
                <a:cs typeface="Times New Roman" charset="0"/>
              </a:rPr>
              <a:t>Source: </a:t>
            </a:r>
            <a:r>
              <a:rPr lang="en-US" sz="800" i="1" dirty="0">
                <a:latin typeface="Calibri" charset="0"/>
                <a:ea typeface="Calibri" charset="0"/>
                <a:cs typeface="Times New Roman" charset="0"/>
                <a:hlinkClick r:id="rId3"/>
              </a:rPr>
              <a:t>https://phys.org/news/2014-07-europe-habitat-wildlife-vulnerable-climate.html?scrlybrkr=dd68cb79</a:t>
            </a:r>
            <a:r>
              <a:rPr lang="en-US" sz="800" i="1" dirty="0">
                <a:latin typeface="Calibri" charset="0"/>
                <a:ea typeface="Calibri" charset="0"/>
                <a:cs typeface="Times New Roman" charset="0"/>
              </a:rPr>
              <a:t> </a:t>
            </a:r>
            <a:endParaRPr lang="en-US" sz="800" i="1" dirty="0">
              <a:effectLst/>
              <a:latin typeface="Calibri" charset="0"/>
              <a:ea typeface="Calibri" charset="0"/>
              <a:cs typeface="Times New Roman" charset="0"/>
            </a:endParaRPr>
          </a:p>
        </p:txBody>
      </p:sp>
      <p:pic>
        <p:nvPicPr>
          <p:cNvPr id="7" name="Picture 6"/>
          <p:cNvPicPr>
            <a:picLocks noChangeAspect="1"/>
          </p:cNvPicPr>
          <p:nvPr/>
        </p:nvPicPr>
        <p:blipFill rotWithShape="1">
          <a:blip r:embed="rId4"/>
          <a:srcRect l="7368" r="7797" b="8214"/>
          <a:stretch/>
        </p:blipFill>
        <p:spPr>
          <a:xfrm>
            <a:off x="5765751" y="1066800"/>
            <a:ext cx="3378249" cy="5042356"/>
          </a:xfrm>
          <a:prstGeom prst="rect">
            <a:avLst/>
          </a:prstGeom>
        </p:spPr>
      </p:pic>
      <p:pic>
        <p:nvPicPr>
          <p:cNvPr id="8" name="Picture 7" descr="Timeline&#10;&#10;Description automatically generated">
            <a:extLst>
              <a:ext uri="{FF2B5EF4-FFF2-40B4-BE49-F238E27FC236}">
                <a16:creationId xmlns:a16="http://schemas.microsoft.com/office/drawing/2014/main" id="{A2C7A1B3-6524-C14A-BAB7-5FBB8426ECA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6938" y="5946926"/>
            <a:ext cx="2893912" cy="758674"/>
          </a:xfrm>
          <a:prstGeom prst="rect">
            <a:avLst/>
          </a:prstGeom>
        </p:spPr>
      </p:pic>
    </p:spTree>
    <p:extLst>
      <p:ext uri="{BB962C8B-B14F-4D97-AF65-F5344CB8AC3E}">
        <p14:creationId xmlns:p14="http://schemas.microsoft.com/office/powerpoint/2010/main" val="200257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143000"/>
          </a:xfrm>
        </p:spPr>
        <p:txBody>
          <a:bodyPr>
            <a:normAutofit/>
          </a:bodyPr>
          <a:lstStyle/>
          <a:p>
            <a:r>
              <a:rPr lang="en-US" dirty="0"/>
              <a:t>Flooding, Droughts, &amp; Acidity</a:t>
            </a:r>
          </a:p>
        </p:txBody>
      </p:sp>
      <p:sp>
        <p:nvSpPr>
          <p:cNvPr id="3" name="Slide Number Placeholder 2"/>
          <p:cNvSpPr>
            <a:spLocks noGrp="1"/>
          </p:cNvSpPr>
          <p:nvPr>
            <p:ph type="sldNum" sz="quarter" idx="12"/>
          </p:nvPr>
        </p:nvSpPr>
        <p:spPr>
          <a:xfrm>
            <a:off x="0" y="6491583"/>
            <a:ext cx="533400" cy="366417"/>
          </a:xfrm>
        </p:spPr>
        <p:txBody>
          <a:bodyPr/>
          <a:lstStyle/>
          <a:p>
            <a:fld id="{47A2A49C-3692-4152-8A6C-C7C5B48EF17E}" type="slidenum">
              <a:rPr lang="en-US" smtClean="0"/>
              <a:t>16</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86947" y="1143001"/>
            <a:ext cx="5856653" cy="54863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dirty="0"/>
              <a:t>Changing greenhouse gas concentrations also changes precipitation patterns. </a:t>
            </a:r>
          </a:p>
          <a:p>
            <a:pPr lvl="1" fontAlgn="base"/>
            <a:r>
              <a:rPr lang="en-US" sz="2300" dirty="0"/>
              <a:t>A warmer atmosphere can hold onto more moisture for longer timeframes. </a:t>
            </a:r>
          </a:p>
          <a:p>
            <a:pPr lvl="1" fontAlgn="base"/>
            <a:r>
              <a:rPr lang="en-US" sz="2300" dirty="0"/>
              <a:t>This increases the frequency of both droughts and flooding. </a:t>
            </a:r>
          </a:p>
          <a:p>
            <a:pPr fontAlgn="base"/>
            <a:r>
              <a:rPr lang="en-US" sz="2300" b="1" dirty="0"/>
              <a:t>Increasing levels of CO</a:t>
            </a:r>
            <a:r>
              <a:rPr lang="en-US" sz="2300" b="1" baseline="-25000" dirty="0"/>
              <a:t>2</a:t>
            </a:r>
            <a:r>
              <a:rPr lang="en-US" sz="2300" b="1" dirty="0"/>
              <a:t> also result in more acidic conditions in marine ecosystems. </a:t>
            </a:r>
          </a:p>
          <a:p>
            <a:pPr lvl="1" fontAlgn="base"/>
            <a:r>
              <a:rPr lang="en-US" sz="2300" dirty="0"/>
              <a:t>As more CO</a:t>
            </a:r>
            <a:r>
              <a:rPr lang="en-US" sz="2300" baseline="-25000" dirty="0"/>
              <a:t>2</a:t>
            </a:r>
            <a:r>
              <a:rPr lang="en-US" sz="2300" dirty="0"/>
              <a:t> dissolves in water, it forms carbonic acidic that </a:t>
            </a:r>
            <a:r>
              <a:rPr lang="en-US" sz="2300" dirty="0" smtClean="0"/>
              <a:t>can harm </a:t>
            </a:r>
            <a:r>
              <a:rPr lang="en-US" sz="2300" dirty="0"/>
              <a:t>marine ecosystems </a:t>
            </a:r>
            <a:r>
              <a:rPr lang="en-US" sz="2300" dirty="0" smtClean="0"/>
              <a:t>such as </a:t>
            </a:r>
            <a:r>
              <a:rPr lang="en-US" sz="2300" dirty="0"/>
              <a:t>coral reefs. </a:t>
            </a:r>
          </a:p>
          <a:p>
            <a:pPr lvl="1" fontAlgn="base"/>
            <a:r>
              <a:rPr lang="en-US" sz="2300" dirty="0"/>
              <a:t>This can have significant ramifications as most photosynthesis </a:t>
            </a:r>
            <a:r>
              <a:rPr lang="en-US" sz="2300" dirty="0" smtClean="0"/>
              <a:t>(70%) occurs </a:t>
            </a:r>
            <a:r>
              <a:rPr lang="en-US" sz="2300" dirty="0"/>
              <a:t>in aquatic ecosystems. </a:t>
            </a:r>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230" t="9987" b="11310"/>
          <a:stretch/>
        </p:blipFill>
        <p:spPr>
          <a:xfrm>
            <a:off x="5410199" y="1143000"/>
            <a:ext cx="3745343" cy="2989025"/>
          </a:xfrm>
          <a:prstGeom prst="rect">
            <a:avLst/>
          </a:prstGeom>
        </p:spPr>
      </p:pic>
      <p:sp>
        <p:nvSpPr>
          <p:cNvPr id="7" name="Rectangle 6"/>
          <p:cNvSpPr/>
          <p:nvPr/>
        </p:nvSpPr>
        <p:spPr>
          <a:xfrm>
            <a:off x="6772160" y="0"/>
            <a:ext cx="2430474" cy="196208"/>
          </a:xfrm>
          <a:prstGeom prst="rect">
            <a:avLst/>
          </a:prstGeom>
        </p:spPr>
        <p:txBody>
          <a:bodyPr wrap="none">
            <a:spAutoFit/>
          </a:bodyPr>
          <a:lstStyle/>
          <a:p>
            <a:r>
              <a:rPr lang="en-US" sz="675" u="sng" dirty="0">
                <a:solidFill>
                  <a:srgbClr val="D6D6D6"/>
                </a:solidFill>
                <a:latin typeface="Roboto" charset="0"/>
                <a:hlinkClick r:id="rId4"/>
              </a:rPr>
              <a:t>Source: National Climate Assessment - GlobalChange.gov</a:t>
            </a:r>
            <a:endParaRPr lang="en-US" sz="675" dirty="0"/>
          </a:p>
        </p:txBody>
      </p:sp>
      <p:sp>
        <p:nvSpPr>
          <p:cNvPr id="8" name="Rectangle 7">
            <a:extLst>
              <a:ext uri="{FF2B5EF4-FFF2-40B4-BE49-F238E27FC236}">
                <a16:creationId xmlns:a16="http://schemas.microsoft.com/office/drawing/2014/main" id="{921B38FB-808C-384F-AD70-ACB0BBF4D019}"/>
              </a:ext>
            </a:extLst>
          </p:cNvPr>
          <p:cNvSpPr/>
          <p:nvPr/>
        </p:nvSpPr>
        <p:spPr>
          <a:xfrm>
            <a:off x="6248400" y="1295400"/>
            <a:ext cx="2748060" cy="33855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600" dirty="0"/>
              <a:t>Changes in Heavy Precipitation</a:t>
            </a:r>
          </a:p>
        </p:txBody>
      </p:sp>
      <p:pic>
        <p:nvPicPr>
          <p:cNvPr id="12" name="Picture 11" descr="A picture containing text, tree, reef&#10;&#10;Description automatically generated">
            <a:extLst>
              <a:ext uri="{FF2B5EF4-FFF2-40B4-BE49-F238E27FC236}">
                <a16:creationId xmlns:a16="http://schemas.microsoft.com/office/drawing/2014/main" id="{96A32515-28E5-044E-B095-73DBA33E3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810000"/>
            <a:ext cx="2894419" cy="3048000"/>
          </a:xfrm>
          <a:prstGeom prst="rect">
            <a:avLst/>
          </a:prstGeom>
        </p:spPr>
      </p:pic>
      <p:sp>
        <p:nvSpPr>
          <p:cNvPr id="13" name="Rectangle 12">
            <a:extLst>
              <a:ext uri="{FF2B5EF4-FFF2-40B4-BE49-F238E27FC236}">
                <a16:creationId xmlns:a16="http://schemas.microsoft.com/office/drawing/2014/main" id="{35B2923B-7039-884A-9FEC-CCF981B634E7}"/>
              </a:ext>
            </a:extLst>
          </p:cNvPr>
          <p:cNvSpPr/>
          <p:nvPr/>
        </p:nvSpPr>
        <p:spPr>
          <a:xfrm>
            <a:off x="8334214" y="6642556"/>
            <a:ext cx="838200" cy="215444"/>
          </a:xfrm>
          <a:prstGeom prst="rect">
            <a:avLst/>
          </a:prstGeom>
        </p:spPr>
        <p:txBody>
          <a:bodyPr wrap="square">
            <a:spAutoFit/>
          </a:bodyPr>
          <a:lstStyle/>
          <a:p>
            <a:r>
              <a:rPr lang="en-US" sz="800" i="1" dirty="0"/>
              <a:t>Source: </a:t>
            </a:r>
            <a:r>
              <a:rPr lang="en-US" sz="800" i="1" dirty="0">
                <a:hlinkClick r:id="rId6"/>
              </a:rPr>
              <a:t>FACTS</a:t>
            </a:r>
            <a:endParaRPr lang="en-US" sz="800" i="1" dirty="0"/>
          </a:p>
        </p:txBody>
      </p:sp>
    </p:spTree>
    <p:extLst>
      <p:ext uri="{BB962C8B-B14F-4D97-AF65-F5344CB8AC3E}">
        <p14:creationId xmlns:p14="http://schemas.microsoft.com/office/powerpoint/2010/main" val="1885415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normAutofit/>
          </a:bodyPr>
          <a:lstStyle/>
          <a:p>
            <a:r>
              <a:rPr lang="en-US" dirty="0"/>
              <a:t>Impacts on Agriculture</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17</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1295400"/>
            <a:ext cx="64008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Rising CO</a:t>
            </a:r>
            <a:r>
              <a:rPr lang="en-US" sz="2400" b="1" baseline="-25000" dirty="0"/>
              <a:t>2</a:t>
            </a:r>
            <a:r>
              <a:rPr lang="en-US" sz="2400" b="1" dirty="0"/>
              <a:t> levels </a:t>
            </a:r>
            <a:r>
              <a:rPr lang="en-US" sz="2400" b="1" dirty="0" smtClean="0"/>
              <a:t>impact </a:t>
            </a:r>
            <a:r>
              <a:rPr lang="en-US" sz="2400" b="1" dirty="0"/>
              <a:t>a wide variety of human activity, particularly agriculture.</a:t>
            </a:r>
          </a:p>
          <a:p>
            <a:pPr marL="742950" lvl="2" indent="-342900"/>
            <a:r>
              <a:rPr lang="en-US" dirty="0"/>
              <a:t>An increase of a few degrees in the maximum summer temperature reduces corn yields by 1-3 tons per acre </a:t>
            </a:r>
            <a:r>
              <a:rPr lang="en-US" sz="900" dirty="0"/>
              <a:t>(</a:t>
            </a:r>
            <a:r>
              <a:rPr lang="en-US" sz="900" dirty="0">
                <a:hlinkClick r:id="rId3"/>
              </a:rPr>
              <a:t>Pryor </a:t>
            </a:r>
            <a:r>
              <a:rPr lang="en-US" sz="900" i="1" dirty="0">
                <a:hlinkClick r:id="rId3"/>
              </a:rPr>
              <a:t>et al</a:t>
            </a:r>
            <a:r>
              <a:rPr lang="en-US" sz="900" dirty="0">
                <a:hlinkClick r:id="rId3"/>
              </a:rPr>
              <a:t>., 2014</a:t>
            </a:r>
            <a:r>
              <a:rPr lang="en-US" sz="900" dirty="0"/>
              <a:t>)</a:t>
            </a:r>
          </a:p>
          <a:p>
            <a:pPr marL="742950" lvl="2" indent="-342900"/>
            <a:r>
              <a:rPr lang="en-US" dirty="0"/>
              <a:t>The US dairy industry loses $670 million annually due to climate change </a:t>
            </a:r>
            <a:r>
              <a:rPr lang="en-US" sz="900" dirty="0"/>
              <a:t>(</a:t>
            </a:r>
            <a:r>
              <a:rPr lang="en-US" sz="900" dirty="0">
                <a:hlinkClick r:id="rId4"/>
              </a:rPr>
              <a:t>Mauger </a:t>
            </a:r>
            <a:r>
              <a:rPr lang="en-US" sz="900" i="1" dirty="0">
                <a:hlinkClick r:id="rId4"/>
              </a:rPr>
              <a:t>et al</a:t>
            </a:r>
            <a:r>
              <a:rPr lang="en-US" sz="900" dirty="0">
                <a:hlinkClick r:id="rId4"/>
              </a:rPr>
              <a:t>., 2015</a:t>
            </a:r>
            <a:r>
              <a:rPr lang="en-US" sz="900" dirty="0"/>
              <a:t>)</a:t>
            </a:r>
          </a:p>
          <a:p>
            <a:pPr marL="742950" lvl="2" indent="-342900"/>
            <a:r>
              <a:rPr lang="en-US" dirty="0"/>
              <a:t>Increasing the summer growing season by a single day results in a 7.6% reduction in US wheat yields </a:t>
            </a:r>
            <a:r>
              <a:rPr lang="en-US" sz="900" dirty="0"/>
              <a:t>(</a:t>
            </a:r>
            <a:r>
              <a:rPr lang="en-US" sz="900" dirty="0">
                <a:hlinkClick r:id="rId5"/>
              </a:rPr>
              <a:t>Tack </a:t>
            </a:r>
            <a:r>
              <a:rPr lang="en-US" sz="900" i="1" dirty="0">
                <a:hlinkClick r:id="rId5"/>
              </a:rPr>
              <a:t>et al.</a:t>
            </a:r>
            <a:r>
              <a:rPr lang="en-US" sz="900" dirty="0">
                <a:hlinkClick r:id="rId5"/>
              </a:rPr>
              <a:t>, 2015</a:t>
            </a:r>
            <a:r>
              <a:rPr lang="en-US" sz="900" dirty="0"/>
              <a:t>)</a:t>
            </a:r>
          </a:p>
          <a:p>
            <a:pPr marL="742950" lvl="2" indent="-342900"/>
            <a:r>
              <a:rPr lang="en-US" dirty="0"/>
              <a:t>Early thaws cause hundreds of millions of dollars in losses to fruit &amp; berry crops</a:t>
            </a:r>
            <a:br>
              <a:rPr lang="en-US" dirty="0"/>
            </a:br>
            <a:r>
              <a:rPr lang="en-US" sz="900" dirty="0"/>
              <a:t> (</a:t>
            </a:r>
            <a:r>
              <a:rPr lang="en-US" sz="900" dirty="0">
                <a:hlinkClick r:id="rId6"/>
              </a:rPr>
              <a:t>Hatfield &amp; Tackle, 2014</a:t>
            </a:r>
            <a:r>
              <a:rPr lang="en-US" sz="900" dirty="0"/>
              <a:t>)</a:t>
            </a:r>
          </a:p>
        </p:txBody>
      </p:sp>
      <p:sp>
        <p:nvSpPr>
          <p:cNvPr id="6" name="Rectangle 5"/>
          <p:cNvSpPr/>
          <p:nvPr/>
        </p:nvSpPr>
        <p:spPr>
          <a:xfrm>
            <a:off x="6622016" y="5181600"/>
            <a:ext cx="2521984" cy="1615827"/>
          </a:xfrm>
          <a:prstGeom prst="rect">
            <a:avLst/>
          </a:prstGeom>
        </p:spPr>
        <p:txBody>
          <a:bodyPr wrap="square">
            <a:spAutoFit/>
          </a:bodyPr>
          <a:lstStyle/>
          <a:p>
            <a:pPr algn="ctr"/>
            <a:r>
              <a:rPr lang="en-US" dirty="0"/>
              <a:t>Crop yields are very </a:t>
            </a:r>
            <a:br>
              <a:rPr lang="en-US" dirty="0"/>
            </a:br>
            <a:r>
              <a:rPr lang="en-US" dirty="0"/>
              <a:t>sensitive to changes in</a:t>
            </a:r>
            <a:br>
              <a:rPr lang="en-US" dirty="0"/>
            </a:br>
            <a:r>
              <a:rPr lang="en-US" dirty="0"/>
              <a:t>temperatures. Increasing summer temps reduce </a:t>
            </a:r>
            <a:r>
              <a:rPr lang="en-US" dirty="0" smtClean="0"/>
              <a:t>yields per acre by </a:t>
            </a:r>
            <a:r>
              <a:rPr lang="en-US" dirty="0"/>
              <a:t>tons.</a:t>
            </a:r>
            <a:br>
              <a:rPr lang="en-US" dirty="0"/>
            </a:br>
            <a:r>
              <a:rPr lang="en-US" sz="900" dirty="0"/>
              <a:t>(</a:t>
            </a:r>
            <a:r>
              <a:rPr lang="en-US" sz="900" dirty="0">
                <a:hlinkClick r:id="rId3"/>
              </a:rPr>
              <a:t>Pryor </a:t>
            </a:r>
            <a:r>
              <a:rPr lang="en-US" sz="900" i="1" dirty="0">
                <a:hlinkClick r:id="rId3"/>
              </a:rPr>
              <a:t>et al</a:t>
            </a:r>
            <a:r>
              <a:rPr lang="en-US" sz="900" dirty="0">
                <a:hlinkClick r:id="rId3"/>
              </a:rPr>
              <a:t>., 2014</a:t>
            </a:r>
            <a:r>
              <a:rPr lang="en-US" sz="900" dirty="0"/>
              <a:t>)</a:t>
            </a:r>
          </a:p>
        </p:txBody>
      </p:sp>
      <p:pic>
        <p:nvPicPr>
          <p:cNvPr id="9" name="Picture 8" descr="Chart, line chart, scatter chart&#10;&#10;Description automatically generated">
            <a:extLst>
              <a:ext uri="{FF2B5EF4-FFF2-40B4-BE49-F238E27FC236}">
                <a16:creationId xmlns:a16="http://schemas.microsoft.com/office/drawing/2014/main" id="{B0AD0B94-C192-0942-983B-E17E3D951E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083"/>
          <a:stretch/>
        </p:blipFill>
        <p:spPr>
          <a:xfrm>
            <a:off x="6596259" y="3124200"/>
            <a:ext cx="2547741" cy="2057400"/>
          </a:xfrm>
          <a:prstGeom prst="rect">
            <a:avLst/>
          </a:prstGeom>
        </p:spPr>
      </p:pic>
      <p:pic>
        <p:nvPicPr>
          <p:cNvPr id="10" name="Picture 9" descr="Chart, line chart, scatter chart&#10;&#10;Description automatically generated">
            <a:extLst>
              <a:ext uri="{FF2B5EF4-FFF2-40B4-BE49-F238E27FC236}">
                <a16:creationId xmlns:a16="http://schemas.microsoft.com/office/drawing/2014/main" id="{B896DB79-52CE-2B45-BC5E-DD8C118592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0227"/>
          <a:stretch/>
        </p:blipFill>
        <p:spPr>
          <a:xfrm>
            <a:off x="6629400" y="1066800"/>
            <a:ext cx="2540431" cy="2057400"/>
          </a:xfrm>
          <a:prstGeom prst="rect">
            <a:avLst/>
          </a:prstGeom>
        </p:spPr>
      </p:pic>
    </p:spTree>
    <p:extLst>
      <p:ext uri="{BB962C8B-B14F-4D97-AF65-F5344CB8AC3E}">
        <p14:creationId xmlns:p14="http://schemas.microsoft.com/office/powerpoint/2010/main" val="377084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143000"/>
          </a:xfrm>
        </p:spPr>
        <p:txBody>
          <a:bodyPr>
            <a:normAutofit/>
          </a:bodyPr>
          <a:lstStyle/>
          <a:p>
            <a:r>
              <a:rPr lang="en-US" dirty="0"/>
              <a:t>N &amp; P Imbalances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18</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914400"/>
            <a:ext cx="65532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300" b="1" dirty="0"/>
              <a:t>Human activity </a:t>
            </a:r>
            <a:r>
              <a:rPr lang="en-US" sz="2300" b="1" dirty="0" smtClean="0"/>
              <a:t>causes </a:t>
            </a:r>
            <a:r>
              <a:rPr lang="en-US" sz="2300" b="1" dirty="0"/>
              <a:t>other </a:t>
            </a:r>
            <a:r>
              <a:rPr lang="en-US" sz="2300" b="1" dirty="0" smtClean="0"/>
              <a:t>imbalances, </a:t>
            </a:r>
            <a:r>
              <a:rPr lang="en-US" sz="2300" b="1" dirty="0" smtClean="0"/>
              <a:t>particularly nitrogen </a:t>
            </a:r>
            <a:r>
              <a:rPr lang="en-US" sz="2300" b="1" dirty="0" smtClean="0"/>
              <a:t>&amp; phosphorus.</a:t>
            </a:r>
            <a:endParaRPr lang="en-US" sz="2300" dirty="0"/>
          </a:p>
          <a:p>
            <a:pPr marL="742950" lvl="2" indent="-342900"/>
            <a:r>
              <a:rPr lang="en-US" sz="2300" dirty="0"/>
              <a:t>Fertilizer runoff from fields and yards results in eutrophication in aquatic </a:t>
            </a:r>
            <a:r>
              <a:rPr lang="en-US" sz="2300" dirty="0" smtClean="0"/>
              <a:t>ecosystems.</a:t>
            </a:r>
          </a:p>
          <a:p>
            <a:pPr marL="342900" lvl="1" indent="-342900">
              <a:buFont typeface="Arial" panose="020B0604020202020204" pitchFamily="34" charset="0"/>
              <a:buChar char="•"/>
            </a:pPr>
            <a:r>
              <a:rPr lang="en-US" sz="2300" b="1" u="sng" dirty="0" smtClean="0"/>
              <a:t>Eutrophication</a:t>
            </a:r>
            <a:r>
              <a:rPr lang="en-US" sz="2300" b="1" dirty="0" smtClean="0"/>
              <a:t> </a:t>
            </a:r>
            <a:r>
              <a:rPr lang="en-US" sz="2300" b="1" dirty="0"/>
              <a:t>occurs when dissolved oxygen in aquatic ecosystems is reduced due to excess levels of nitrogen &amp; phosphorus. </a:t>
            </a:r>
            <a:endParaRPr lang="en-US" sz="2300" b="1" dirty="0" smtClean="0"/>
          </a:p>
          <a:p>
            <a:pPr marL="742950" lvl="2" indent="-342900"/>
            <a:r>
              <a:rPr lang="en-US" sz="2300" dirty="0"/>
              <a:t>Nutrient runoff </a:t>
            </a:r>
            <a:r>
              <a:rPr lang="en-US" sz="2300" dirty="0" smtClean="0"/>
              <a:t>increases surface algae </a:t>
            </a:r>
            <a:r>
              <a:rPr lang="en-US" sz="2300" dirty="0"/>
              <a:t>growth, </a:t>
            </a:r>
            <a:r>
              <a:rPr lang="en-US" sz="2300" dirty="0" smtClean="0"/>
              <a:t>blocking </a:t>
            </a:r>
            <a:r>
              <a:rPr lang="en-US" sz="2300" dirty="0"/>
              <a:t>light for underwater photosynthesis.</a:t>
            </a:r>
          </a:p>
          <a:p>
            <a:pPr marL="742950" lvl="2" indent="-342900"/>
            <a:r>
              <a:rPr lang="en-US" sz="2300" smtClean="0"/>
              <a:t>Impaired </a:t>
            </a:r>
            <a:r>
              <a:rPr lang="en-US" sz="2300" dirty="0"/>
              <a:t>photosynthesis and increased decomposition </a:t>
            </a:r>
            <a:r>
              <a:rPr lang="en-US" sz="2300" dirty="0" smtClean="0"/>
              <a:t>reduces </a:t>
            </a:r>
            <a:r>
              <a:rPr lang="en-US" sz="2300" dirty="0" smtClean="0"/>
              <a:t>aquatic oxygen </a:t>
            </a:r>
            <a:r>
              <a:rPr lang="en-US" sz="2300" dirty="0"/>
              <a:t>levels. </a:t>
            </a:r>
            <a:endParaRPr lang="en-US" sz="2300" b="1" dirty="0" smtClean="0"/>
          </a:p>
          <a:p>
            <a:pPr marL="342900" lvl="1" indent="-342900">
              <a:buFont typeface="Arial" panose="020B0604020202020204" pitchFamily="34" charset="0"/>
              <a:buChar char="•"/>
            </a:pPr>
            <a:r>
              <a:rPr lang="en-US" sz="2300" b="1" dirty="0"/>
              <a:t>This results in </a:t>
            </a:r>
            <a:r>
              <a:rPr lang="en-US" sz="2300" b="1" u="sng" dirty="0"/>
              <a:t>dead zones</a:t>
            </a:r>
            <a:r>
              <a:rPr lang="en-US" sz="2300" b="1" dirty="0"/>
              <a:t>, or areas in aquatic ecosystems that cannot support life. </a:t>
            </a:r>
          </a:p>
          <a:p>
            <a:pPr marL="742950" lvl="2" indent="-342900"/>
            <a:r>
              <a:rPr lang="en-US" sz="2300" dirty="0" smtClean="0"/>
              <a:t>Currently </a:t>
            </a:r>
            <a:r>
              <a:rPr lang="en-US" sz="2300" dirty="0"/>
              <a:t>there is a dead zone in the Gulf of Mexico covering over 6000 square miles. </a:t>
            </a:r>
          </a:p>
          <a:p>
            <a:pPr marL="742950" lvl="2" indent="-342900"/>
            <a:endParaRPr lang="en-US" sz="2300" dirty="0"/>
          </a:p>
          <a:p>
            <a:pPr marL="742950" lvl="2" indent="-342900"/>
            <a:endParaRPr lang="en-US" sz="2300" b="1" dirty="0"/>
          </a:p>
        </p:txBody>
      </p:sp>
      <p:sp>
        <p:nvSpPr>
          <p:cNvPr id="6" name="Rectangle 5"/>
          <p:cNvSpPr/>
          <p:nvPr/>
        </p:nvSpPr>
        <p:spPr>
          <a:xfrm>
            <a:off x="6400800" y="4800600"/>
            <a:ext cx="2674384" cy="1323439"/>
          </a:xfrm>
          <a:prstGeom prst="rect">
            <a:avLst/>
          </a:prstGeom>
        </p:spPr>
        <p:txBody>
          <a:bodyPr wrap="square">
            <a:spAutoFit/>
          </a:bodyPr>
          <a:lstStyle/>
          <a:p>
            <a:pPr algn="ctr"/>
            <a:r>
              <a:rPr lang="en-US" dirty="0"/>
              <a:t>Dead zones are common</a:t>
            </a:r>
            <a:br>
              <a:rPr lang="en-US" dirty="0"/>
            </a:br>
            <a:r>
              <a:rPr lang="en-US" dirty="0"/>
              <a:t>along the US coastline</a:t>
            </a:r>
            <a:br>
              <a:rPr lang="en-US" dirty="0"/>
            </a:br>
            <a:r>
              <a:rPr lang="en-US" dirty="0"/>
              <a:t>due to excess levels of nitrogen &amp; phosphorus.</a:t>
            </a:r>
            <a:br>
              <a:rPr lang="en-US" dirty="0"/>
            </a:br>
            <a:r>
              <a:rPr lang="en-US" sz="800" i="1" dirty="0">
                <a:hlinkClick r:id="rId3"/>
              </a:rPr>
              <a:t>Image Source: Wikimedia</a:t>
            </a:r>
            <a:endParaRPr lang="en-US" sz="800" i="1" dirty="0"/>
          </a:p>
        </p:txBody>
      </p:sp>
      <p:pic>
        <p:nvPicPr>
          <p:cNvPr id="7" name="Picture 6" descr="A map of the world&#10;&#10;Description automatically generated with low confidence">
            <a:extLst>
              <a:ext uri="{FF2B5EF4-FFF2-40B4-BE49-F238E27FC236}">
                <a16:creationId xmlns:a16="http://schemas.microsoft.com/office/drawing/2014/main" id="{1977DC42-708E-9F49-B7B1-42FE690011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95"/>
          <a:stretch/>
        </p:blipFill>
        <p:spPr>
          <a:xfrm>
            <a:off x="6576138" y="1447800"/>
            <a:ext cx="2567862" cy="3352800"/>
          </a:xfrm>
          <a:prstGeom prst="rect">
            <a:avLst/>
          </a:prstGeom>
        </p:spPr>
      </p:pic>
    </p:spTree>
    <p:extLst>
      <p:ext uri="{BB962C8B-B14F-4D97-AF65-F5344CB8AC3E}">
        <p14:creationId xmlns:p14="http://schemas.microsoft.com/office/powerpoint/2010/main" val="1158269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353E-4CFA-484D-A8BF-D968EB8FD782}"/>
              </a:ext>
            </a:extLst>
          </p:cNvPr>
          <p:cNvSpPr>
            <a:spLocks noGrp="1"/>
          </p:cNvSpPr>
          <p:nvPr>
            <p:ph type="title"/>
          </p:nvPr>
        </p:nvSpPr>
        <p:spPr/>
        <p:txBody>
          <a:bodyPr/>
          <a:lstStyle/>
          <a:p>
            <a:r>
              <a:rPr lang="en-US" dirty="0"/>
              <a:t> </a:t>
            </a:r>
          </a:p>
        </p:txBody>
      </p:sp>
      <p:sp>
        <p:nvSpPr>
          <p:cNvPr id="5" name="Slide Number Placeholder 4">
            <a:extLst>
              <a:ext uri="{FF2B5EF4-FFF2-40B4-BE49-F238E27FC236}">
                <a16:creationId xmlns:a16="http://schemas.microsoft.com/office/drawing/2014/main" id="{D2FEF7D1-B447-8949-A204-71B564497C21}"/>
              </a:ext>
            </a:extLst>
          </p:cNvPr>
          <p:cNvSpPr>
            <a:spLocks noGrp="1"/>
          </p:cNvSpPr>
          <p:nvPr>
            <p:ph type="sldNum" sz="quarter" idx="12"/>
          </p:nvPr>
        </p:nvSpPr>
        <p:spPr/>
        <p:txBody>
          <a:bodyPr/>
          <a:lstStyle/>
          <a:p>
            <a:fld id="{47A2A49C-3692-4152-8A6C-C7C5B48EF17E}" type="slidenum">
              <a:rPr lang="en-US" smtClean="0"/>
              <a:t>19</a:t>
            </a:fld>
            <a:endParaRPr lang="en-US"/>
          </a:p>
        </p:txBody>
      </p:sp>
      <p:sp>
        <p:nvSpPr>
          <p:cNvPr id="13" name="Title 1">
            <a:extLst>
              <a:ext uri="{FF2B5EF4-FFF2-40B4-BE49-F238E27FC236}">
                <a16:creationId xmlns:a16="http://schemas.microsoft.com/office/drawing/2014/main" id="{2129B665-23F9-FC4F-BF4F-A8452BA56EA8}"/>
              </a:ext>
            </a:extLst>
          </p:cNvPr>
          <p:cNvSpPr txBox="1">
            <a:spLocks/>
          </p:cNvSpPr>
          <p:nvPr/>
        </p:nvSpPr>
        <p:spPr>
          <a:xfrm>
            <a:off x="192506" y="264696"/>
            <a:ext cx="8734926" cy="9921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Revising Our Claims</a:t>
            </a:r>
            <a:endParaRPr lang="en-US" altLang="en-US" dirty="0"/>
          </a:p>
        </p:txBody>
      </p:sp>
      <p:sp>
        <p:nvSpPr>
          <p:cNvPr id="20" name="Content Placeholder 10">
            <a:extLst>
              <a:ext uri="{FF2B5EF4-FFF2-40B4-BE49-F238E27FC236}">
                <a16:creationId xmlns:a16="http://schemas.microsoft.com/office/drawing/2014/main" id="{611EFB8D-C278-C143-B238-810FFBCB589A}"/>
              </a:ext>
            </a:extLst>
          </p:cNvPr>
          <p:cNvSpPr txBox="1">
            <a:spLocks/>
          </p:cNvSpPr>
          <p:nvPr/>
        </p:nvSpPr>
        <p:spPr>
          <a:xfrm>
            <a:off x="457200" y="1371600"/>
            <a:ext cx="54102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Re-visit your ideas about our questions.</a:t>
            </a:r>
          </a:p>
          <a:p>
            <a:pPr lvl="0"/>
            <a:r>
              <a:rPr lang="en-US" sz="2400" dirty="0"/>
              <a:t>How do imbalances in matter and energy cause ecosystem disturbances? </a:t>
            </a:r>
          </a:p>
          <a:p>
            <a:pPr lvl="0"/>
            <a:r>
              <a:rPr lang="en-US" sz="2400" dirty="0"/>
              <a:t>How do ecosystems enable matter movement and energy transformation? </a:t>
            </a:r>
          </a:p>
          <a:p>
            <a:pPr lvl="0"/>
            <a:r>
              <a:rPr lang="en-US" sz="2400" dirty="0"/>
              <a:t>How do imbalances in matter and energy occur? </a:t>
            </a:r>
          </a:p>
          <a:p>
            <a:pPr lvl="0"/>
            <a:r>
              <a:rPr lang="en-US" sz="2400" dirty="0"/>
              <a:t>What happens when matter and energy are unbalanced?</a:t>
            </a:r>
          </a:p>
          <a:p>
            <a:pPr lvl="0"/>
            <a:r>
              <a:rPr lang="en-US" sz="2400" dirty="0"/>
              <a:t>How does human activity relate to these kinds of disturbances? </a:t>
            </a:r>
          </a:p>
        </p:txBody>
      </p:sp>
      <p:pic>
        <p:nvPicPr>
          <p:cNvPr id="7" name="Picture 6" descr="Chart, line chart&#10;&#10;Description automatically generated">
            <a:extLst>
              <a:ext uri="{FF2B5EF4-FFF2-40B4-BE49-F238E27FC236}">
                <a16:creationId xmlns:a16="http://schemas.microsoft.com/office/drawing/2014/main" id="{B4DBBD12-5E8E-AD45-A201-EE5B14014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4439" y="1676400"/>
            <a:ext cx="3174336" cy="4189207"/>
          </a:xfrm>
          <a:prstGeom prst="rect">
            <a:avLst/>
          </a:prstGeom>
        </p:spPr>
      </p:pic>
    </p:spTree>
    <p:extLst>
      <p:ext uri="{BB962C8B-B14F-4D97-AF65-F5344CB8AC3E}">
        <p14:creationId xmlns:p14="http://schemas.microsoft.com/office/powerpoint/2010/main" val="2948067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normAutofit fontScale="90000"/>
          </a:bodyPr>
          <a:lstStyle/>
          <a:p>
            <a:r>
              <a:rPr lang="en-US" dirty="0"/>
              <a:t>Ecosystems Unit – W2 Driving Question</a:t>
            </a:r>
          </a:p>
        </p:txBody>
      </p:sp>
      <p:sp>
        <p:nvSpPr>
          <p:cNvPr id="3" name="Content Placeholder 2">
            <a:extLst>
              <a:ext uri="{FF2B5EF4-FFF2-40B4-BE49-F238E27FC236}">
                <a16:creationId xmlns:a16="http://schemas.microsoft.com/office/drawing/2014/main" id="{975B9431-CA56-3546-BB46-F778436D35F7}"/>
              </a:ext>
            </a:extLst>
          </p:cNvPr>
          <p:cNvSpPr>
            <a:spLocks noGrp="1"/>
          </p:cNvSpPr>
          <p:nvPr>
            <p:ph sz="half" idx="1"/>
          </p:nvPr>
        </p:nvSpPr>
        <p:spPr>
          <a:xfrm>
            <a:off x="152400" y="1600200"/>
            <a:ext cx="5486400" cy="4873386"/>
          </a:xfrm>
        </p:spPr>
        <p:txBody>
          <a:bodyPr>
            <a:normAutofit fontScale="92500" lnSpcReduction="10000"/>
          </a:bodyPr>
          <a:lstStyle/>
          <a:p>
            <a:pPr lvl="0"/>
            <a:r>
              <a:rPr lang="en-US" dirty="0"/>
              <a:t>How do imbalances in matter and energy cause ecosystem disturbances? </a:t>
            </a:r>
          </a:p>
          <a:p>
            <a:pPr lvl="0"/>
            <a:r>
              <a:rPr lang="en-US" dirty="0"/>
              <a:t>How do ecosystems enable matter movement and energy transformation? </a:t>
            </a:r>
          </a:p>
          <a:p>
            <a:pPr lvl="0"/>
            <a:r>
              <a:rPr lang="en-US" dirty="0"/>
              <a:t>How do imbalances in matter and energy occur? </a:t>
            </a:r>
          </a:p>
          <a:p>
            <a:pPr lvl="0"/>
            <a:r>
              <a:rPr lang="en-US" dirty="0"/>
              <a:t>What happens when matter and energy are unbalanced?</a:t>
            </a:r>
          </a:p>
          <a:p>
            <a:pPr lvl="0"/>
            <a:r>
              <a:rPr lang="en-US" dirty="0"/>
              <a:t>How does human activity relate to these kinds of disturbances?  </a:t>
            </a:r>
          </a:p>
        </p:txBody>
      </p:sp>
      <p:sp>
        <p:nvSpPr>
          <p:cNvPr id="5" name="Slide Number Placeholder 4">
            <a:extLst>
              <a:ext uri="{FF2B5EF4-FFF2-40B4-BE49-F238E27FC236}">
                <a16:creationId xmlns:a16="http://schemas.microsoft.com/office/drawing/2014/main" id="{6EEC83A5-782D-E14E-9050-97ED00E94BA3}"/>
              </a:ext>
            </a:extLst>
          </p:cNvPr>
          <p:cNvSpPr>
            <a:spLocks noGrp="1"/>
          </p:cNvSpPr>
          <p:nvPr>
            <p:ph type="sldNum" sz="quarter" idx="12"/>
          </p:nvPr>
        </p:nvSpPr>
        <p:spPr/>
        <p:txBody>
          <a:bodyPr/>
          <a:lstStyle/>
          <a:p>
            <a:fld id="{47A2A49C-3692-4152-8A6C-C7C5B48EF17E}" type="slidenum">
              <a:rPr lang="en-US" smtClean="0"/>
              <a:t>2</a:t>
            </a:fld>
            <a:endParaRPr lang="en-US"/>
          </a:p>
        </p:txBody>
      </p:sp>
      <p:pic>
        <p:nvPicPr>
          <p:cNvPr id="7" name="Picture 6" descr="Chart, line chart&#10;&#10;Description automatically generated">
            <a:extLst>
              <a:ext uri="{FF2B5EF4-FFF2-40B4-BE49-F238E27FC236}">
                <a16:creationId xmlns:a16="http://schemas.microsoft.com/office/drawing/2014/main" id="{BCB4CB3C-C1C6-474B-A628-48DDC0E18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07" y="1600200"/>
            <a:ext cx="3464393" cy="4572000"/>
          </a:xfrm>
          <a:prstGeom prst="rect">
            <a:avLst/>
          </a:prstGeom>
        </p:spPr>
      </p:pic>
    </p:spTree>
    <p:extLst>
      <p:ext uri="{BB962C8B-B14F-4D97-AF65-F5344CB8AC3E}">
        <p14:creationId xmlns:p14="http://schemas.microsoft.com/office/powerpoint/2010/main" val="44590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76A9C-08EA-D64E-BD29-A31995F1A65D}"/>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300"/>
              <a:t>Looking Ahead: Part 3 Investigation</a:t>
            </a:r>
          </a:p>
        </p:txBody>
      </p:sp>
      <p:sp>
        <p:nvSpPr>
          <p:cNvPr id="73"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6BF78E-E61B-1846-8272-D5FB3D128DE1}"/>
              </a:ext>
            </a:extLst>
          </p:cNvPr>
          <p:cNvSpPr>
            <a:spLocks noGrp="1"/>
          </p:cNvSpPr>
          <p:nvPr>
            <p:ph sz="half" idx="1"/>
          </p:nvPr>
        </p:nvSpPr>
        <p:spPr>
          <a:xfrm>
            <a:off x="480060" y="2872898"/>
            <a:ext cx="3182691" cy="3680301"/>
          </a:xfrm>
        </p:spPr>
        <p:txBody>
          <a:bodyPr vert="horz" lIns="91440" tIns="45720" rIns="91440" bIns="45720" rtlCol="0">
            <a:normAutofit/>
          </a:bodyPr>
          <a:lstStyle/>
          <a:p>
            <a:pPr indent="-228600">
              <a:lnSpc>
                <a:spcPct val="90000"/>
              </a:lnSpc>
            </a:pPr>
            <a:r>
              <a:rPr lang="en-US" dirty="0"/>
              <a:t>In Part 3, you will use a computer simulation to investigate how different kinds of energy (radiation) interact with GHG’s. </a:t>
            </a:r>
          </a:p>
        </p:txBody>
      </p:sp>
      <p:sp>
        <p:nvSpPr>
          <p:cNvPr id="5" name="Slide Number Placeholder 4">
            <a:extLst>
              <a:ext uri="{FF2B5EF4-FFF2-40B4-BE49-F238E27FC236}">
                <a16:creationId xmlns:a16="http://schemas.microsoft.com/office/drawing/2014/main" id="{066A3EFD-A633-7043-8885-42642991CD89}"/>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p>
            <a:pPr>
              <a:spcAft>
                <a:spcPts val="600"/>
              </a:spcAft>
              <a:defRPr/>
            </a:pPr>
            <a:fld id="{47A2A49C-3692-4152-8A6C-C7C5B48EF17E}" type="slidenum">
              <a:rPr lang="en-US" sz="1200">
                <a:solidFill>
                  <a:srgbClr val="FFFFFF"/>
                </a:solidFill>
                <a:latin typeface="Calibri" panose="020F0502020204030204"/>
                <a:cs typeface="+mn-cs"/>
              </a:rPr>
              <a:pPr>
                <a:spcAft>
                  <a:spcPts val="600"/>
                </a:spcAft>
                <a:defRPr/>
              </a:pPr>
              <a:t>20</a:t>
            </a:fld>
            <a:endParaRPr lang="en-US" sz="1200">
              <a:solidFill>
                <a:srgbClr val="FFFFFF"/>
              </a:solidFill>
              <a:latin typeface="Calibri" panose="020F0502020204030204"/>
              <a:cs typeface="+mn-cs"/>
            </a:endParaRPr>
          </a:p>
        </p:txBody>
      </p:sp>
      <p:pic>
        <p:nvPicPr>
          <p:cNvPr id="4" name="Picture 3"/>
          <p:cNvPicPr>
            <a:picLocks noChangeAspect="1"/>
          </p:cNvPicPr>
          <p:nvPr/>
        </p:nvPicPr>
        <p:blipFill>
          <a:blip r:embed="rId2"/>
          <a:stretch>
            <a:fillRect/>
          </a:stretch>
        </p:blipFill>
        <p:spPr>
          <a:xfrm>
            <a:off x="4724400" y="533400"/>
            <a:ext cx="4037838" cy="2990560"/>
          </a:xfrm>
          <a:prstGeom prst="rect">
            <a:avLst/>
          </a:prstGeom>
        </p:spPr>
      </p:pic>
      <p:pic>
        <p:nvPicPr>
          <p:cNvPr id="6" name="Picture 5"/>
          <p:cNvPicPr>
            <a:picLocks noChangeAspect="1"/>
          </p:cNvPicPr>
          <p:nvPr/>
        </p:nvPicPr>
        <p:blipFill rotWithShape="1">
          <a:blip r:embed="rId3"/>
          <a:srcRect l="3774"/>
          <a:stretch/>
        </p:blipFill>
        <p:spPr>
          <a:xfrm>
            <a:off x="4724400" y="3503372"/>
            <a:ext cx="4037838" cy="2952462"/>
          </a:xfrm>
          <a:prstGeom prst="rect">
            <a:avLst/>
          </a:prstGeom>
        </p:spPr>
      </p:pic>
    </p:spTree>
    <p:extLst>
      <p:ext uri="{BB962C8B-B14F-4D97-AF65-F5344CB8AC3E}">
        <p14:creationId xmlns:p14="http://schemas.microsoft.com/office/powerpoint/2010/main" val="1557624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21</a:t>
            </a:fld>
            <a:endParaRPr lang="en-US"/>
          </a:p>
        </p:txBody>
      </p:sp>
      <p:sp>
        <p:nvSpPr>
          <p:cNvPr id="3" name="Content Placeholder 2"/>
          <p:cNvSpPr>
            <a:spLocks noGrp="1"/>
          </p:cNvSpPr>
          <p:nvPr>
            <p:ph sz="half" idx="1"/>
          </p:nvPr>
        </p:nvSpPr>
        <p:spPr>
          <a:xfrm>
            <a:off x="457200" y="1600200"/>
            <a:ext cx="8229600" cy="4525963"/>
          </a:xfrm>
        </p:spPr>
        <p:txBody>
          <a:bodyPr>
            <a:normAutofit/>
          </a:bodyPr>
          <a:lstStyle/>
          <a:p>
            <a:r>
              <a:rPr lang="en-US" sz="2300" dirty="0" smtClean="0"/>
              <a:t>Imbalances in the movement of matter and/or the flow of energy can result in disturbances to ecosystem function. </a:t>
            </a:r>
          </a:p>
          <a:p>
            <a:r>
              <a:rPr lang="en-US" sz="2300" dirty="0" smtClean="0"/>
              <a:t>The extinction of the dinosaurs is an example; dust clouds interrupted photosynthesis, reducing carrying capacities of ecosystems, resulting in mass extinction. </a:t>
            </a:r>
          </a:p>
          <a:p>
            <a:r>
              <a:rPr lang="en-US" sz="2300" dirty="0" smtClean="0"/>
              <a:t>Currently, there is in imbalance in the movement of carbon atoms because the release of CO</a:t>
            </a:r>
            <a:r>
              <a:rPr lang="en-US" sz="2300" baseline="-25000" dirty="0" smtClean="0"/>
              <a:t>2</a:t>
            </a:r>
            <a:r>
              <a:rPr lang="en-US" sz="2300" dirty="0" smtClean="0"/>
              <a:t> through fossil fuel combustion exceeds the rate of absorption of </a:t>
            </a:r>
            <a:r>
              <a:rPr lang="en-US" sz="2300" dirty="0"/>
              <a:t>CO</a:t>
            </a:r>
            <a:r>
              <a:rPr lang="en-US" sz="2300" baseline="-25000" dirty="0"/>
              <a:t>2 </a:t>
            </a:r>
            <a:r>
              <a:rPr lang="en-US" sz="2300" dirty="0" smtClean="0"/>
              <a:t>through photosynthesis. </a:t>
            </a:r>
          </a:p>
          <a:p>
            <a:r>
              <a:rPr lang="en-US" sz="2300" u="sng" dirty="0" smtClean="0"/>
              <a:t>Greenhouse gases</a:t>
            </a:r>
            <a:r>
              <a:rPr lang="en-US" sz="2300" dirty="0" smtClean="0"/>
              <a:t> like </a:t>
            </a:r>
            <a:r>
              <a:rPr lang="en-US" sz="2300" dirty="0"/>
              <a:t>CO</a:t>
            </a:r>
            <a:r>
              <a:rPr lang="en-US" sz="2300" baseline="-25000" dirty="0"/>
              <a:t>2</a:t>
            </a:r>
            <a:r>
              <a:rPr lang="en-US" sz="2300" dirty="0" smtClean="0"/>
              <a:t> allow light to pass through but slow the loss of infrared radiation (heat energy). This is called the </a:t>
            </a:r>
            <a:r>
              <a:rPr lang="en-US" sz="2300" u="sng" dirty="0" smtClean="0"/>
              <a:t>greenhouse effect</a:t>
            </a:r>
            <a:r>
              <a:rPr lang="en-US" sz="2300" dirty="0" smtClean="0"/>
              <a:t>. This helps to moderate the temperature of the earth, but excess greenhouse gases result in climate change. </a:t>
            </a:r>
          </a:p>
          <a:p>
            <a:endParaRPr lang="en-US" sz="2300" dirty="0" smtClean="0"/>
          </a:p>
          <a:p>
            <a:endParaRPr lang="en-US" sz="2300" dirty="0" smtClean="0"/>
          </a:p>
          <a:p>
            <a:endParaRPr lang="en-US" sz="2300" dirty="0"/>
          </a:p>
        </p:txBody>
      </p:sp>
    </p:spTree>
    <p:extLst>
      <p:ext uri="{BB962C8B-B14F-4D97-AF65-F5344CB8AC3E}">
        <p14:creationId xmlns:p14="http://schemas.microsoft.com/office/powerpoint/2010/main" val="1979606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22</a:t>
            </a:fld>
            <a:endParaRPr lang="en-US"/>
          </a:p>
        </p:txBody>
      </p:sp>
      <p:sp>
        <p:nvSpPr>
          <p:cNvPr id="3" name="Content Placeholder 2"/>
          <p:cNvSpPr>
            <a:spLocks noGrp="1"/>
          </p:cNvSpPr>
          <p:nvPr>
            <p:ph sz="half" idx="1"/>
          </p:nvPr>
        </p:nvSpPr>
        <p:spPr>
          <a:xfrm>
            <a:off x="381000" y="1295400"/>
            <a:ext cx="8382000" cy="4525963"/>
          </a:xfrm>
        </p:spPr>
        <p:txBody>
          <a:bodyPr>
            <a:noAutofit/>
          </a:bodyPr>
          <a:lstStyle/>
          <a:p>
            <a:r>
              <a:rPr lang="en-US" sz="2300" dirty="0" smtClean="0"/>
              <a:t>While CO</a:t>
            </a:r>
            <a:r>
              <a:rPr lang="en-US" sz="2300" baseline="-25000" dirty="0" smtClean="0"/>
              <a:t>2</a:t>
            </a:r>
            <a:r>
              <a:rPr lang="en-US" sz="2300" dirty="0" smtClean="0"/>
              <a:t> represents a relatively small proportion of the earth’s atmosphere, it is the most abundant greenhouse gas. </a:t>
            </a:r>
          </a:p>
          <a:p>
            <a:pPr lvl="1"/>
            <a:r>
              <a:rPr lang="en-US" sz="2300" dirty="0" smtClean="0"/>
              <a:t>More abundant gases like N</a:t>
            </a:r>
            <a:r>
              <a:rPr lang="en-US" sz="2300" baseline="-25000" dirty="0"/>
              <a:t>2</a:t>
            </a:r>
            <a:r>
              <a:rPr lang="en-US" sz="2300" dirty="0" smtClean="0"/>
              <a:t> and O</a:t>
            </a:r>
            <a:r>
              <a:rPr lang="en-US" sz="2300" baseline="-25000" dirty="0"/>
              <a:t>2</a:t>
            </a:r>
            <a:r>
              <a:rPr lang="en-US" sz="2300" dirty="0" smtClean="0"/>
              <a:t> are unable to interact with </a:t>
            </a:r>
            <a:r>
              <a:rPr lang="en-US" sz="2300" u="sng" dirty="0" smtClean="0"/>
              <a:t>infrared radiation</a:t>
            </a:r>
            <a:r>
              <a:rPr lang="en-US" sz="2300" dirty="0" smtClean="0"/>
              <a:t> due to the molecular properties. Because CO2 has multiple elements and more than 2 atoms, it can reflect infrared radiation back to the surface of the earth. </a:t>
            </a:r>
          </a:p>
          <a:p>
            <a:pPr marL="342900" lvl="1" indent="-342900">
              <a:buFont typeface="Arial" panose="020B0604020202020204" pitchFamily="34" charset="0"/>
              <a:buChar char="•"/>
            </a:pPr>
            <a:r>
              <a:rPr lang="en-US" sz="2300" dirty="0"/>
              <a:t>The greater the concentration of CO</a:t>
            </a:r>
            <a:r>
              <a:rPr lang="en-US" sz="2300" baseline="-25000" dirty="0"/>
              <a:t>2</a:t>
            </a:r>
            <a:r>
              <a:rPr lang="en-US" sz="2300" dirty="0"/>
              <a:t>, the more slowly heat escapes into </a:t>
            </a:r>
            <a:r>
              <a:rPr lang="en-US" sz="2300" dirty="0" smtClean="0"/>
              <a:t>space. </a:t>
            </a:r>
          </a:p>
          <a:p>
            <a:pPr marL="742950" lvl="2" indent="-342900"/>
            <a:r>
              <a:rPr lang="en-US" sz="2300" dirty="0" smtClean="0"/>
              <a:t>CO</a:t>
            </a:r>
            <a:r>
              <a:rPr lang="en-US" sz="2300" baseline="-25000" dirty="0" smtClean="0"/>
              <a:t>2</a:t>
            </a:r>
            <a:r>
              <a:rPr lang="en-US" sz="2300" dirty="0" smtClean="0"/>
              <a:t> levels are now at level and increasing at a pace not seen in the history of humans as a species. </a:t>
            </a:r>
          </a:p>
          <a:p>
            <a:r>
              <a:rPr lang="en-US" sz="2300" dirty="0" smtClean="0"/>
              <a:t>Recent warming trends are unlikely to be part of a natural cycle, as the </a:t>
            </a:r>
            <a:r>
              <a:rPr lang="en-US" sz="2300" u="sng" dirty="0" err="1" smtClean="0"/>
              <a:t>Milankovitch</a:t>
            </a:r>
            <a:r>
              <a:rPr lang="en-US" sz="2300" u="sng" dirty="0" smtClean="0"/>
              <a:t> Cycles</a:t>
            </a:r>
            <a:r>
              <a:rPr lang="en-US" sz="2300" dirty="0" smtClean="0"/>
              <a:t> require 10,000-100,000 years to occur (whereas modern warming has occurred in less than 200 years). </a:t>
            </a:r>
          </a:p>
          <a:p>
            <a:endParaRPr lang="en-US" sz="2300" dirty="0" smtClean="0"/>
          </a:p>
          <a:p>
            <a:endParaRPr lang="en-US" sz="2300" dirty="0"/>
          </a:p>
        </p:txBody>
      </p:sp>
    </p:spTree>
    <p:extLst>
      <p:ext uri="{BB962C8B-B14F-4D97-AF65-F5344CB8AC3E}">
        <p14:creationId xmlns:p14="http://schemas.microsoft.com/office/powerpoint/2010/main" val="39272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23</a:t>
            </a:fld>
            <a:endParaRPr lang="en-US"/>
          </a:p>
        </p:txBody>
      </p:sp>
      <p:sp>
        <p:nvSpPr>
          <p:cNvPr id="3" name="Content Placeholder 2"/>
          <p:cNvSpPr>
            <a:spLocks noGrp="1"/>
          </p:cNvSpPr>
          <p:nvPr>
            <p:ph sz="half" idx="1"/>
          </p:nvPr>
        </p:nvSpPr>
        <p:spPr>
          <a:xfrm>
            <a:off x="381000" y="1295400"/>
            <a:ext cx="8382000" cy="4525963"/>
          </a:xfrm>
        </p:spPr>
        <p:txBody>
          <a:bodyPr>
            <a:noAutofit/>
          </a:bodyPr>
          <a:lstStyle/>
          <a:p>
            <a:r>
              <a:rPr lang="en-US" sz="2300" dirty="0"/>
              <a:t>Rising CO</a:t>
            </a:r>
            <a:r>
              <a:rPr lang="en-US" sz="2300" baseline="-25000" dirty="0"/>
              <a:t>2</a:t>
            </a:r>
            <a:r>
              <a:rPr lang="en-US" sz="2300" dirty="0"/>
              <a:t> levels are causing significant ecosystem disruptions, including changing vegetation, reduced oxygen and increased acidity in aquatic ecosystems, and increases </a:t>
            </a:r>
            <a:r>
              <a:rPr lang="en-US" sz="2300" dirty="0" smtClean="0"/>
              <a:t>the prevalence </a:t>
            </a:r>
            <a:r>
              <a:rPr lang="en-US" sz="2300" dirty="0"/>
              <a:t>of flooding and droughts. </a:t>
            </a:r>
          </a:p>
          <a:p>
            <a:pPr lvl="1"/>
            <a:r>
              <a:rPr lang="en-US" sz="2300" dirty="0" smtClean="0"/>
              <a:t>Increasing CO</a:t>
            </a:r>
            <a:r>
              <a:rPr lang="en-US" sz="2300" baseline="-25000" dirty="0" smtClean="0"/>
              <a:t>2</a:t>
            </a:r>
            <a:r>
              <a:rPr lang="en-US" sz="2300" dirty="0" smtClean="0"/>
              <a:t> levels also have significant ramifications for human activity. In particular, agricultural yields are significantly affected by changes in temperature and precipitation patterns. </a:t>
            </a:r>
          </a:p>
          <a:p>
            <a:r>
              <a:rPr lang="en-US" sz="2300" dirty="0" smtClean="0"/>
              <a:t>Imbalances in other kinds of matter movement, particularly nitrogen and phosphorus cycles, are also resulting in significant ecosystem disruptions. </a:t>
            </a:r>
          </a:p>
          <a:p>
            <a:pPr lvl="1"/>
            <a:r>
              <a:rPr lang="en-US" sz="2300" dirty="0" smtClean="0"/>
              <a:t>Excess nitrogen and phosphorus results in </a:t>
            </a:r>
            <a:r>
              <a:rPr lang="en-US" sz="2300" u="sng" dirty="0" smtClean="0"/>
              <a:t>eutrophication</a:t>
            </a:r>
            <a:r>
              <a:rPr lang="en-US" sz="2300" dirty="0" smtClean="0"/>
              <a:t> in aquatic ecosystems, causing decreases in dissolved oxygen in the water. This is resulting in massive </a:t>
            </a:r>
            <a:r>
              <a:rPr lang="en-US" sz="2300" u="sng" dirty="0" smtClean="0"/>
              <a:t>dead zones</a:t>
            </a:r>
            <a:r>
              <a:rPr lang="en-US" sz="2300" dirty="0" smtClean="0"/>
              <a:t> off the coasts of North America and elsewhere.  </a:t>
            </a:r>
          </a:p>
          <a:p>
            <a:endParaRPr lang="en-US" sz="2300" dirty="0" smtClean="0"/>
          </a:p>
          <a:p>
            <a:endParaRPr lang="en-US" sz="2300" dirty="0" smtClean="0"/>
          </a:p>
          <a:p>
            <a:endParaRPr lang="en-US" sz="2300" dirty="0"/>
          </a:p>
        </p:txBody>
      </p:sp>
    </p:spTree>
    <p:extLst>
      <p:ext uri="{BB962C8B-B14F-4D97-AF65-F5344CB8AC3E}">
        <p14:creationId xmlns:p14="http://schemas.microsoft.com/office/powerpoint/2010/main" val="383265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F64-F105-9148-AEB2-8B6BCAB5825C}"/>
              </a:ext>
            </a:extLst>
          </p:cNvPr>
          <p:cNvSpPr>
            <a:spLocks noGrp="1"/>
          </p:cNvSpPr>
          <p:nvPr>
            <p:ph type="title"/>
          </p:nvPr>
        </p:nvSpPr>
        <p:spPr/>
        <p:txBody>
          <a:bodyPr/>
          <a:lstStyle/>
          <a:p>
            <a:r>
              <a:rPr lang="en-US" dirty="0"/>
              <a:t>Part 1 Recap</a:t>
            </a:r>
          </a:p>
        </p:txBody>
      </p:sp>
      <p:sp>
        <p:nvSpPr>
          <p:cNvPr id="5" name="Slide Number Placeholder 4">
            <a:extLst>
              <a:ext uri="{FF2B5EF4-FFF2-40B4-BE49-F238E27FC236}">
                <a16:creationId xmlns:a16="http://schemas.microsoft.com/office/drawing/2014/main" id="{022D2A65-7C2B-824F-95EF-1AB0CC0F01B7}"/>
              </a:ext>
            </a:extLst>
          </p:cNvPr>
          <p:cNvSpPr>
            <a:spLocks noGrp="1"/>
          </p:cNvSpPr>
          <p:nvPr>
            <p:ph type="sldNum" sz="quarter" idx="12"/>
          </p:nvPr>
        </p:nvSpPr>
        <p:spPr/>
        <p:txBody>
          <a:bodyPr/>
          <a:lstStyle/>
          <a:p>
            <a:fld id="{47A2A49C-3692-4152-8A6C-C7C5B48EF17E}" type="slidenum">
              <a:rPr lang="en-US" smtClean="0"/>
              <a:t>3</a:t>
            </a:fld>
            <a:endParaRPr lang="en-US"/>
          </a:p>
        </p:txBody>
      </p:sp>
      <p:sp>
        <p:nvSpPr>
          <p:cNvPr id="11" name="Content Placeholder 10">
            <a:extLst>
              <a:ext uri="{FF2B5EF4-FFF2-40B4-BE49-F238E27FC236}">
                <a16:creationId xmlns:a16="http://schemas.microsoft.com/office/drawing/2014/main" id="{DD8EB8BA-0DD9-6F4F-8EDC-E56425EFDF7D}"/>
              </a:ext>
            </a:extLst>
          </p:cNvPr>
          <p:cNvSpPr>
            <a:spLocks noGrp="1"/>
          </p:cNvSpPr>
          <p:nvPr>
            <p:ph sz="half" idx="2"/>
          </p:nvPr>
        </p:nvSpPr>
        <p:spPr>
          <a:xfrm>
            <a:off x="457200" y="4571999"/>
            <a:ext cx="8077200" cy="2149475"/>
          </a:xfrm>
        </p:spPr>
        <p:txBody>
          <a:bodyPr>
            <a:normAutofit fontScale="77500" lnSpcReduction="20000"/>
          </a:bodyPr>
          <a:lstStyle/>
          <a:p>
            <a:r>
              <a:rPr lang="en-US" dirty="0"/>
              <a:t>Earlier we investigated how carbon dioxide and temperature are related. </a:t>
            </a:r>
          </a:p>
          <a:p>
            <a:r>
              <a:rPr lang="en-US" dirty="0"/>
              <a:t>We determined that there is a correlation between levels of CO</a:t>
            </a:r>
            <a:r>
              <a:rPr lang="en-US" baseline="-25000" dirty="0"/>
              <a:t>2</a:t>
            </a:r>
            <a:r>
              <a:rPr lang="en-US" dirty="0"/>
              <a:t> and changes in temperature.</a:t>
            </a:r>
          </a:p>
          <a:p>
            <a:r>
              <a:rPr lang="en-US" dirty="0"/>
              <a:t>We also observed that increases in average temperatures correlate with increases in carbon dioxide since the Industrial Revolution. </a:t>
            </a:r>
          </a:p>
          <a:p>
            <a:endParaRPr lang="en-US" dirty="0"/>
          </a:p>
        </p:txBody>
      </p:sp>
      <p:pic>
        <p:nvPicPr>
          <p:cNvPr id="7" name="Picture 6" descr="Chart, line chart&#10;&#10;Description automatically generated">
            <a:extLst>
              <a:ext uri="{FF2B5EF4-FFF2-40B4-BE49-F238E27FC236}">
                <a16:creationId xmlns:a16="http://schemas.microsoft.com/office/drawing/2014/main" id="{BF3FFAFC-73F8-9340-82E7-B310CF6432A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4392" b="2722"/>
          <a:stretch/>
        </p:blipFill>
        <p:spPr bwMode="auto">
          <a:xfrm>
            <a:off x="1143000" y="609600"/>
            <a:ext cx="6894195" cy="3670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3793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C98029-B51C-5F4C-AAE1-CC36283A832D}"/>
              </a:ext>
            </a:extLst>
          </p:cNvPr>
          <p:cNvPicPr>
            <a:picLocks noChangeAspect="1"/>
          </p:cNvPicPr>
          <p:nvPr/>
        </p:nvPicPr>
        <p:blipFill>
          <a:blip r:embed="rId2"/>
          <a:stretch>
            <a:fillRect/>
          </a:stretch>
        </p:blipFill>
        <p:spPr>
          <a:xfrm>
            <a:off x="5722064" y="1143000"/>
            <a:ext cx="3345736" cy="5489834"/>
          </a:xfrm>
          <a:prstGeom prst="rect">
            <a:avLst/>
          </a:prstGeom>
        </p:spPr>
      </p:pic>
      <p:sp>
        <p:nvSpPr>
          <p:cNvPr id="2" name="Title 1">
            <a:extLst>
              <a:ext uri="{FF2B5EF4-FFF2-40B4-BE49-F238E27FC236}">
                <a16:creationId xmlns:a16="http://schemas.microsoft.com/office/drawing/2014/main" id="{3B5F5FF8-1CE4-5843-8DAF-91B24EEE7883}"/>
              </a:ext>
            </a:extLst>
          </p:cNvPr>
          <p:cNvSpPr>
            <a:spLocks noGrp="1"/>
          </p:cNvSpPr>
          <p:nvPr>
            <p:ph type="title"/>
          </p:nvPr>
        </p:nvSpPr>
        <p:spPr/>
        <p:txBody>
          <a:bodyPr/>
          <a:lstStyle/>
          <a:p>
            <a:r>
              <a:rPr lang="en-US" dirty="0"/>
              <a:t>Recap of Week 1</a:t>
            </a:r>
          </a:p>
        </p:txBody>
      </p:sp>
      <p:sp>
        <p:nvSpPr>
          <p:cNvPr id="3" name="Content Placeholder 2">
            <a:extLst>
              <a:ext uri="{FF2B5EF4-FFF2-40B4-BE49-F238E27FC236}">
                <a16:creationId xmlns:a16="http://schemas.microsoft.com/office/drawing/2014/main" id="{341A97C9-BC5B-E549-8997-0FEB3D944C0E}"/>
              </a:ext>
            </a:extLst>
          </p:cNvPr>
          <p:cNvSpPr>
            <a:spLocks noGrp="1"/>
          </p:cNvSpPr>
          <p:nvPr>
            <p:ph sz="half" idx="1"/>
          </p:nvPr>
        </p:nvSpPr>
        <p:spPr>
          <a:xfrm>
            <a:off x="152400" y="1295400"/>
            <a:ext cx="5486400" cy="5348287"/>
          </a:xfrm>
        </p:spPr>
        <p:txBody>
          <a:bodyPr>
            <a:normAutofit fontScale="92500" lnSpcReduction="20000"/>
          </a:bodyPr>
          <a:lstStyle/>
          <a:p>
            <a:pPr fontAlgn="base"/>
            <a:r>
              <a:rPr lang="en-US" sz="2600" b="1" u="sng" dirty="0"/>
              <a:t>Ecosystems</a:t>
            </a:r>
            <a:r>
              <a:rPr lang="en-US" sz="2600" b="1" dirty="0"/>
              <a:t> are the interactions between organisms and the non-living aspects of their environment. </a:t>
            </a:r>
          </a:p>
          <a:p>
            <a:pPr fontAlgn="base"/>
            <a:r>
              <a:rPr lang="en-US" sz="2600" b="1" dirty="0"/>
              <a:t>Rates of photosynthesis and the </a:t>
            </a:r>
            <a:r>
              <a:rPr lang="en-US" sz="2600" b="1" u="sng" dirty="0"/>
              <a:t>10% Rule</a:t>
            </a:r>
            <a:r>
              <a:rPr lang="en-US" sz="2600" b="1" dirty="0"/>
              <a:t> determine the carrying capacities of ecosystems. </a:t>
            </a:r>
          </a:p>
          <a:p>
            <a:pPr lvl="1" fontAlgn="base"/>
            <a:r>
              <a:rPr lang="en-US" sz="2500" dirty="0"/>
              <a:t>Warmer, wetter, sunnier environments can support greater rates of photosynthesis.</a:t>
            </a:r>
          </a:p>
          <a:p>
            <a:pPr lvl="1" fontAlgn="base"/>
            <a:r>
              <a:rPr lang="en-US" sz="2500" dirty="0"/>
              <a:t>More plant biomass production supports greater amounts of consumers like animals.</a:t>
            </a:r>
          </a:p>
          <a:p>
            <a:pPr lvl="1" fontAlgn="base"/>
            <a:r>
              <a:rPr lang="en-US" sz="2500" u="sng" dirty="0"/>
              <a:t>Carrying capacity</a:t>
            </a:r>
            <a:r>
              <a:rPr lang="en-US" sz="2500" dirty="0"/>
              <a:t> = number of species a habitat can support. </a:t>
            </a:r>
          </a:p>
          <a:p>
            <a:pPr lvl="1" fontAlgn="base"/>
            <a:r>
              <a:rPr lang="en-US" sz="2500" dirty="0"/>
              <a:t>A </a:t>
            </a:r>
            <a:r>
              <a:rPr lang="en-US" sz="2500" u="sng" dirty="0"/>
              <a:t>disturbance</a:t>
            </a:r>
            <a:r>
              <a:rPr lang="en-US" sz="2500" dirty="0"/>
              <a:t> is anything that interferes with the movement of matter and the flow of energy.</a:t>
            </a:r>
          </a:p>
          <a:p>
            <a:endParaRPr lang="en-US" dirty="0"/>
          </a:p>
        </p:txBody>
      </p:sp>
      <p:sp>
        <p:nvSpPr>
          <p:cNvPr id="5" name="Slide Number Placeholder 4">
            <a:extLst>
              <a:ext uri="{FF2B5EF4-FFF2-40B4-BE49-F238E27FC236}">
                <a16:creationId xmlns:a16="http://schemas.microsoft.com/office/drawing/2014/main" id="{95E6E3AE-3970-1841-9B86-C3C86D550E5D}"/>
              </a:ext>
            </a:extLst>
          </p:cNvPr>
          <p:cNvSpPr>
            <a:spLocks noGrp="1"/>
          </p:cNvSpPr>
          <p:nvPr>
            <p:ph type="sldNum" sz="quarter" idx="12"/>
          </p:nvPr>
        </p:nvSpPr>
        <p:spPr>
          <a:xfrm>
            <a:off x="6972300" y="6400800"/>
            <a:ext cx="2133600" cy="365125"/>
          </a:xfrm>
        </p:spPr>
        <p:txBody>
          <a:bodyPr/>
          <a:lstStyle/>
          <a:p>
            <a:fld id="{47A2A49C-3692-4152-8A6C-C7C5B48EF17E}" type="slidenum">
              <a:rPr lang="en-US" smtClean="0"/>
              <a:t>4</a:t>
            </a:fld>
            <a:endParaRPr lang="en-US"/>
          </a:p>
        </p:txBody>
      </p:sp>
    </p:spTree>
    <p:extLst>
      <p:ext uri="{BB962C8B-B14F-4D97-AF65-F5344CB8AC3E}">
        <p14:creationId xmlns:p14="http://schemas.microsoft.com/office/powerpoint/2010/main" val="1568414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2247" y="4571216"/>
            <a:ext cx="8179506" cy="1115415"/>
          </a:xfrm>
        </p:spPr>
        <p:txBody>
          <a:bodyPr vert="horz" lIns="91440" tIns="45720" rIns="91440" bIns="45720" rtlCol="0" anchor="b">
            <a:normAutofit fontScale="90000"/>
          </a:bodyPr>
          <a:lstStyle/>
          <a:p>
            <a:pPr algn="ctr">
              <a:lnSpc>
                <a:spcPct val="90000"/>
              </a:lnSpc>
            </a:pPr>
            <a:r>
              <a:rPr lang="en-US" sz="6000" dirty="0"/>
              <a:t>Matter &amp; Energy </a:t>
            </a:r>
            <a:r>
              <a:rPr lang="en-US" sz="6000" kern="1200" dirty="0">
                <a:solidFill>
                  <a:schemeClr val="tx1"/>
                </a:solidFill>
                <a:latin typeface="+mj-lt"/>
                <a:ea typeface="+mj-ea"/>
                <a:cs typeface="+mj-cs"/>
              </a:rPr>
              <a:t>Imbalances and </a:t>
            </a:r>
            <a:br>
              <a:rPr lang="en-US" sz="6000" kern="1200" dirty="0">
                <a:solidFill>
                  <a:schemeClr val="tx1"/>
                </a:solidFill>
                <a:latin typeface="+mj-lt"/>
                <a:ea typeface="+mj-ea"/>
                <a:cs typeface="+mj-cs"/>
              </a:rPr>
            </a:br>
            <a:r>
              <a:rPr lang="en-US" sz="6000" kern="1200" dirty="0">
                <a:solidFill>
                  <a:schemeClr val="tx1"/>
                </a:solidFill>
                <a:latin typeface="+mj-lt"/>
                <a:ea typeface="+mj-ea"/>
                <a:cs typeface="+mj-cs"/>
              </a:rPr>
              <a:t>ecosystem Disturbances</a:t>
            </a:r>
          </a:p>
        </p:txBody>
      </p:sp>
      <p:cxnSp>
        <p:nvCxnSpPr>
          <p:cNvPr id="73" name="Straight Connector 72">
            <a:extLst>
              <a:ext uri="{FF2B5EF4-FFF2-40B4-BE49-F238E27FC236}">
                <a16:creationId xmlns:a16="http://schemas.microsoft.com/office/drawing/2014/main" id="{60188E89-AF78-40F6-B787-E9BD9C6256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w="19050">
            <a:solidFill>
              <a:srgbClr val="5AA114"/>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7A2A49C-3692-4152-8A6C-C7C5B48EF17E}" type="slidenum">
              <a:rPr lang="en-US" sz="1200" smtClean="0">
                <a:latin typeface="+mn-lt"/>
                <a:cs typeface="+mn-cs"/>
              </a:rPr>
              <a:pPr>
                <a:spcAft>
                  <a:spcPts val="600"/>
                </a:spcAft>
                <a:defRPr/>
              </a:pPr>
              <a:t>5</a:t>
            </a:fld>
            <a:endParaRPr lang="en-US" sz="1200">
              <a:latin typeface="+mn-lt"/>
              <a:cs typeface="+mn-cs"/>
            </a:endParaRPr>
          </a:p>
        </p:txBody>
      </p:sp>
      <p:pic>
        <p:nvPicPr>
          <p:cNvPr id="6" name="Picture 5" descr="A couple of polar bears on an iceberg in the water&#10;&#10;Description automatically generated with medium confidence">
            <a:extLst>
              <a:ext uri="{FF2B5EF4-FFF2-40B4-BE49-F238E27FC236}">
                <a16:creationId xmlns:a16="http://schemas.microsoft.com/office/drawing/2014/main" id="{E4DF68D1-FB28-014E-958E-BE739F94D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685800"/>
            <a:ext cx="4800600" cy="2659199"/>
          </a:xfrm>
          <a:prstGeom prst="rect">
            <a:avLst/>
          </a:prstGeom>
        </p:spPr>
      </p:pic>
      <p:sp>
        <p:nvSpPr>
          <p:cNvPr id="7" name="Rectangle 6">
            <a:extLst>
              <a:ext uri="{FF2B5EF4-FFF2-40B4-BE49-F238E27FC236}">
                <a16:creationId xmlns:a16="http://schemas.microsoft.com/office/drawing/2014/main" id="{E3BC5B51-29A7-A045-9C26-A386ECDA123B}"/>
              </a:ext>
            </a:extLst>
          </p:cNvPr>
          <p:cNvSpPr/>
          <p:nvPr/>
        </p:nvSpPr>
        <p:spPr>
          <a:xfrm>
            <a:off x="0" y="6617156"/>
            <a:ext cx="4572000" cy="215444"/>
          </a:xfrm>
          <a:prstGeom prst="rect">
            <a:avLst/>
          </a:prstGeom>
        </p:spPr>
        <p:txBody>
          <a:bodyPr>
            <a:spAutoFit/>
          </a:bodyPr>
          <a:lstStyle/>
          <a:p>
            <a:r>
              <a:rPr lang="en-US" sz="800" i="1" dirty="0"/>
              <a:t>Image Source: </a:t>
            </a:r>
            <a:r>
              <a:rPr lang="en-US" sz="800" i="1" dirty="0">
                <a:hlinkClick r:id="rId3"/>
              </a:rPr>
              <a:t>Pixabay</a:t>
            </a:r>
            <a:endParaRPr lang="en-US" sz="800" i="1" dirty="0"/>
          </a:p>
        </p:txBody>
      </p:sp>
    </p:spTree>
    <p:extLst>
      <p:ext uri="{BB962C8B-B14F-4D97-AF65-F5344CB8AC3E}">
        <p14:creationId xmlns:p14="http://schemas.microsoft.com/office/powerpoint/2010/main" val="216592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1143000"/>
          </a:xfrm>
        </p:spPr>
        <p:txBody>
          <a:bodyPr/>
          <a:lstStyle/>
          <a:p>
            <a:r>
              <a:rPr lang="en-US" dirty="0"/>
              <a:t>Imbalances = Disturbances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6</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1295400"/>
            <a:ext cx="5677982"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dirty="0"/>
              <a:t>Disturbances reduce the carrying capacity of ecosystems by disrupting the matter movement and energy transformation. </a:t>
            </a:r>
          </a:p>
          <a:p>
            <a:pPr lvl="1" fontAlgn="base"/>
            <a:r>
              <a:rPr lang="en-US" sz="2300" dirty="0"/>
              <a:t>For example, an asteroid strike caused the extinction of the dinosaurs by reducing rates of photosynthesis. </a:t>
            </a:r>
          </a:p>
          <a:p>
            <a:pPr lvl="1" fontAlgn="base"/>
            <a:r>
              <a:rPr lang="en-US" sz="2300" dirty="0"/>
              <a:t>The asteroid strike released large clouds of dust into the atmosphere, reducing the amount of light available for photosynthesis. </a:t>
            </a:r>
          </a:p>
          <a:p>
            <a:pPr lvl="1" fontAlgn="base"/>
            <a:r>
              <a:rPr lang="en-US" sz="2300" dirty="0"/>
              <a:t>This reduced the rate of plant biomass production, reducing carrying capacities and causing widespread extinction. </a:t>
            </a:r>
          </a:p>
        </p:txBody>
      </p:sp>
      <p:pic>
        <p:nvPicPr>
          <p:cNvPr id="7" name="Picture 6" descr="A picture containing outdoor, reptile&#10;&#10;Description automatically generated">
            <a:extLst>
              <a:ext uri="{FF2B5EF4-FFF2-40B4-BE49-F238E27FC236}">
                <a16:creationId xmlns:a16="http://schemas.microsoft.com/office/drawing/2014/main" id="{3D8B355E-84D2-CE45-A777-DAE87F7EE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895" y="1524000"/>
            <a:ext cx="3104592" cy="4495800"/>
          </a:xfrm>
          <a:prstGeom prst="rect">
            <a:avLst/>
          </a:prstGeom>
        </p:spPr>
      </p:pic>
      <p:sp>
        <p:nvSpPr>
          <p:cNvPr id="8" name="Rectangle 7">
            <a:extLst>
              <a:ext uri="{FF2B5EF4-FFF2-40B4-BE49-F238E27FC236}">
                <a16:creationId xmlns:a16="http://schemas.microsoft.com/office/drawing/2014/main" id="{D4F66440-3004-9744-9FF0-972B4A044B13}"/>
              </a:ext>
            </a:extLst>
          </p:cNvPr>
          <p:cNvSpPr/>
          <p:nvPr/>
        </p:nvSpPr>
        <p:spPr>
          <a:xfrm>
            <a:off x="7848600" y="6019800"/>
            <a:ext cx="1295400" cy="215444"/>
          </a:xfrm>
          <a:prstGeom prst="rect">
            <a:avLst/>
          </a:prstGeom>
        </p:spPr>
        <p:txBody>
          <a:bodyPr wrap="square">
            <a:spAutoFit/>
          </a:bodyPr>
          <a:lstStyle/>
          <a:p>
            <a:r>
              <a:rPr lang="en-US" sz="800" i="1" dirty="0"/>
              <a:t>Image Source: </a:t>
            </a:r>
            <a:r>
              <a:rPr lang="en-US" sz="800" i="1" dirty="0">
                <a:hlinkClick r:id="rId4"/>
              </a:rPr>
              <a:t>Pixabay</a:t>
            </a:r>
            <a:endParaRPr lang="en-US" sz="800" i="1" dirty="0"/>
          </a:p>
        </p:txBody>
      </p:sp>
    </p:spTree>
    <p:extLst>
      <p:ext uri="{BB962C8B-B14F-4D97-AF65-F5344CB8AC3E}">
        <p14:creationId xmlns:p14="http://schemas.microsoft.com/office/powerpoint/2010/main" val="4121456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D16E5CCA-A870-7F4F-B592-3E08F627D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066"/>
            <a:ext cx="9144000" cy="1595934"/>
          </a:xfrm>
          <a:prstGeom prst="rect">
            <a:avLst/>
          </a:prstGeom>
        </p:spPr>
      </p:pic>
      <p:sp>
        <p:nvSpPr>
          <p:cNvPr id="2" name="Title 1"/>
          <p:cNvSpPr>
            <a:spLocks noGrp="1"/>
          </p:cNvSpPr>
          <p:nvPr>
            <p:ph type="title"/>
          </p:nvPr>
        </p:nvSpPr>
        <p:spPr>
          <a:xfrm>
            <a:off x="762000" y="0"/>
            <a:ext cx="7696200" cy="1143000"/>
          </a:xfrm>
        </p:spPr>
        <p:txBody>
          <a:bodyPr/>
          <a:lstStyle/>
          <a:p>
            <a:r>
              <a:rPr lang="en-US" dirty="0"/>
              <a:t>Changes Across 4 Levels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7</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228600" y="1066800"/>
            <a:ext cx="8610600" cy="5287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400" b="1" dirty="0"/>
              <a:t>The effects of an asteroid hitting earth resulted in the extinction of 80% of species due to changes at four levels. </a:t>
            </a:r>
          </a:p>
          <a:p>
            <a:pPr lvl="1" fontAlgn="base"/>
            <a:r>
              <a:rPr lang="en-US" sz="2300" dirty="0"/>
              <a:t>The asteroid created large clouds of dust that blocked out sunlight (</a:t>
            </a:r>
            <a:r>
              <a:rPr lang="en-US" sz="2300" i="1" dirty="0"/>
              <a:t>ecosystem level</a:t>
            </a:r>
            <a:r>
              <a:rPr lang="en-US" sz="2300" dirty="0"/>
              <a:t>).</a:t>
            </a:r>
          </a:p>
          <a:p>
            <a:pPr lvl="1" fontAlgn="base"/>
            <a:r>
              <a:rPr lang="en-US" sz="2300" dirty="0"/>
              <a:t>This affected individual plants (</a:t>
            </a:r>
            <a:r>
              <a:rPr lang="en-US" sz="2300" i="1" dirty="0"/>
              <a:t>organismal level</a:t>
            </a:r>
            <a:r>
              <a:rPr lang="en-US" sz="2300" dirty="0"/>
              <a:t>) because it interrupted their ability to photosynthesize (</a:t>
            </a:r>
            <a:r>
              <a:rPr lang="en-US" sz="2300" i="1" dirty="0"/>
              <a:t>cellular level</a:t>
            </a:r>
            <a:r>
              <a:rPr lang="en-US" sz="2300" dirty="0"/>
              <a:t>).</a:t>
            </a:r>
          </a:p>
          <a:p>
            <a:pPr lvl="1" fontAlgn="base"/>
            <a:r>
              <a:rPr lang="en-US" sz="2300" dirty="0"/>
              <a:t>This reduced </a:t>
            </a:r>
            <a:r>
              <a:rPr lang="en-US" sz="2300" dirty="0" smtClean="0"/>
              <a:t>the production of glucose and O</a:t>
            </a:r>
            <a:r>
              <a:rPr lang="en-US" sz="2300" baseline="-25000" dirty="0" smtClean="0"/>
              <a:t>2</a:t>
            </a:r>
            <a:r>
              <a:rPr lang="en-US" sz="2300" dirty="0" smtClean="0"/>
              <a:t> </a:t>
            </a:r>
            <a:r>
              <a:rPr lang="en-US" sz="2300" dirty="0"/>
              <a:t>from CO</a:t>
            </a:r>
            <a:r>
              <a:rPr lang="en-US" sz="2300" baseline="-25000" dirty="0"/>
              <a:t>2</a:t>
            </a:r>
            <a:r>
              <a:rPr lang="en-US" sz="2300" dirty="0"/>
              <a:t> and H</a:t>
            </a:r>
            <a:r>
              <a:rPr lang="en-US" sz="2300" baseline="-25000" dirty="0"/>
              <a:t>2</a:t>
            </a:r>
            <a:r>
              <a:rPr lang="en-US" sz="2300" dirty="0"/>
              <a:t>O </a:t>
            </a:r>
            <a:r>
              <a:rPr lang="en-US" sz="2300" dirty="0" smtClean="0"/>
              <a:t>molecules (</a:t>
            </a:r>
            <a:r>
              <a:rPr lang="en-US" sz="2300" i="1" dirty="0" smtClean="0"/>
              <a:t>atomic-molecular </a:t>
            </a:r>
            <a:r>
              <a:rPr lang="en-US" sz="2300" i="1" dirty="0"/>
              <a:t>level</a:t>
            </a:r>
            <a:r>
              <a:rPr lang="en-US" sz="2300" dirty="0"/>
              <a:t>).</a:t>
            </a:r>
          </a:p>
          <a:p>
            <a:pPr fontAlgn="base"/>
            <a:r>
              <a:rPr lang="en-US" sz="2400" b="1" dirty="0"/>
              <a:t>Reductions in rates of photosynthesis reduced the production of plant biomass, reducing ecosystem carrying capacities. </a:t>
            </a:r>
          </a:p>
        </p:txBody>
      </p:sp>
    </p:spTree>
    <p:extLst>
      <p:ext uri="{BB962C8B-B14F-4D97-AF65-F5344CB8AC3E}">
        <p14:creationId xmlns:p14="http://schemas.microsoft.com/office/powerpoint/2010/main" val="135010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normAutofit/>
          </a:bodyPr>
          <a:lstStyle/>
          <a:p>
            <a:r>
              <a:rPr lang="en-US" dirty="0"/>
              <a:t>Imbalances = Disturbances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8</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400" y="1295400"/>
            <a:ext cx="50292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dirty="0"/>
              <a:t>Disturbances can also occur if rates of cell respiration, decomposition, or combustion increase relative to rates of photosynthesis. </a:t>
            </a:r>
          </a:p>
          <a:p>
            <a:pPr lvl="1" fontAlgn="base"/>
            <a:r>
              <a:rPr lang="en-US" sz="2300" dirty="0"/>
              <a:t>This causes </a:t>
            </a:r>
            <a:r>
              <a:rPr lang="en-US" sz="2300" dirty="0" smtClean="0"/>
              <a:t>biomass </a:t>
            </a:r>
            <a:r>
              <a:rPr lang="en-US" sz="2300" dirty="0"/>
              <a:t>to be converted into CO</a:t>
            </a:r>
            <a:r>
              <a:rPr lang="en-US" sz="2300" baseline="-25000" dirty="0"/>
              <a:t>2</a:t>
            </a:r>
            <a:r>
              <a:rPr lang="en-US" sz="2300" dirty="0"/>
              <a:t> and H</a:t>
            </a:r>
            <a:r>
              <a:rPr lang="en-US" sz="2300" baseline="-25000" dirty="0"/>
              <a:t>2</a:t>
            </a:r>
            <a:r>
              <a:rPr lang="en-US" sz="2300" dirty="0"/>
              <a:t>O </a:t>
            </a:r>
            <a:r>
              <a:rPr lang="en-US" sz="2300" dirty="0" smtClean="0"/>
              <a:t>faster than it can </a:t>
            </a:r>
            <a:r>
              <a:rPr lang="en-US" sz="2300" dirty="0"/>
              <a:t>be </a:t>
            </a:r>
            <a:r>
              <a:rPr lang="en-US" sz="2300" dirty="0" smtClean="0"/>
              <a:t>reabsorbed</a:t>
            </a:r>
            <a:r>
              <a:rPr lang="en-US" sz="2300" dirty="0"/>
              <a:t>. </a:t>
            </a:r>
          </a:p>
          <a:p>
            <a:pPr fontAlgn="base"/>
            <a:r>
              <a:rPr lang="en-US" sz="2300" b="1" dirty="0"/>
              <a:t>Currently, the rate of CO</a:t>
            </a:r>
            <a:r>
              <a:rPr lang="en-US" sz="2300" b="1" baseline="-25000" dirty="0"/>
              <a:t>2</a:t>
            </a:r>
            <a:r>
              <a:rPr lang="en-US" sz="2300" b="1" dirty="0"/>
              <a:t> emissions exceeds the amount absorbed through photosynthesis. </a:t>
            </a:r>
          </a:p>
          <a:p>
            <a:pPr lvl="1" fontAlgn="base"/>
            <a:r>
              <a:rPr lang="en-US" sz="2300" dirty="0"/>
              <a:t>This is primarily due to widespread fossil fuel combustion since the start of the Industrial Revolution in the mid-1800s. </a:t>
            </a:r>
          </a:p>
        </p:txBody>
      </p:sp>
      <p:sp>
        <p:nvSpPr>
          <p:cNvPr id="7" name="Rectangle 6">
            <a:extLst>
              <a:ext uri="{FF2B5EF4-FFF2-40B4-BE49-F238E27FC236}">
                <a16:creationId xmlns:a16="http://schemas.microsoft.com/office/drawing/2014/main" id="{21DB9CAA-DD55-0942-AAF8-C0E79C4260ED}"/>
              </a:ext>
            </a:extLst>
          </p:cNvPr>
          <p:cNvSpPr/>
          <p:nvPr/>
        </p:nvSpPr>
        <p:spPr>
          <a:xfrm>
            <a:off x="7924800" y="6248400"/>
            <a:ext cx="1066800" cy="230832"/>
          </a:xfrm>
          <a:prstGeom prst="rect">
            <a:avLst/>
          </a:prstGeom>
        </p:spPr>
        <p:txBody>
          <a:bodyPr wrap="square">
            <a:spAutoFit/>
          </a:bodyPr>
          <a:lstStyle/>
          <a:p>
            <a:r>
              <a:rPr lang="en-US" sz="900" i="1" dirty="0">
                <a:hlinkClick r:id="rId3"/>
              </a:rPr>
              <a:t>Source: Wikipedia</a:t>
            </a:r>
            <a:endParaRPr lang="en-US" sz="900" i="1" dirty="0"/>
          </a:p>
        </p:txBody>
      </p:sp>
      <p:pic>
        <p:nvPicPr>
          <p:cNvPr id="9" name="Picture 8" descr="A factory with smoke coming out of it&#10;&#10;Description automatically generated with medium confidence">
            <a:extLst>
              <a:ext uri="{FF2B5EF4-FFF2-40B4-BE49-F238E27FC236}">
                <a16:creationId xmlns:a16="http://schemas.microsoft.com/office/drawing/2014/main" id="{3262DA8C-4C1F-AF45-B3CB-4D30BE81B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9033" y="1282700"/>
            <a:ext cx="3240167" cy="4965700"/>
          </a:xfrm>
          <a:prstGeom prst="rect">
            <a:avLst/>
          </a:prstGeom>
        </p:spPr>
      </p:pic>
    </p:spTree>
    <p:extLst>
      <p:ext uri="{BB962C8B-B14F-4D97-AF65-F5344CB8AC3E}">
        <p14:creationId xmlns:p14="http://schemas.microsoft.com/office/powerpoint/2010/main" val="163807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482" t="9165" r="11223" b="7759"/>
          <a:stretch/>
        </p:blipFill>
        <p:spPr>
          <a:xfrm>
            <a:off x="47020" y="0"/>
            <a:ext cx="9096980" cy="5410200"/>
          </a:xfrm>
          <a:prstGeom prst="rect">
            <a:avLst/>
          </a:prstGeom>
        </p:spPr>
      </p:pic>
      <p:sp>
        <p:nvSpPr>
          <p:cNvPr id="3" name="Slide Number Placeholder 2"/>
          <p:cNvSpPr>
            <a:spLocks noGrp="1"/>
          </p:cNvSpPr>
          <p:nvPr>
            <p:ph type="sldNum" sz="quarter" idx="12"/>
          </p:nvPr>
        </p:nvSpPr>
        <p:spPr/>
        <p:txBody>
          <a:bodyPr/>
          <a:lstStyle/>
          <a:p>
            <a:fld id="{47A2A49C-3692-4152-8A6C-C7C5B48EF17E}" type="slidenum">
              <a:rPr lang="en-US" smtClean="0"/>
              <a:t>9</a:t>
            </a:fld>
            <a:endParaRPr lang="en-US"/>
          </a:p>
        </p:txBody>
      </p:sp>
      <p:sp>
        <p:nvSpPr>
          <p:cNvPr id="5" name="Rectangle 4">
            <a:extLst>
              <a:ext uri="{FF2B5EF4-FFF2-40B4-BE49-F238E27FC236}">
                <a16:creationId xmlns:a16="http://schemas.microsoft.com/office/drawing/2014/main" id="{B6BDCDC6-7F98-4045-A019-C757E3AC7E13}"/>
              </a:ext>
            </a:extLst>
          </p:cNvPr>
          <p:cNvSpPr/>
          <p:nvPr/>
        </p:nvSpPr>
        <p:spPr>
          <a:xfrm>
            <a:off x="0" y="5105400"/>
            <a:ext cx="9144000"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200" dirty="0"/>
              <a:t>This shows the movement of carbon atoms as a result of photosynthesis, respiration, decomposition, and combustion (</a:t>
            </a:r>
            <a:r>
              <a:rPr lang="en-US" sz="2200" i="1" dirty="0"/>
              <a:t>as well as passive movement </a:t>
            </a:r>
            <a:r>
              <a:rPr lang="en-US" sz="2200" i="1" dirty="0" smtClean="0"/>
              <a:t>into/out of oceans</a:t>
            </a:r>
            <a:r>
              <a:rPr lang="en-US" sz="2200" dirty="0" smtClean="0"/>
              <a:t>). The movement of carbon atoms is mostly balanced, but combustion of </a:t>
            </a:r>
            <a:r>
              <a:rPr lang="en-US" sz="2200" dirty="0"/>
              <a:t>fossil fuels creates </a:t>
            </a:r>
            <a:r>
              <a:rPr lang="en-US" sz="2200" dirty="0" smtClean="0"/>
              <a:t>imbalances. </a:t>
            </a:r>
            <a:r>
              <a:rPr lang="en-US" sz="2200" dirty="0"/>
              <a:t>As a result, more carbon atoms move into the atmosphere as CO</a:t>
            </a:r>
            <a:r>
              <a:rPr lang="en-US" sz="2200" baseline="-25000" dirty="0"/>
              <a:t>2</a:t>
            </a:r>
            <a:r>
              <a:rPr lang="en-US" sz="2200" dirty="0"/>
              <a:t> than </a:t>
            </a:r>
            <a:r>
              <a:rPr lang="en-US" sz="2200" dirty="0" smtClean="0"/>
              <a:t>can be absorbed in photosynthesis. </a:t>
            </a:r>
            <a:endParaRPr lang="en-US" sz="2200" dirty="0"/>
          </a:p>
        </p:txBody>
      </p:sp>
      <p:sp>
        <p:nvSpPr>
          <p:cNvPr id="7" name="Rectangle 6"/>
          <p:cNvSpPr/>
          <p:nvPr/>
        </p:nvSpPr>
        <p:spPr>
          <a:xfrm>
            <a:off x="47020" y="-28155"/>
            <a:ext cx="1295400" cy="233065"/>
          </a:xfrm>
          <a:prstGeom prst="rect">
            <a:avLst/>
          </a:prstGeom>
        </p:spPr>
        <p:txBody>
          <a:bodyPr wrap="square">
            <a:spAutoFit/>
          </a:bodyPr>
          <a:lstStyle/>
          <a:p>
            <a:r>
              <a:rPr lang="en-US" sz="900" i="1" dirty="0" smtClean="0">
                <a:hlinkClick r:id="rId3"/>
              </a:rPr>
              <a:t>Source: Carbon TIME</a:t>
            </a:r>
            <a:endParaRPr lang="en-US" sz="900" i="1" dirty="0"/>
          </a:p>
        </p:txBody>
      </p:sp>
    </p:spTree>
    <p:extLst>
      <p:ext uri="{BB962C8B-B14F-4D97-AF65-F5344CB8AC3E}">
        <p14:creationId xmlns:p14="http://schemas.microsoft.com/office/powerpoint/2010/main" val="326016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13939</TotalTime>
  <Words>1703</Words>
  <Application>Microsoft Office PowerPoint</Application>
  <PresentationFormat>On-screen Show (4:3)</PresentationFormat>
  <Paragraphs>185</Paragraphs>
  <Slides>23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Roboto</vt:lpstr>
      <vt:lpstr>Times New Roman</vt:lpstr>
      <vt:lpstr>Office Theme</vt:lpstr>
      <vt:lpstr>Ecosystems Unit  Week 2 – How do imbalances cause ecosystem disturbances? </vt:lpstr>
      <vt:lpstr>Ecosystems Unit – W2 Driving Question</vt:lpstr>
      <vt:lpstr>Part 1 Recap</vt:lpstr>
      <vt:lpstr>Recap of Week 1</vt:lpstr>
      <vt:lpstr>Matter &amp; Energy Imbalances and  ecosystem Disturbances</vt:lpstr>
      <vt:lpstr>Imbalances = Disturbances</vt:lpstr>
      <vt:lpstr>Changes Across 4 Levels</vt:lpstr>
      <vt:lpstr>Imbalances = Disturbances</vt:lpstr>
      <vt:lpstr>PowerPoint Presentation</vt:lpstr>
      <vt:lpstr>CO2 = Temp Regulator</vt:lpstr>
      <vt:lpstr>Greenhouse Gases (GHG’s)</vt:lpstr>
      <vt:lpstr>Absorbing &amp; Re-emitting Heat</vt:lpstr>
      <vt:lpstr>Is This Just a Natural Cycle?</vt:lpstr>
      <vt:lpstr>Unprecedented Spikes in CO2</vt:lpstr>
      <vt:lpstr>Ecosystem Disturbances</vt:lpstr>
      <vt:lpstr>Flooding, Droughts, &amp; Acidity</vt:lpstr>
      <vt:lpstr>Impacts on Agriculture</vt:lpstr>
      <vt:lpstr>N &amp; P Imbalances</vt:lpstr>
      <vt:lpstr> </vt:lpstr>
      <vt:lpstr>Looking Ahead: Part 3 Investigation</vt:lpstr>
      <vt:lpstr>Key Points</vt:lpstr>
      <vt:lpstr>Key Points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Kohn</dc:creator>
  <cp:lastModifiedBy>Craig Kohn</cp:lastModifiedBy>
  <cp:revision>203</cp:revision>
  <dcterms:created xsi:type="dcterms:W3CDTF">2016-07-25T16:58:07Z</dcterms:created>
  <dcterms:modified xsi:type="dcterms:W3CDTF">2022-01-03T14:12:54Z</dcterms:modified>
</cp:coreProperties>
</file>