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10" r:id="rId2"/>
    <p:sldId id="311" r:id="rId3"/>
    <p:sldId id="335" r:id="rId4"/>
    <p:sldId id="336" r:id="rId5"/>
    <p:sldId id="343" r:id="rId6"/>
    <p:sldId id="344" r:id="rId7"/>
    <p:sldId id="345" r:id="rId8"/>
    <p:sldId id="347" r:id="rId9"/>
    <p:sldId id="352" r:id="rId10"/>
    <p:sldId id="348" r:id="rId11"/>
    <p:sldId id="349" r:id="rId12"/>
    <p:sldId id="350" r:id="rId13"/>
    <p:sldId id="351" r:id="rId14"/>
    <p:sldId id="297" r:id="rId15"/>
    <p:sldId id="322" r:id="rId16"/>
    <p:sldId id="354" r:id="rId17"/>
    <p:sldId id="356" r:id="rId18"/>
    <p:sldId id="355" r:id="rId19"/>
    <p:sldId id="357" r:id="rId20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D5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16" autoAdjust="0"/>
    <p:restoredTop sz="94364" autoAdjust="0"/>
  </p:normalViewPr>
  <p:slideViewPr>
    <p:cSldViewPr>
      <p:cViewPr varScale="1">
        <p:scale>
          <a:sx n="64" d="100"/>
          <a:sy n="64" d="100"/>
        </p:scale>
        <p:origin x="10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29F5C-5619-4A9A-8AF9-87FCB93FAFF9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DD9C4-7638-4ED2-BBD3-EA5A5C37B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26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55860A5-AB59-4C26-96C7-A4172F2C6C15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391D197-197A-4C08-9E78-F87BE4A98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4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Credit: Craig</a:t>
            </a:r>
            <a:r>
              <a:rPr lang="en-US" baseline="0" dirty="0"/>
              <a:t> Douglas, Michigan State University</a:t>
            </a:r>
          </a:p>
          <a:p>
            <a:pPr lvl="0"/>
            <a:endParaRPr lang="en-US" dirty="0"/>
          </a:p>
          <a:p>
            <a:pPr lvl="0"/>
            <a:r>
              <a:rPr lang="en-US" b="1" dirty="0"/>
              <a:t>Have students start to think about how cows grow.</a:t>
            </a:r>
            <a:endParaRPr lang="en-US" dirty="0"/>
          </a:p>
          <a:p>
            <a:r>
              <a:rPr lang="en-US" dirty="0"/>
              <a:t>Tell students that in today’s activity they will learn about how cows grow through digestion and biosynthesis.</a:t>
            </a:r>
          </a:p>
          <a:p>
            <a:r>
              <a:rPr lang="en-US" dirty="0"/>
              <a:t>Open 5.1 Tracing the Processes of Cows Growing: Digestion and Biosynthesis PPT.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B7EDE-1D34-AF43-A72F-F106018D4F3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528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1D197-197A-4C08-9E78-F87BE4A98A5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41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1D197-197A-4C08-9E78-F87BE4A98A5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856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1D197-197A-4C08-9E78-F87BE4A98A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727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1D197-197A-4C08-9E78-F87BE4A98A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03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1D197-197A-4C08-9E78-F87BE4A98A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65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1D197-197A-4C08-9E78-F87BE4A98A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87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1D197-197A-4C08-9E78-F87BE4A98A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28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1D197-197A-4C08-9E78-F87BE4A98A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178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1D197-197A-4C08-9E78-F87BE4A98A5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1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1D197-197A-4C08-9E78-F87BE4A98A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15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0958D-DF92-41F2-B8C9-C3EB93634A28}" type="datetime1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A49C-3692-4152-8A6C-C7C5B48EF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27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41CF-249A-4275-83FE-02F3E9F07115}" type="datetime1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A49C-3692-4152-8A6C-C7C5B48EF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66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CC9DE-5C39-41D3-A228-545F021922D5}" type="datetime1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A49C-3692-4152-8A6C-C7C5B48EF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246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4081-C338-4407-B58F-F0239BECC0E6}" type="datetime1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A49C-3692-4152-8A6C-C7C5B48EF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98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4341-3E19-4932-ABBC-CCCA2C0BFB1B}" type="datetime1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A49C-3692-4152-8A6C-C7C5B48EF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443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01B66-8701-4567-900F-62A61C812C91}" type="datetime1">
              <a:rPr lang="en-US" smtClean="0"/>
              <a:t>12/21/2022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A49C-3692-4152-8A6C-C7C5B48EF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838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1C259-E265-4324-8BB6-8AC5173138A3}" type="datetime1">
              <a:rPr lang="en-US" smtClean="0"/>
              <a:t>12/21/2022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A49C-3692-4152-8A6C-C7C5B48EF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58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4851-34B7-47F8-8A5F-5B30D5EE8B09}" type="datetime1">
              <a:rPr lang="en-US" smtClean="0"/>
              <a:t>12/21/2022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A49C-3692-4152-8A6C-C7C5B48EF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892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5BAE-E81A-4C9B-9B8B-CA29340EDE9C}" type="datetime1">
              <a:rPr lang="en-US" smtClean="0"/>
              <a:t>12/21/2022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A49C-3692-4152-8A6C-C7C5B48EF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50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0376E-D9E1-44A6-B995-EA046CF1B325}" type="datetime1">
              <a:rPr lang="en-US" smtClean="0"/>
              <a:t>12/21/2022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A49C-3692-4152-8A6C-C7C5B48EF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29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31A95-7B28-4076-8D97-B4D4EC06A938}" type="datetime1">
              <a:rPr lang="en-US" smtClean="0"/>
              <a:t>12/21/2022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A49C-3692-4152-8A6C-C7C5B48EF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30530-5A8B-472A-8442-DD35F0A25D07}" type="datetime1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157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hippoch.com/uploads/1/5/9/8/15988944/844906_orig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dn.pixabay.com/photo/2017/10/05/17/28/moose-2820204_1280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upload.wikimedia.org/wikipedia/commons/2/2c/Wolf_and_Moose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www.thecattlesite.com/articles/contents/07-03Extensi.gi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6543" y="450222"/>
            <a:ext cx="6745768" cy="4321090"/>
          </a:xfrm>
          <a:prstGeom prst="rect">
            <a:avLst/>
          </a:prstGeom>
          <a:solidFill>
            <a:srgbClr val="595959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25502" y="1111086"/>
            <a:ext cx="5769714" cy="29155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000" i="1" dirty="0" smtClean="0">
                <a:solidFill>
                  <a:srgbClr val="FFFFFF"/>
                </a:solidFill>
              </a:rPr>
              <a:t>Ecosystems </a:t>
            </a:r>
            <a:r>
              <a:rPr lang="en-US" sz="4000" dirty="0">
                <a:solidFill>
                  <a:srgbClr val="FFFFFF"/>
                </a:solidFill>
              </a:rPr>
              <a:t>Unit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/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Week 1 – How do living organisms affect each other?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7A8785C-8852-41E4-98E6-90EC8A3DB0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1661" y="448914"/>
            <a:ext cx="1585794" cy="2081040"/>
          </a:xfrm>
          <a:prstGeom prst="rect">
            <a:avLst/>
          </a:prstGeom>
          <a:solidFill>
            <a:srgbClr val="008F3C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CFD2681-1907-4B1F-9138-FDA346F731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1661" y="2685865"/>
            <a:ext cx="1585794" cy="2081040"/>
          </a:xfrm>
          <a:prstGeom prst="rect">
            <a:avLst/>
          </a:prstGeom>
          <a:solidFill>
            <a:srgbClr val="008F3C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899" y="4932939"/>
            <a:ext cx="6751109" cy="1466141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BABD988-EB84-C843-A248-7ABE5CAE442D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410200"/>
            <a:ext cx="4539589" cy="53340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227" y="4922816"/>
            <a:ext cx="1585873" cy="1486269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F23E56-805C-4DD0-8914-6D246F612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94131" y="5194941"/>
            <a:ext cx="1020856" cy="9420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47A2A49C-3692-4152-8A6C-C7C5B48EF17E}" type="slidenum">
              <a:rPr lang="en-US" sz="3800">
                <a:solidFill>
                  <a:srgbClr val="FFFFFF"/>
                </a:solidFill>
                <a:latin typeface="+mn-lt"/>
                <a:cs typeface="+mn-cs"/>
              </a:rPr>
              <a:pPr algn="ctr">
                <a:spcAft>
                  <a:spcPts val="600"/>
                </a:spcAft>
              </a:pPr>
              <a:t>1</a:t>
            </a:fld>
            <a:endParaRPr lang="en-US" sz="380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4" name="Picture 2" descr="Home">
            <a:extLst>
              <a:ext uri="{FF2B5EF4-FFF2-40B4-BE49-F238E27FC236}">
                <a16:creationId xmlns:a16="http://schemas.microsoft.com/office/drawing/2014/main" id="{8AA81370-7F8E-7A42-BD94-A909ECD1F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436311"/>
            <a:ext cx="762000" cy="35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4974F77-D84D-FA47-B88D-796EA571A71C}"/>
              </a:ext>
            </a:extLst>
          </p:cNvPr>
          <p:cNvSpPr/>
          <p:nvPr/>
        </p:nvSpPr>
        <p:spPr>
          <a:xfrm>
            <a:off x="1219200" y="6553200"/>
            <a:ext cx="48768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/>
              <a:t>Developed in part from Carbon TIME materials (</a:t>
            </a:r>
            <a:r>
              <a:rPr lang="en-US" sz="900" i="1" dirty="0" err="1"/>
              <a:t>carbontime.bscs.org</a:t>
            </a:r>
            <a:r>
              <a:rPr lang="en-US" sz="900" i="1" dirty="0"/>
              <a:t>). Used with permission.</a:t>
            </a:r>
          </a:p>
        </p:txBody>
      </p:sp>
      <p:pic>
        <p:nvPicPr>
          <p:cNvPr id="17" name="Picture 16" descr="A picture containing mammal&#10;&#10;Description automatically generated"/>
          <p:cNvPicPr/>
          <p:nvPr/>
        </p:nvPicPr>
        <p:blipFill>
          <a:blip r:embed="rId5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013" y="2754956"/>
            <a:ext cx="1604330" cy="196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2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10% Rule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05887" y="6480434"/>
            <a:ext cx="2133600" cy="365125"/>
          </a:xfrm>
        </p:spPr>
        <p:txBody>
          <a:bodyPr/>
          <a:lstStyle/>
          <a:p>
            <a:fld id="{47A2A49C-3692-4152-8A6C-C7C5B48EF17E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E40AC16-4840-7140-BE0C-FB7B42BE90EC}"/>
              </a:ext>
            </a:extLst>
          </p:cNvPr>
          <p:cNvSpPr txBox="1">
            <a:spLocks/>
          </p:cNvSpPr>
          <p:nvPr/>
        </p:nvSpPr>
        <p:spPr>
          <a:xfrm>
            <a:off x="76200" y="1295400"/>
            <a:ext cx="5562600" cy="5257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Only </a:t>
            </a:r>
            <a:r>
              <a:rPr lang="en-US" sz="2400" b="1" dirty="0"/>
              <a:t>10% of the matter and energy that an organism consumes remains in their body. </a:t>
            </a:r>
            <a:r>
              <a:rPr lang="en-US" sz="2400" b="1" dirty="0" smtClean="0"/>
              <a:t>This is called the </a:t>
            </a:r>
            <a:r>
              <a:rPr lang="en-US" sz="2400" b="1" u="sng" dirty="0" smtClean="0"/>
              <a:t>10% Rule</a:t>
            </a:r>
            <a:r>
              <a:rPr lang="en-US" sz="2400" b="1" dirty="0" smtClean="0"/>
              <a:t>.</a:t>
            </a:r>
            <a:endParaRPr lang="en-US" sz="2400" b="1" dirty="0"/>
          </a:p>
          <a:p>
            <a:pPr marL="742950" lvl="2" indent="-342900"/>
            <a:r>
              <a:rPr lang="en-US" sz="2300" dirty="0"/>
              <a:t>The remaining 90% of atoms are lost as feces or breathed out as CO</a:t>
            </a:r>
            <a:r>
              <a:rPr lang="en-US" sz="2300" baseline="-25000" dirty="0"/>
              <a:t>2</a:t>
            </a:r>
            <a:r>
              <a:rPr lang="en-US" sz="2300" dirty="0"/>
              <a:t> </a:t>
            </a:r>
            <a:r>
              <a:rPr lang="en-US" sz="2300" dirty="0" smtClean="0"/>
              <a:t>&amp; </a:t>
            </a:r>
            <a:r>
              <a:rPr lang="en-US" sz="2300" dirty="0" smtClean="0"/>
              <a:t>H</a:t>
            </a:r>
            <a:r>
              <a:rPr lang="en-US" sz="2300" baseline="-25000" dirty="0" smtClean="0"/>
              <a:t>2</a:t>
            </a:r>
            <a:r>
              <a:rPr lang="en-US" sz="2300" dirty="0" smtClean="0"/>
              <a:t>O</a:t>
            </a:r>
            <a:r>
              <a:rPr lang="en-US" sz="2300" dirty="0"/>
              <a:t>. </a:t>
            </a:r>
          </a:p>
          <a:p>
            <a:pPr marL="742950" lvl="2" indent="-342900"/>
            <a:r>
              <a:rPr lang="en-US" sz="2300" dirty="0"/>
              <a:t>90% of the consumed energy in molecules is eventually lost as heat.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On Isle Royale, moose </a:t>
            </a:r>
            <a:r>
              <a:rPr lang="en-US" sz="2400" b="1" dirty="0"/>
              <a:t>biomass must be 10x greater </a:t>
            </a:r>
            <a:r>
              <a:rPr lang="en-US" sz="2400" b="1" dirty="0" smtClean="0"/>
              <a:t>than wolf </a:t>
            </a:r>
            <a:r>
              <a:rPr lang="en-US" sz="2400" b="1" dirty="0"/>
              <a:t>biomass. </a:t>
            </a:r>
            <a:endParaRPr lang="en-US" sz="2400" b="1" dirty="0" smtClean="0"/>
          </a:p>
          <a:p>
            <a:pPr marL="742950" lvl="2" indent="-342900"/>
            <a:r>
              <a:rPr lang="en-US" sz="2300" dirty="0" smtClean="0"/>
              <a:t>Similarly, plant </a:t>
            </a:r>
            <a:r>
              <a:rPr lang="en-US" sz="2300" dirty="0"/>
              <a:t>biomass must be 10x greater than </a:t>
            </a:r>
            <a:r>
              <a:rPr lang="en-US" sz="2300" dirty="0" smtClean="0"/>
              <a:t>moose </a:t>
            </a:r>
            <a:r>
              <a:rPr lang="en-US" sz="2300" dirty="0"/>
              <a:t>biomass, and 100x greater than </a:t>
            </a:r>
            <a:r>
              <a:rPr lang="en-US" sz="2300" dirty="0" smtClean="0"/>
              <a:t>wolf </a:t>
            </a:r>
            <a:r>
              <a:rPr lang="en-US" sz="2300" dirty="0"/>
              <a:t>biomass.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946" y="685800"/>
            <a:ext cx="3485054" cy="571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7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Limited Population Sizes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05887" y="6480434"/>
            <a:ext cx="2133600" cy="365125"/>
          </a:xfrm>
        </p:spPr>
        <p:txBody>
          <a:bodyPr/>
          <a:lstStyle/>
          <a:p>
            <a:fld id="{47A2A49C-3692-4152-8A6C-C7C5B48EF17E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E40AC16-4840-7140-BE0C-FB7B42BE90EC}"/>
              </a:ext>
            </a:extLst>
          </p:cNvPr>
          <p:cNvSpPr txBox="1">
            <a:spLocks/>
          </p:cNvSpPr>
          <p:nvPr/>
        </p:nvSpPr>
        <p:spPr>
          <a:xfrm>
            <a:off x="152400" y="1295400"/>
            <a:ext cx="4800600" cy="5257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The 10% Rule limits the size of populations in an ecosystem. </a:t>
            </a:r>
          </a:p>
          <a:p>
            <a:pPr marL="742950" lvl="2" indent="-342900"/>
            <a:r>
              <a:rPr lang="en-US" sz="2300" dirty="0" smtClean="0"/>
              <a:t>The number of organisms is limited by the available biomass.</a:t>
            </a:r>
            <a:endParaRPr lang="en-US" sz="23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Greater rates </a:t>
            </a:r>
            <a:r>
              <a:rPr lang="en-US" sz="2400" b="1" dirty="0"/>
              <a:t>of photosynthesis </a:t>
            </a:r>
            <a:r>
              <a:rPr lang="en-US" sz="2400" b="1" dirty="0" smtClean="0"/>
              <a:t>increases the amount of biomass of an ecosystem. </a:t>
            </a:r>
          </a:p>
          <a:p>
            <a:pPr marL="742950" lvl="2" indent="-342900"/>
            <a:r>
              <a:rPr lang="en-US" sz="2300" dirty="0"/>
              <a:t>This increases the </a:t>
            </a:r>
            <a:r>
              <a:rPr lang="en-US" sz="2300" u="sng" dirty="0"/>
              <a:t>carrying capacity</a:t>
            </a:r>
            <a:r>
              <a:rPr lang="en-US" sz="2300" dirty="0"/>
              <a:t> of an </a:t>
            </a:r>
            <a:r>
              <a:rPr lang="en-US" sz="2300" dirty="0" smtClean="0"/>
              <a:t>ecosystem, or </a:t>
            </a:r>
            <a:br>
              <a:rPr lang="en-US" sz="2300" dirty="0" smtClean="0"/>
            </a:br>
            <a:r>
              <a:rPr lang="en-US" sz="2300" dirty="0" smtClean="0"/>
              <a:t>the number of organisms that an ecosystem can support. </a:t>
            </a:r>
            <a:endParaRPr lang="en-US" sz="2300" dirty="0"/>
          </a:p>
          <a:p>
            <a:pPr marL="742950" lvl="2" indent="-342900"/>
            <a:r>
              <a:rPr lang="en-US" sz="2300" dirty="0" smtClean="0"/>
              <a:t>Sunnier</a:t>
            </a:r>
            <a:r>
              <a:rPr lang="en-US" sz="2300" dirty="0"/>
              <a:t>, warmer, and wetter </a:t>
            </a:r>
            <a:r>
              <a:rPr lang="en-US" sz="2300" dirty="0" smtClean="0"/>
              <a:t>regions can support </a:t>
            </a:r>
            <a:r>
              <a:rPr lang="en-US" sz="2300" dirty="0"/>
              <a:t>larger </a:t>
            </a:r>
            <a:r>
              <a:rPr lang="en-US" sz="2300" dirty="0" smtClean="0"/>
              <a:t>carrying capacities. </a:t>
            </a:r>
            <a:endParaRPr lang="en-US" sz="2300" dirty="0"/>
          </a:p>
        </p:txBody>
      </p:sp>
      <p:pic>
        <p:nvPicPr>
          <p:cNvPr id="5" name="Picture 4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30"/>
          <a:stretch/>
        </p:blipFill>
        <p:spPr>
          <a:xfrm>
            <a:off x="4603436" y="1066800"/>
            <a:ext cx="4516680" cy="51477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05399" y="6642556"/>
            <a:ext cx="372354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u="sng" dirty="0">
                <a:solidFill>
                  <a:srgbClr val="0000FF"/>
                </a:solidFill>
                <a:latin typeface="Calibri" charset="0"/>
                <a:ea typeface="Calibri" charset="0"/>
                <a:cs typeface="Times New Roman" charset="0"/>
                <a:hlinkClick r:id="rId4"/>
              </a:rPr>
              <a:t>Source: http://www.hippoch.com/uploads/1/5/9/8/15988944/844906_orig.jpg</a:t>
            </a:r>
            <a:endParaRPr lang="en-US" sz="800" i="1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7014829" y="457200"/>
            <a:ext cx="2105287" cy="1336570"/>
          </a:xfrm>
          <a:prstGeom prst="downArrow">
            <a:avLst>
              <a:gd name="adj1" fmla="val 77227"/>
              <a:gd name="adj2" fmla="val 2667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dk1"/>
                </a:solidFill>
              </a:rPr>
              <a:t>Small amounts of biomass = lower carrying capacity.</a:t>
            </a:r>
          </a:p>
        </p:txBody>
      </p:sp>
      <p:sp>
        <p:nvSpPr>
          <p:cNvPr id="11" name="Up Arrow 10"/>
          <p:cNvSpPr/>
          <p:nvPr/>
        </p:nvSpPr>
        <p:spPr>
          <a:xfrm>
            <a:off x="4876800" y="5053329"/>
            <a:ext cx="2029088" cy="1499871"/>
          </a:xfrm>
          <a:prstGeom prst="upArrow">
            <a:avLst>
              <a:gd name="adj1" fmla="val 86816"/>
              <a:gd name="adj2" fmla="val 3076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dk1"/>
                </a:solidFill>
              </a:rPr>
              <a:t>Large amounts of biomass = greater carrying capacity.</a:t>
            </a:r>
          </a:p>
          <a:p>
            <a:pPr algn="ctr"/>
            <a:endParaRPr lang="en-US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57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96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Warm/Wet vs. Cold/Dry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05887" y="6480434"/>
            <a:ext cx="2133600" cy="365125"/>
          </a:xfrm>
        </p:spPr>
        <p:txBody>
          <a:bodyPr/>
          <a:lstStyle/>
          <a:p>
            <a:fld id="{47A2A49C-3692-4152-8A6C-C7C5B48EF17E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E40AC16-4840-7140-BE0C-FB7B42BE90EC}"/>
              </a:ext>
            </a:extLst>
          </p:cNvPr>
          <p:cNvSpPr txBox="1">
            <a:spLocks/>
          </p:cNvSpPr>
          <p:nvPr/>
        </p:nvSpPr>
        <p:spPr>
          <a:xfrm>
            <a:off x="0" y="1143000"/>
            <a:ext cx="5498402" cy="54101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Ecosystems at the equator support more organisms and greater varieties of organisms due to greater rates of photosynthesis &amp; biomass production.</a:t>
            </a:r>
            <a:endParaRPr lang="en-US" sz="2400" b="1" dirty="0"/>
          </a:p>
          <a:p>
            <a:pPr marL="742950" lvl="2" indent="-342900"/>
            <a:r>
              <a:rPr lang="en-US" sz="2300" dirty="0"/>
              <a:t>The </a:t>
            </a:r>
            <a:r>
              <a:rPr lang="en-US" sz="2300" dirty="0" smtClean="0"/>
              <a:t>variety </a:t>
            </a:r>
            <a:r>
              <a:rPr lang="en-US" sz="2300" dirty="0"/>
              <a:t>of living organisms in an area is known as </a:t>
            </a:r>
            <a:r>
              <a:rPr lang="en-US" sz="2300" u="sng" dirty="0"/>
              <a:t>biodiversity</a:t>
            </a:r>
            <a:r>
              <a:rPr lang="en-US" sz="2300" dirty="0"/>
              <a:t>. </a:t>
            </a:r>
            <a:endParaRPr lang="en-US" sz="2300" dirty="0" smtClean="0"/>
          </a:p>
          <a:p>
            <a:pPr marL="742950" lvl="2" indent="-342900"/>
            <a:r>
              <a:rPr lang="en-US" sz="2300" dirty="0" smtClean="0"/>
              <a:t>Polar regions typically have less biodiversity &amp; lower carrying capacity.</a:t>
            </a:r>
            <a:endParaRPr lang="en-US" sz="2300" dirty="0"/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400" b="1" dirty="0"/>
              <a:t>Similarly, ecosystems</a:t>
            </a:r>
            <a:r>
              <a:rPr lang="en-US" sz="2400" b="1" dirty="0" smtClean="0"/>
              <a:t> </a:t>
            </a:r>
            <a:r>
              <a:rPr lang="en-US" sz="2400" b="1" dirty="0"/>
              <a:t>at high altitudes </a:t>
            </a:r>
            <a:r>
              <a:rPr lang="en-US" sz="2400" b="1" dirty="0" smtClean="0"/>
              <a:t>have lower carrying capacities and less biodiversity than ecosystems at low altitudes.</a:t>
            </a:r>
            <a:endParaRPr lang="en-US" sz="2400" b="1" dirty="0"/>
          </a:p>
          <a:p>
            <a:pPr marL="742950" lvl="2" indent="-342900"/>
            <a:r>
              <a:rPr lang="en-US" sz="2300" dirty="0" smtClean="0"/>
              <a:t>This is primarily </a:t>
            </a:r>
            <a:r>
              <a:rPr lang="en-US" sz="2300" dirty="0"/>
              <a:t>due to the differences in </a:t>
            </a:r>
            <a:r>
              <a:rPr lang="en-US" sz="2300" dirty="0" smtClean="0"/>
              <a:t>temperature and precipitation. </a:t>
            </a:r>
            <a:endParaRPr lang="en-US" sz="23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6687"/>
          <a:stretch/>
        </p:blipFill>
        <p:spPr>
          <a:xfrm>
            <a:off x="5574602" y="1219200"/>
            <a:ext cx="3295650" cy="43434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53260" y="5574268"/>
            <a:ext cx="353834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The number and variety of species</a:t>
            </a:r>
            <a:br>
              <a:rPr lang="en-US" dirty="0" smtClean="0"/>
            </a:br>
            <a:r>
              <a:rPr lang="en-US" dirty="0" smtClean="0"/>
              <a:t>per kilometer tends to be greatest</a:t>
            </a:r>
            <a:br>
              <a:rPr lang="en-US" dirty="0" smtClean="0"/>
            </a:br>
            <a:r>
              <a:rPr lang="en-US" dirty="0" smtClean="0"/>
              <a:t>near the equator due to the greater</a:t>
            </a:r>
            <a:br>
              <a:rPr lang="en-US" dirty="0" smtClean="0"/>
            </a:br>
            <a:r>
              <a:rPr lang="en-US" dirty="0" smtClean="0"/>
              <a:t>capacity for photosynthesis.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41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Resiliency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05887" y="6480434"/>
            <a:ext cx="2133600" cy="365125"/>
          </a:xfrm>
        </p:spPr>
        <p:txBody>
          <a:bodyPr/>
          <a:lstStyle/>
          <a:p>
            <a:fld id="{47A2A49C-3692-4152-8A6C-C7C5B48EF17E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E40AC16-4840-7140-BE0C-FB7B42BE90EC}"/>
              </a:ext>
            </a:extLst>
          </p:cNvPr>
          <p:cNvSpPr txBox="1">
            <a:spLocks/>
          </p:cNvSpPr>
          <p:nvPr/>
        </p:nvSpPr>
        <p:spPr>
          <a:xfrm>
            <a:off x="152400" y="1295400"/>
            <a:ext cx="6019800" cy="5257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b="1" u="sng" dirty="0"/>
              <a:t>Resiliency</a:t>
            </a:r>
            <a:r>
              <a:rPr lang="en-US" sz="2400" b="1" dirty="0"/>
              <a:t> refers to the capacity of an ecosystem to recover from a disturbance. </a:t>
            </a:r>
          </a:p>
          <a:p>
            <a:pPr marL="742950" lvl="2" indent="-342900"/>
            <a:r>
              <a:rPr lang="en-US" sz="2300" dirty="0"/>
              <a:t>A </a:t>
            </a:r>
            <a:r>
              <a:rPr lang="en-US" sz="2300" u="sng" dirty="0"/>
              <a:t>disturbance</a:t>
            </a:r>
            <a:r>
              <a:rPr lang="en-US" sz="2300" dirty="0"/>
              <a:t> is anything that interferes with the movement of matter and the flow of energy </a:t>
            </a:r>
            <a:r>
              <a:rPr lang="en-US" sz="2300" dirty="0" smtClean="0"/>
              <a:t>in </a:t>
            </a:r>
            <a:r>
              <a:rPr lang="en-US" sz="2300" dirty="0"/>
              <a:t>an ecosystem. </a:t>
            </a:r>
            <a:r>
              <a:rPr lang="en-US" sz="2300" dirty="0" smtClean="0"/>
              <a:t/>
            </a:r>
            <a:br>
              <a:rPr lang="en-US" sz="2300" dirty="0" smtClean="0"/>
            </a:br>
            <a:endParaRPr lang="en-US" sz="23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The </a:t>
            </a:r>
            <a:r>
              <a:rPr lang="en-US" sz="2400" b="1" dirty="0"/>
              <a:t>capacity for photosynthesis </a:t>
            </a:r>
            <a:r>
              <a:rPr lang="en-US" sz="2400" b="1" dirty="0" smtClean="0"/>
              <a:t>affects </a:t>
            </a:r>
            <a:r>
              <a:rPr lang="en-US" sz="2400" b="1" dirty="0"/>
              <a:t>the resiliency of an ecosystem. </a:t>
            </a:r>
          </a:p>
          <a:p>
            <a:pPr marL="742950" lvl="2" indent="-342900"/>
            <a:r>
              <a:rPr lang="en-US" sz="2300" dirty="0"/>
              <a:t>The greater the rates of photosynthesis, the greater the resiliency of an ecosystem. </a:t>
            </a:r>
            <a:endParaRPr lang="en-US" sz="2300" dirty="0" smtClean="0"/>
          </a:p>
          <a:p>
            <a:pPr marL="742950" lvl="2" indent="-342900"/>
            <a:r>
              <a:rPr lang="en-US" sz="2300" dirty="0" smtClean="0"/>
              <a:t>Similarly, the greater the biodiversity, the greater the resiliency of most ecosystems.</a:t>
            </a:r>
            <a:endParaRPr lang="en-US" sz="23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9524"/>
          <a:stretch/>
        </p:blipFill>
        <p:spPr>
          <a:xfrm>
            <a:off x="6359417" y="990600"/>
            <a:ext cx="2674383" cy="4343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59417" y="5334000"/>
            <a:ext cx="2674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A resilient ecosystem can</a:t>
            </a:r>
            <a:br>
              <a:rPr lang="en-US" dirty="0" smtClean="0"/>
            </a:br>
            <a:r>
              <a:rPr lang="en-US" dirty="0" smtClean="0"/>
              <a:t>recover quickly from a </a:t>
            </a:r>
            <a:br>
              <a:rPr lang="en-US" dirty="0" smtClean="0"/>
            </a:br>
            <a:r>
              <a:rPr lang="en-US" dirty="0" smtClean="0"/>
              <a:t>disturbances like wildfires.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84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1353E-4CFA-484D-A8BF-D968EB8FD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FEF7D1-B447-8949-A204-71B564497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A49C-3692-4152-8A6C-C7C5B48EF17E}" type="slidenum">
              <a:rPr lang="en-US" smtClean="0"/>
              <a:t>14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129B665-23F9-FC4F-BF4F-A8452BA56EA8}"/>
              </a:ext>
            </a:extLst>
          </p:cNvPr>
          <p:cNvSpPr txBox="1">
            <a:spLocks/>
          </p:cNvSpPr>
          <p:nvPr/>
        </p:nvSpPr>
        <p:spPr>
          <a:xfrm>
            <a:off x="192506" y="264696"/>
            <a:ext cx="8734926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Revising Our Claims</a:t>
            </a:r>
            <a:endParaRPr lang="en-US" altLang="en-US" dirty="0"/>
          </a:p>
        </p:txBody>
      </p:sp>
      <p:sp>
        <p:nvSpPr>
          <p:cNvPr id="20" name="Content Placeholder 10">
            <a:extLst>
              <a:ext uri="{FF2B5EF4-FFF2-40B4-BE49-F238E27FC236}">
                <a16:creationId xmlns:a16="http://schemas.microsoft.com/office/drawing/2014/main" id="{611EFB8D-C278-C143-B238-810FFBCB589A}"/>
              </a:ext>
            </a:extLst>
          </p:cNvPr>
          <p:cNvSpPr txBox="1">
            <a:spLocks/>
          </p:cNvSpPr>
          <p:nvPr/>
        </p:nvSpPr>
        <p:spPr>
          <a:xfrm>
            <a:off x="457200" y="1371600"/>
            <a:ext cx="5855368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b="1" dirty="0"/>
              <a:t>Re-visit your ideas about </a:t>
            </a:r>
            <a:r>
              <a:rPr lang="en-US" sz="2300" b="1" dirty="0" smtClean="0"/>
              <a:t>Isle Royale.</a:t>
            </a:r>
            <a:endParaRPr lang="en-US" sz="2300" b="1" dirty="0"/>
          </a:p>
          <a:p>
            <a:pPr lvl="1"/>
            <a:r>
              <a:rPr lang="en-US" sz="2300" dirty="0"/>
              <a:t>How do living organisms affect each other? </a:t>
            </a:r>
          </a:p>
          <a:p>
            <a:pPr lvl="1"/>
            <a:r>
              <a:rPr lang="en-US" sz="2300" dirty="0" smtClean="0"/>
              <a:t>How </a:t>
            </a:r>
            <a:r>
              <a:rPr lang="en-US" sz="2300" dirty="0"/>
              <a:t>do living species interact with each other and their environment? </a:t>
            </a:r>
          </a:p>
          <a:p>
            <a:pPr lvl="1"/>
            <a:r>
              <a:rPr lang="en-US" sz="2300" dirty="0" smtClean="0"/>
              <a:t>What </a:t>
            </a:r>
            <a:r>
              <a:rPr lang="en-US" sz="2300" dirty="0"/>
              <a:t>determines how many species can live in an area? </a:t>
            </a:r>
          </a:p>
          <a:p>
            <a:pPr lvl="1"/>
            <a:r>
              <a:rPr lang="en-US" sz="2300" dirty="0" smtClean="0"/>
              <a:t>What </a:t>
            </a:r>
            <a:r>
              <a:rPr lang="en-US" sz="2300" dirty="0"/>
              <a:t>happens when the movement of matter and the flow of energy through living organisms becomes disrupted? </a:t>
            </a:r>
          </a:p>
          <a:p>
            <a:r>
              <a:rPr lang="en-US" sz="2300" b="1" dirty="0" smtClean="0"/>
              <a:t>What </a:t>
            </a:r>
            <a:r>
              <a:rPr lang="en-US" sz="2300" b="1" dirty="0"/>
              <a:t>do you still need to know to answer this question? What is still uncertain or unknown? </a:t>
            </a:r>
          </a:p>
        </p:txBody>
      </p:sp>
      <p:pic>
        <p:nvPicPr>
          <p:cNvPr id="8" name="Picture 7" descr="A picture containing mammal&#10;&#10;Description automatically generated"/>
          <p:cNvPicPr/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925" y="1828800"/>
            <a:ext cx="2768573" cy="338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06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776A9C-08EA-D64E-BD29-A31995F1A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300"/>
              <a:t>Looking Ahead: Part 3 Investigation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BF78E-E61B-1846-8272-D5FB3D128D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0060" y="2872898"/>
            <a:ext cx="3182691" cy="3680301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indent="-228600">
              <a:lnSpc>
                <a:spcPct val="90000"/>
              </a:lnSpc>
            </a:pPr>
            <a:r>
              <a:rPr lang="en-US" dirty="0"/>
              <a:t>In Part 3, you will be conducting two investigations. </a:t>
            </a:r>
          </a:p>
          <a:p>
            <a:pPr lvl="1" indent="-228600">
              <a:lnSpc>
                <a:spcPct val="90000"/>
              </a:lnSpc>
            </a:pPr>
            <a:r>
              <a:rPr lang="en-US" dirty="0"/>
              <a:t>In 3A, you will </a:t>
            </a:r>
            <a:r>
              <a:rPr lang="en-US" dirty="0" smtClean="0"/>
              <a:t>compare how different sizes of populations change an ecosystem.</a:t>
            </a:r>
            <a:endParaRPr lang="en-US" dirty="0"/>
          </a:p>
          <a:p>
            <a:pPr lvl="1" indent="-228600">
              <a:lnSpc>
                <a:spcPct val="90000"/>
              </a:lnSpc>
            </a:pPr>
            <a:r>
              <a:rPr lang="en-US" dirty="0"/>
              <a:t>In 3B, you will investigate </a:t>
            </a:r>
            <a:r>
              <a:rPr lang="en-US" dirty="0" smtClean="0"/>
              <a:t>tabletop ecosystems.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6A3EFD-A633-7043-8885-42642991C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56350"/>
            <a:ext cx="685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47A2A49C-3692-4152-8A6C-C7C5B48EF17E}" type="slidenum">
              <a:rPr lang="en-US" sz="1200">
                <a:solidFill>
                  <a:srgbClr val="FFFFFF"/>
                </a:solidFill>
                <a:latin typeface="Calibri" panose="020F0502020204030204"/>
                <a:cs typeface="+mn-cs"/>
              </a:rPr>
              <a:pPr>
                <a:spcAft>
                  <a:spcPts val="600"/>
                </a:spcAft>
                <a:defRPr/>
              </a:pPr>
              <a:t>15</a:t>
            </a:fld>
            <a:endParaRPr lang="en-US" sz="1200">
              <a:solidFill>
                <a:srgbClr val="FFFFFF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34" r="27658"/>
          <a:stretch/>
        </p:blipFill>
        <p:spPr>
          <a:xfrm>
            <a:off x="3962400" y="1307664"/>
            <a:ext cx="5181600" cy="400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62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Picture: Ecosystems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A49C-3692-4152-8A6C-C7C5B48EF17E}" type="slidenum">
              <a:rPr lang="en-US" smtClean="0"/>
              <a:t>16</a:t>
            </a:fld>
            <a:endParaRPr lang="en-US"/>
          </a:p>
        </p:txBody>
      </p:sp>
      <p:pic>
        <p:nvPicPr>
          <p:cNvPr id="6" name="Content Placeholder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F09F299-4DC7-A040-A129-648316EA8F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99" y="1150802"/>
            <a:ext cx="9210701" cy="5343684"/>
          </a:xfrm>
        </p:spPr>
      </p:pic>
    </p:spTree>
    <p:extLst>
      <p:ext uri="{BB962C8B-B14F-4D97-AF65-F5344CB8AC3E}">
        <p14:creationId xmlns:p14="http://schemas.microsoft.com/office/powerpoint/2010/main" val="197960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60950"/>
          </a:xfrm>
        </p:spPr>
        <p:txBody>
          <a:bodyPr>
            <a:normAutofit fontScale="92500" lnSpcReduction="10000"/>
          </a:bodyPr>
          <a:lstStyle/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400" b="1" dirty="0"/>
              <a:t>An </a:t>
            </a:r>
            <a:r>
              <a:rPr lang="en-US" sz="2400" b="1" u="sng" dirty="0"/>
              <a:t>ecosystem</a:t>
            </a:r>
            <a:r>
              <a:rPr lang="en-US" sz="2400" b="1" dirty="0"/>
              <a:t> consists of interactions between living species and the non-living aspects of their environment.</a:t>
            </a:r>
          </a:p>
          <a:p>
            <a:pPr marL="742950" lvl="2" indent="-342900"/>
            <a:r>
              <a:rPr lang="en-US" sz="2200" u="sng" dirty="0" smtClean="0"/>
              <a:t>Biomass</a:t>
            </a:r>
            <a:r>
              <a:rPr lang="en-US" sz="2200" dirty="0" smtClean="0"/>
              <a:t> is short for </a:t>
            </a:r>
            <a:r>
              <a:rPr lang="en-US" sz="2200" i="1" dirty="0" smtClean="0"/>
              <a:t>biological mass</a:t>
            </a:r>
            <a:r>
              <a:rPr lang="en-US" sz="2200" dirty="0" smtClean="0"/>
              <a:t>, or the total amount of atoms in the molecules of living organisms.</a:t>
            </a:r>
          </a:p>
          <a:p>
            <a:pPr marL="742950" lvl="2" indent="-342900"/>
            <a:r>
              <a:rPr lang="en-US" sz="2200" dirty="0"/>
              <a:t>The atoms in all living organisms ultimately comes from glucose and soil minerals. </a:t>
            </a:r>
            <a:endParaRPr lang="en-US" sz="26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Species in an ecosystem can be categorized as either producers or consumers. </a:t>
            </a:r>
            <a:endParaRPr lang="en-US" sz="2400" b="1" dirty="0" smtClean="0"/>
          </a:p>
          <a:p>
            <a:pPr marL="742950" lvl="2" indent="-342900"/>
            <a:r>
              <a:rPr lang="en-US" sz="2200" u="sng" dirty="0"/>
              <a:t>Producers</a:t>
            </a:r>
            <a:r>
              <a:rPr lang="en-US" sz="2200" dirty="0"/>
              <a:t> are </a:t>
            </a:r>
            <a:r>
              <a:rPr lang="en-US" sz="2200" dirty="0"/>
              <a:t>species </a:t>
            </a:r>
            <a:r>
              <a:rPr lang="en-US" sz="2200" dirty="0"/>
              <a:t>can produce their own food (glucose) through </a:t>
            </a:r>
            <a:r>
              <a:rPr lang="en-US" sz="2200" dirty="0" smtClean="0"/>
              <a:t>photosynthesis</a:t>
            </a:r>
          </a:p>
          <a:p>
            <a:pPr marL="742950" lvl="2" indent="-342900"/>
            <a:r>
              <a:rPr lang="en-US" sz="2200" u="sng" dirty="0"/>
              <a:t>Consumers</a:t>
            </a:r>
            <a:r>
              <a:rPr lang="en-US" sz="2200" dirty="0"/>
              <a:t> </a:t>
            </a:r>
            <a:r>
              <a:rPr lang="en-US" sz="2200" dirty="0"/>
              <a:t>are species that must consume other species to acquire their food. </a:t>
            </a:r>
            <a:endParaRPr lang="en-US" sz="2200" dirty="0" smtClean="0"/>
          </a:p>
          <a:p>
            <a:pPr marL="1200150" lvl="3" indent="-342900"/>
            <a:r>
              <a:rPr lang="en-US" i="1" dirty="0"/>
              <a:t>Animals that consume plants are </a:t>
            </a:r>
            <a:r>
              <a:rPr lang="en-US" i="1" u="sng" dirty="0"/>
              <a:t>primary </a:t>
            </a:r>
            <a:r>
              <a:rPr lang="en-US" i="1" u="sng" dirty="0"/>
              <a:t>consumers</a:t>
            </a:r>
            <a:r>
              <a:rPr lang="en-US" i="1" dirty="0"/>
              <a:t>. </a:t>
            </a:r>
            <a:r>
              <a:rPr lang="en-US" i="1" dirty="0"/>
              <a:t>Animals </a:t>
            </a:r>
            <a:r>
              <a:rPr lang="en-US" i="1" dirty="0"/>
              <a:t>that consume other consumers are </a:t>
            </a:r>
            <a:r>
              <a:rPr lang="en-US" i="1" u="sng" dirty="0"/>
              <a:t>secondary consumers</a:t>
            </a:r>
            <a:r>
              <a:rPr lang="en-US" i="1" dirty="0"/>
              <a:t>. </a:t>
            </a:r>
            <a:endParaRPr lang="en-US" i="1" dirty="0" smtClean="0"/>
          </a:p>
          <a:p>
            <a:pPr marL="742950" lvl="2" indent="-342900"/>
            <a:r>
              <a:rPr lang="en-US" sz="2200" dirty="0"/>
              <a:t>A </a:t>
            </a:r>
            <a:r>
              <a:rPr lang="en-US" sz="2200" u="sng" dirty="0"/>
              <a:t>trophic level</a:t>
            </a:r>
            <a:r>
              <a:rPr lang="en-US" sz="2200" dirty="0"/>
              <a:t> refers to whether an organism is a producer, primary consumer, or secondary consumer. </a:t>
            </a:r>
          </a:p>
          <a:p>
            <a:pPr marL="742950" lvl="2" indent="-342900"/>
            <a:endParaRPr lang="en-US" i="1" dirty="0"/>
          </a:p>
          <a:p>
            <a:pPr marL="742950" lvl="2" indent="-342900"/>
            <a:endParaRPr lang="en-US" sz="2200" dirty="0"/>
          </a:p>
          <a:p>
            <a:pPr marL="742950" lvl="2" indent="-342900"/>
            <a:endParaRPr lang="en-US" sz="2000" b="1" dirty="0" smtClean="0"/>
          </a:p>
          <a:p>
            <a:pPr marL="742950" lvl="2" indent="-342900"/>
            <a:endParaRPr lang="en-US" sz="2000" b="1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A49C-3692-4152-8A6C-C7C5B48EF17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744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For every unit of biomass in a consuming organism, there has to be at least 10x as much biomass in the organisms being consumed. </a:t>
            </a:r>
          </a:p>
          <a:p>
            <a:pPr marL="742950" lvl="2" indent="-342900"/>
            <a:r>
              <a:rPr lang="en-US" sz="2200" dirty="0"/>
              <a:t>For example, if a steer needs to gain 1.5 lbs. per day, they need to be fed roughly 15 lbs. of feed. </a:t>
            </a:r>
            <a:endParaRPr lang="en-US" sz="2200" dirty="0" smtClean="0"/>
          </a:p>
          <a:p>
            <a:pPr marL="742950" lvl="2" indent="-342900"/>
            <a:r>
              <a:rPr lang="en-US" sz="2200" dirty="0"/>
              <a:t>Only 10% of the matter and energy that an organism consumes remains in their body. This is called the </a:t>
            </a:r>
            <a:r>
              <a:rPr lang="en-US" sz="2200" u="sng" dirty="0"/>
              <a:t>10% Rule</a:t>
            </a:r>
            <a:r>
              <a:rPr lang="en-US" sz="2200" dirty="0" smtClean="0"/>
              <a:t>.</a:t>
            </a:r>
            <a:endParaRPr lang="en-US" sz="22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The 10% Rule limits the size of populations in an ecosystem. </a:t>
            </a:r>
          </a:p>
          <a:p>
            <a:pPr marL="742950" lvl="2" indent="-342900"/>
            <a:r>
              <a:rPr lang="en-US" sz="2200" dirty="0"/>
              <a:t>Greater rates of photosynthesis increases the amount of </a:t>
            </a:r>
            <a:r>
              <a:rPr lang="en-US" sz="2200" dirty="0" smtClean="0"/>
              <a:t>biomass, which </a:t>
            </a:r>
            <a:r>
              <a:rPr lang="en-US" sz="2200" dirty="0"/>
              <a:t>increases the </a:t>
            </a:r>
            <a:r>
              <a:rPr lang="en-US" sz="2200" u="sng" dirty="0"/>
              <a:t>carrying capacity</a:t>
            </a:r>
            <a:r>
              <a:rPr lang="en-US" sz="2200" dirty="0"/>
              <a:t> of an ecosystem, or </a:t>
            </a:r>
            <a:r>
              <a:rPr lang="en-US" sz="2200" dirty="0" smtClean="0"/>
              <a:t>the </a:t>
            </a:r>
            <a:r>
              <a:rPr lang="en-US" sz="2200" dirty="0"/>
              <a:t>number of organisms that an ecosystem can support. </a:t>
            </a:r>
            <a:endParaRPr lang="en-US" sz="2200" dirty="0" smtClean="0"/>
          </a:p>
          <a:p>
            <a:pPr marL="742950" lvl="2" indent="-342900"/>
            <a:r>
              <a:rPr lang="en-US" sz="2200" dirty="0"/>
              <a:t>Sunnier, warmer, </a:t>
            </a:r>
            <a:r>
              <a:rPr lang="en-US" sz="2200" dirty="0" smtClean="0"/>
              <a:t>&amp; </a:t>
            </a:r>
            <a:r>
              <a:rPr lang="en-US" sz="2200" dirty="0"/>
              <a:t>wetter regions </a:t>
            </a:r>
            <a:r>
              <a:rPr lang="en-US" sz="2200" dirty="0" smtClean="0"/>
              <a:t>enable </a:t>
            </a:r>
            <a:r>
              <a:rPr lang="en-US" sz="2200" dirty="0"/>
              <a:t>larger carrying </a:t>
            </a:r>
            <a:r>
              <a:rPr lang="en-US" sz="2200" dirty="0" smtClean="0"/>
              <a:t>capacities due to greater rates of photosynthesis / biomass production.</a:t>
            </a:r>
            <a:endParaRPr lang="en-US" sz="2200" dirty="0"/>
          </a:p>
          <a:p>
            <a:pPr marL="742950" lvl="2" indent="-342900"/>
            <a:endParaRPr lang="en-US" sz="2000" b="1" dirty="0" smtClean="0"/>
          </a:p>
          <a:p>
            <a:pPr marL="742950" lvl="2" indent="-342900"/>
            <a:endParaRPr lang="en-US" sz="2000" b="1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A49C-3692-4152-8A6C-C7C5B48EF17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6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Warmer ecosystems at the equator </a:t>
            </a:r>
            <a:r>
              <a:rPr lang="en-US" sz="2400" b="1" dirty="0"/>
              <a:t>support more organisms and greater varieties of organisms due to greater rates of photosynthesis &amp; biomass production.</a:t>
            </a:r>
          </a:p>
          <a:p>
            <a:pPr marL="742950" lvl="2" indent="-342900"/>
            <a:r>
              <a:rPr lang="en-US" sz="2200" dirty="0"/>
              <a:t>The variety of living organisms in an area is known as </a:t>
            </a:r>
            <a:r>
              <a:rPr lang="en-US" sz="2200" u="sng" dirty="0"/>
              <a:t>biodiversity</a:t>
            </a:r>
            <a:r>
              <a:rPr lang="en-US" sz="2200" dirty="0"/>
              <a:t>. </a:t>
            </a:r>
          </a:p>
          <a:p>
            <a:pPr marL="742950" lvl="2" indent="-342900"/>
            <a:r>
              <a:rPr lang="en-US" sz="2200" dirty="0"/>
              <a:t>Polar regions typically have less biodiversity &amp; lower carrying </a:t>
            </a:r>
            <a:r>
              <a:rPr lang="en-US" sz="2200" dirty="0" smtClean="0"/>
              <a:t>capacity due to colder, drier, darker conditions.</a:t>
            </a:r>
            <a:endParaRPr lang="en-US" sz="22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b="1" u="sng" dirty="0"/>
              <a:t>Resiliency</a:t>
            </a:r>
            <a:r>
              <a:rPr lang="en-US" sz="2400" b="1" dirty="0"/>
              <a:t> refers to the capacity of an ecosystem to recover from a disturbance. </a:t>
            </a:r>
          </a:p>
          <a:p>
            <a:pPr marL="742950" lvl="2" indent="-342900"/>
            <a:r>
              <a:rPr lang="en-US" sz="2200" dirty="0"/>
              <a:t>A </a:t>
            </a:r>
            <a:r>
              <a:rPr lang="en-US" sz="2200" u="sng" dirty="0"/>
              <a:t>disturbance</a:t>
            </a:r>
            <a:r>
              <a:rPr lang="en-US" sz="2200" dirty="0"/>
              <a:t> is anything that interferes with the movement of matter and the flow of energy in an ecosystem. </a:t>
            </a:r>
          </a:p>
          <a:p>
            <a:pPr marL="742950" lvl="2" indent="-342900"/>
            <a:r>
              <a:rPr lang="en-US" sz="2200" dirty="0" smtClean="0"/>
              <a:t>The </a:t>
            </a:r>
            <a:r>
              <a:rPr lang="en-US" sz="2200" dirty="0"/>
              <a:t>greater the rates of photosynthesis, </a:t>
            </a:r>
            <a:r>
              <a:rPr lang="en-US" sz="2200" dirty="0" smtClean="0"/>
              <a:t>and the </a:t>
            </a:r>
            <a:r>
              <a:rPr lang="en-US" sz="2200" dirty="0"/>
              <a:t>greater the biodiversity, the greater the resiliency of most ecosystems.</a:t>
            </a:r>
          </a:p>
          <a:p>
            <a:pPr marL="742950" lvl="2" indent="-342900"/>
            <a:endParaRPr lang="en-US" sz="2200" dirty="0"/>
          </a:p>
          <a:p>
            <a:pPr marL="742950" lvl="2" indent="-342900"/>
            <a:endParaRPr lang="en-US" sz="2000" b="1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A49C-3692-4152-8A6C-C7C5B48EF17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63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A9D31-2EEB-0243-8F94-C20793CE8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Ecosystems </a:t>
            </a:r>
            <a:r>
              <a:rPr lang="en-US" dirty="0"/>
              <a:t>Unit – W1 Driving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B9431-CA56-3546-BB46-F778436D35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81600" cy="4873386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How do living organisms affect each other</a:t>
            </a:r>
            <a:r>
              <a:rPr lang="en-US" dirty="0" smtClean="0"/>
              <a:t>? </a:t>
            </a:r>
            <a:endParaRPr lang="en-US" dirty="0"/>
          </a:p>
          <a:p>
            <a:pPr lvl="0"/>
            <a:r>
              <a:rPr lang="en-US" dirty="0"/>
              <a:t>1.	How do living species interact with each other and their environment? </a:t>
            </a:r>
          </a:p>
          <a:p>
            <a:pPr lvl="0"/>
            <a:r>
              <a:rPr lang="en-US" dirty="0"/>
              <a:t>2.	What determines how many species can live in an area? </a:t>
            </a:r>
          </a:p>
          <a:p>
            <a:pPr lvl="0"/>
            <a:r>
              <a:rPr lang="en-US" dirty="0"/>
              <a:t>3.	What happens when the movement of matter and the flow of energy through living organisms becomes disrupted?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EC83A5-782D-E14E-9050-97ED00E94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A49C-3692-4152-8A6C-C7C5B48EF17E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 descr="A picture containing mammal&#10;&#10;Description automatically generated"/>
          <p:cNvPicPr/>
          <p:nvPr/>
        </p:nvPicPr>
        <p:blipFill>
          <a:blip r:embed="rId3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90800"/>
            <a:ext cx="2768573" cy="338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0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2247" y="4571216"/>
            <a:ext cx="8179506" cy="111541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Introducing: </a:t>
            </a:r>
            <a:r>
              <a:rPr lang="en-US" sz="60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Ecosystems!</a:t>
            </a:r>
            <a:endParaRPr lang="en-US" sz="6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0188E89-AF78-40F6-B787-E9BD9C6256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43000" y="5778706"/>
            <a:ext cx="6858000" cy="0"/>
          </a:xfrm>
          <a:prstGeom prst="line">
            <a:avLst/>
          </a:prstGeom>
          <a:ln w="19050">
            <a:solidFill>
              <a:srgbClr val="5AA1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47A2A49C-3692-4152-8A6C-C7C5B48EF17E}" type="slidenum">
              <a:rPr lang="en-US" sz="1200" smtClean="0">
                <a:latin typeface="+mn-lt"/>
                <a:cs typeface="+mn-cs"/>
              </a:rPr>
              <a:pPr>
                <a:spcAft>
                  <a:spcPts val="600"/>
                </a:spcAft>
                <a:defRPr/>
              </a:pPr>
              <a:t>3</a:t>
            </a:fld>
            <a:endParaRPr lang="en-US" sz="1200">
              <a:latin typeface="+mn-lt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83041"/>
            <a:ext cx="8991600" cy="370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92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1143000"/>
          </a:xfrm>
        </p:spPr>
        <p:txBody>
          <a:bodyPr/>
          <a:lstStyle/>
          <a:p>
            <a:r>
              <a:rPr lang="en-US" dirty="0" smtClean="0"/>
              <a:t>Interactions = Existence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05887" y="6480434"/>
            <a:ext cx="2133600" cy="365125"/>
          </a:xfrm>
        </p:spPr>
        <p:txBody>
          <a:bodyPr/>
          <a:lstStyle/>
          <a:p>
            <a:fld id="{47A2A49C-3692-4152-8A6C-C7C5B48EF17E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E40AC16-4840-7140-BE0C-FB7B42BE90EC}"/>
              </a:ext>
            </a:extLst>
          </p:cNvPr>
          <p:cNvSpPr txBox="1">
            <a:spLocks/>
          </p:cNvSpPr>
          <p:nvPr/>
        </p:nvSpPr>
        <p:spPr>
          <a:xfrm>
            <a:off x="152400" y="1295400"/>
            <a:ext cx="5486400" cy="5257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400" b="1" dirty="0"/>
              <a:t>An </a:t>
            </a:r>
            <a:r>
              <a:rPr lang="en-US" sz="2400" b="1" u="sng" dirty="0"/>
              <a:t>ecosystem</a:t>
            </a:r>
            <a:r>
              <a:rPr lang="en-US" sz="2400" b="1" dirty="0"/>
              <a:t> consists of interactions between living species and the </a:t>
            </a:r>
            <a:r>
              <a:rPr lang="en-US" sz="2400" b="1" dirty="0" smtClean="0"/>
              <a:t>non-living </a:t>
            </a:r>
            <a:r>
              <a:rPr lang="en-US" sz="2400" b="1" dirty="0"/>
              <a:t>aspects of their environment.</a:t>
            </a:r>
          </a:p>
          <a:p>
            <a:pPr marL="742950" lvl="2" indent="-342900"/>
            <a:r>
              <a:rPr lang="en-US" sz="2200" dirty="0" smtClean="0"/>
              <a:t>Species depend on photosynthetic </a:t>
            </a:r>
            <a:r>
              <a:rPr lang="en-US" sz="2200" dirty="0"/>
              <a:t>organisms </a:t>
            </a:r>
            <a:r>
              <a:rPr lang="en-US" sz="2200" dirty="0" smtClean="0"/>
              <a:t>(like plants) for existence. </a:t>
            </a:r>
            <a:endParaRPr lang="en-US" sz="2200" dirty="0"/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400" b="1" dirty="0"/>
              <a:t>The atoms in all </a:t>
            </a:r>
            <a:r>
              <a:rPr lang="en-US" sz="2400" b="1" dirty="0" smtClean="0"/>
              <a:t>living organisms ultimately comes from glucose and soil minerals. </a:t>
            </a:r>
            <a:endParaRPr lang="en-US" sz="2400" b="1" dirty="0"/>
          </a:p>
          <a:p>
            <a:pPr marL="742950" lvl="2" indent="-342900"/>
            <a:r>
              <a:rPr lang="en-US" sz="2200" dirty="0" smtClean="0"/>
              <a:t>Plants enable all organisms to acquire the atoms needed for their biomass. </a:t>
            </a:r>
          </a:p>
          <a:p>
            <a:pPr marL="742950" lvl="2" indent="-342900"/>
            <a:r>
              <a:rPr lang="en-US" sz="2200" u="sng" dirty="0"/>
              <a:t>Biomass</a:t>
            </a:r>
            <a:r>
              <a:rPr lang="en-US" sz="2200" dirty="0"/>
              <a:t> is short for </a:t>
            </a:r>
            <a:r>
              <a:rPr lang="en-US" sz="2200" i="1" dirty="0"/>
              <a:t>biological mass</a:t>
            </a:r>
            <a:r>
              <a:rPr lang="en-US" sz="2200" dirty="0"/>
              <a:t>, or the total </a:t>
            </a:r>
            <a:r>
              <a:rPr lang="en-US" sz="2200" dirty="0" smtClean="0"/>
              <a:t>amount of atoms </a:t>
            </a:r>
            <a:r>
              <a:rPr lang="en-US" sz="2200" dirty="0"/>
              <a:t>in </a:t>
            </a:r>
            <a:r>
              <a:rPr lang="en-US" sz="2200" dirty="0" smtClean="0"/>
              <a:t>the molecules of living organisms.</a:t>
            </a:r>
            <a:endParaRPr lang="en-US" sz="2200" dirty="0"/>
          </a:p>
          <a:p>
            <a:pPr marL="742950" lvl="2" indent="-342900"/>
            <a:endParaRPr lang="en-US" sz="22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200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11501"/>
          <a:stretch/>
        </p:blipFill>
        <p:spPr>
          <a:xfrm>
            <a:off x="5867400" y="1417638"/>
            <a:ext cx="3048000" cy="474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45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Ecosystems = Interactions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05887" y="6480434"/>
            <a:ext cx="2133600" cy="365125"/>
          </a:xfrm>
        </p:spPr>
        <p:txBody>
          <a:bodyPr/>
          <a:lstStyle/>
          <a:p>
            <a:fld id="{47A2A49C-3692-4152-8A6C-C7C5B48EF17E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E40AC16-4840-7140-BE0C-FB7B42BE90EC}"/>
              </a:ext>
            </a:extLst>
          </p:cNvPr>
          <p:cNvSpPr txBox="1">
            <a:spLocks/>
          </p:cNvSpPr>
          <p:nvPr/>
        </p:nvSpPr>
        <p:spPr>
          <a:xfrm>
            <a:off x="152400" y="1295400"/>
            <a:ext cx="4724400" cy="5257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Plants </a:t>
            </a:r>
            <a:r>
              <a:rPr lang="en-US" sz="2400" b="1" dirty="0"/>
              <a:t>depend on carbon dioxide, water, soil minerals, sunlight, and other non-living components to perform photosynthesis. </a:t>
            </a:r>
          </a:p>
          <a:p>
            <a:pPr marL="742950" lvl="2" indent="-342900"/>
            <a:r>
              <a:rPr lang="en-US" sz="2300" dirty="0" smtClean="0"/>
              <a:t>Animals and decomposers provide a source of carbon dioxide and soil minerals (in their waste) needed by plants.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All species depend on interactions with other species and the non-living aspects of their environments. 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3559" t="356" r="1544"/>
          <a:stretch/>
        </p:blipFill>
        <p:spPr>
          <a:xfrm>
            <a:off x="4631856" y="1295400"/>
            <a:ext cx="4407631" cy="518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07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Producers &amp; Consumers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05887" y="6480434"/>
            <a:ext cx="2133600" cy="365125"/>
          </a:xfrm>
        </p:spPr>
        <p:txBody>
          <a:bodyPr/>
          <a:lstStyle/>
          <a:p>
            <a:fld id="{47A2A49C-3692-4152-8A6C-C7C5B48EF17E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E40AC16-4840-7140-BE0C-FB7B42BE90EC}"/>
              </a:ext>
            </a:extLst>
          </p:cNvPr>
          <p:cNvSpPr txBox="1">
            <a:spLocks/>
          </p:cNvSpPr>
          <p:nvPr/>
        </p:nvSpPr>
        <p:spPr>
          <a:xfrm>
            <a:off x="152400" y="1295400"/>
            <a:ext cx="5715000" cy="5257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Species in an ecosystem can be categorized as either producers or consumers.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b="1" u="sng" dirty="0"/>
              <a:t>Producers</a:t>
            </a:r>
            <a:r>
              <a:rPr lang="en-US" sz="2400" b="1" dirty="0"/>
              <a:t> are species that are photosynthetic, such as plants, algae, and phytoplankton. </a:t>
            </a:r>
          </a:p>
          <a:p>
            <a:pPr marL="742950" lvl="2" indent="-342900"/>
            <a:r>
              <a:rPr lang="en-US" sz="2300" dirty="0"/>
              <a:t>These species can produce their own food (glucose) through photosynthesis.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b="1" u="sng" dirty="0"/>
              <a:t>Consumers</a:t>
            </a:r>
            <a:r>
              <a:rPr lang="en-US" sz="2400" b="1" dirty="0"/>
              <a:t> are species that must consume other species to acquire their food. </a:t>
            </a:r>
          </a:p>
          <a:p>
            <a:pPr marL="742950" lvl="2" indent="-342900"/>
            <a:r>
              <a:rPr lang="en-US" sz="2300" dirty="0"/>
              <a:t>Animals and fungi are examples of consumers.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295400"/>
            <a:ext cx="3182248" cy="4038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229600" y="1268519"/>
            <a:ext cx="9144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 smtClean="0"/>
              <a:t>Source: </a:t>
            </a:r>
            <a:r>
              <a:rPr lang="en-US" sz="800" i="1" dirty="0" smtClean="0">
                <a:hlinkClick r:id="rId4"/>
              </a:rPr>
              <a:t>Pixabay</a:t>
            </a:r>
            <a:endParaRPr lang="en-US" sz="800" i="1" dirty="0"/>
          </a:p>
        </p:txBody>
      </p:sp>
      <p:sp>
        <p:nvSpPr>
          <p:cNvPr id="7" name="Rectangle 6"/>
          <p:cNvSpPr/>
          <p:nvPr/>
        </p:nvSpPr>
        <p:spPr>
          <a:xfrm>
            <a:off x="5770435" y="5364162"/>
            <a:ext cx="339586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A moose is a consumer, because </a:t>
            </a:r>
            <a:br>
              <a:rPr lang="en-US" dirty="0" smtClean="0"/>
            </a:br>
            <a:r>
              <a:rPr lang="en-US" dirty="0" smtClean="0"/>
              <a:t>it depends on producers such as </a:t>
            </a:r>
            <a:br>
              <a:rPr lang="en-US" dirty="0" smtClean="0"/>
            </a:br>
            <a:r>
              <a:rPr lang="en-US" dirty="0" smtClean="0"/>
              <a:t>grasses for the matter and energy</a:t>
            </a:r>
            <a:br>
              <a:rPr lang="en-US" dirty="0" smtClean="0"/>
            </a:br>
            <a:r>
              <a:rPr lang="en-US" dirty="0" smtClean="0"/>
              <a:t>needed by its cells.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36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Primary &amp; Secondary Consumers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05887" y="6480434"/>
            <a:ext cx="2133600" cy="365125"/>
          </a:xfrm>
        </p:spPr>
        <p:txBody>
          <a:bodyPr/>
          <a:lstStyle/>
          <a:p>
            <a:fld id="{47A2A49C-3692-4152-8A6C-C7C5B48EF17E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E40AC16-4840-7140-BE0C-FB7B42BE90EC}"/>
              </a:ext>
            </a:extLst>
          </p:cNvPr>
          <p:cNvSpPr txBox="1">
            <a:spLocks/>
          </p:cNvSpPr>
          <p:nvPr/>
        </p:nvSpPr>
        <p:spPr>
          <a:xfrm>
            <a:off x="76200" y="1295400"/>
            <a:ext cx="5486400" cy="5257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300" b="1" dirty="0"/>
              <a:t>Consumers can be classified as primary or secondary consumers. </a:t>
            </a:r>
          </a:p>
          <a:p>
            <a:pPr marL="742950" lvl="2" indent="-342900"/>
            <a:r>
              <a:rPr lang="en-US" sz="2300" dirty="0"/>
              <a:t>Animals that consume plants are </a:t>
            </a:r>
            <a:r>
              <a:rPr lang="en-US" sz="2300" u="sng" dirty="0"/>
              <a:t>primary </a:t>
            </a:r>
            <a:r>
              <a:rPr lang="en-US" sz="2300" u="sng" dirty="0" smtClean="0"/>
              <a:t>consumers</a:t>
            </a:r>
            <a:r>
              <a:rPr lang="en-US" sz="2300" dirty="0" smtClean="0"/>
              <a:t>.</a:t>
            </a:r>
          </a:p>
          <a:p>
            <a:pPr marL="742950" lvl="2" indent="-342900"/>
            <a:r>
              <a:rPr lang="en-US" sz="2300" dirty="0" smtClean="0"/>
              <a:t>Animals </a:t>
            </a:r>
            <a:r>
              <a:rPr lang="en-US" sz="2300" dirty="0"/>
              <a:t>that consume other consumers are </a:t>
            </a:r>
            <a:r>
              <a:rPr lang="en-US" sz="2300" u="sng" dirty="0"/>
              <a:t>secondary consumers</a:t>
            </a:r>
            <a:r>
              <a:rPr lang="en-US" sz="2300" dirty="0"/>
              <a:t>. </a:t>
            </a:r>
          </a:p>
          <a:p>
            <a:pPr marL="742950" lvl="2" indent="-342900"/>
            <a:r>
              <a:rPr lang="en-US" sz="2300" dirty="0"/>
              <a:t>For example, the moose on Isle Royale are </a:t>
            </a:r>
            <a:r>
              <a:rPr lang="en-US" sz="2300" i="1" dirty="0"/>
              <a:t>primary consumers</a:t>
            </a:r>
            <a:r>
              <a:rPr lang="en-US" sz="2300" dirty="0"/>
              <a:t>, and the wolves that hunt them are </a:t>
            </a:r>
            <a:r>
              <a:rPr lang="en-US" sz="2300" i="1" dirty="0"/>
              <a:t>secondary consumers</a:t>
            </a:r>
            <a:r>
              <a:rPr lang="en-US" sz="2300" dirty="0"/>
              <a:t>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A </a:t>
            </a:r>
            <a:r>
              <a:rPr lang="en-US" sz="2400" b="1" u="sng" dirty="0"/>
              <a:t>trophic level</a:t>
            </a:r>
            <a:r>
              <a:rPr lang="en-US" sz="2400" b="1" dirty="0"/>
              <a:t> refers to whether an organism is a producer, primary consumer, or secondary consumer.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1438302"/>
            <a:ext cx="3373626" cy="3733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28646" y="5223520"/>
            <a:ext cx="322581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A moose is a primary consumer, </a:t>
            </a:r>
            <a:br>
              <a:rPr lang="en-US" dirty="0" smtClean="0"/>
            </a:br>
            <a:r>
              <a:rPr lang="en-US" dirty="0" smtClean="0"/>
              <a:t>because it consumes plants. A</a:t>
            </a:r>
            <a:br>
              <a:rPr lang="en-US" dirty="0" smtClean="0"/>
            </a:br>
            <a:r>
              <a:rPr lang="en-US" dirty="0" smtClean="0"/>
              <a:t>wolf is a secondary consumer </a:t>
            </a:r>
            <a:br>
              <a:rPr lang="en-US" dirty="0" smtClean="0"/>
            </a:br>
            <a:r>
              <a:rPr lang="en-US" dirty="0" smtClean="0"/>
              <a:t>because it consumes other </a:t>
            </a:r>
            <a:br>
              <a:rPr lang="en-US" dirty="0" smtClean="0"/>
            </a:br>
            <a:r>
              <a:rPr lang="en-US" dirty="0" smtClean="0"/>
              <a:t>consumers like the moose.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20000" y="1269052"/>
            <a:ext cx="1524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 smtClean="0"/>
              <a:t>Source: </a:t>
            </a:r>
            <a:r>
              <a:rPr lang="en-US" sz="800" i="1" dirty="0" smtClean="0">
                <a:hlinkClick r:id="rId4"/>
              </a:rPr>
              <a:t>Wikimedia Commons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160422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26076" y="4324087"/>
            <a:ext cx="1321951" cy="14297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Lost Matter &amp; Energy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05887" y="6480434"/>
            <a:ext cx="2133600" cy="365125"/>
          </a:xfrm>
        </p:spPr>
        <p:txBody>
          <a:bodyPr/>
          <a:lstStyle/>
          <a:p>
            <a:fld id="{47A2A49C-3692-4152-8A6C-C7C5B48EF17E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E40AC16-4840-7140-BE0C-FB7B42BE90EC}"/>
              </a:ext>
            </a:extLst>
          </p:cNvPr>
          <p:cNvSpPr txBox="1">
            <a:spLocks/>
          </p:cNvSpPr>
          <p:nvPr/>
        </p:nvSpPr>
        <p:spPr>
          <a:xfrm>
            <a:off x="152399" y="1295400"/>
            <a:ext cx="5003203" cy="5257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Only a small percentage of the atoms in food stay in the cells of the organism that consumed </a:t>
            </a:r>
            <a:r>
              <a:rPr lang="en-US" sz="2400" b="1" dirty="0" smtClean="0"/>
              <a:t>it. </a:t>
            </a:r>
            <a:endParaRPr lang="en-US" sz="2400" b="1" dirty="0"/>
          </a:p>
          <a:p>
            <a:pPr marL="742950" lvl="2" indent="-342900"/>
            <a:r>
              <a:rPr lang="en-US" sz="2300" dirty="0" smtClean="0"/>
              <a:t>For </a:t>
            </a:r>
            <a:r>
              <a:rPr lang="en-US" sz="2300" dirty="0"/>
              <a:t>every unit of biomass in a consuming organism, there has to be at least 10x as much biomass in the </a:t>
            </a:r>
            <a:r>
              <a:rPr lang="en-US" sz="2300" dirty="0" smtClean="0"/>
              <a:t>organisms </a:t>
            </a:r>
            <a:r>
              <a:rPr lang="en-US" sz="2300" dirty="0"/>
              <a:t>being consumed. </a:t>
            </a:r>
          </a:p>
          <a:p>
            <a:pPr marL="742950" lvl="2" indent="-342900"/>
            <a:r>
              <a:rPr lang="en-US" sz="2300" dirty="0" smtClean="0"/>
              <a:t>For </a:t>
            </a:r>
            <a:r>
              <a:rPr lang="en-US" sz="2300" dirty="0"/>
              <a:t>example, if a steer</a:t>
            </a:r>
            <a:r>
              <a:rPr lang="en-US" sz="2300" dirty="0" smtClean="0"/>
              <a:t> </a:t>
            </a:r>
            <a:r>
              <a:rPr lang="en-US" sz="2300" dirty="0"/>
              <a:t>needs to gain 1.5 </a:t>
            </a:r>
            <a:r>
              <a:rPr lang="en-US" sz="2300" dirty="0" smtClean="0"/>
              <a:t>lbs. </a:t>
            </a:r>
            <a:r>
              <a:rPr lang="en-US" sz="2300" dirty="0"/>
              <a:t>per day, they need to be fed roughly 15 </a:t>
            </a:r>
            <a:r>
              <a:rPr lang="en-US" sz="2300" dirty="0" smtClean="0"/>
              <a:t>lbs. </a:t>
            </a:r>
            <a:r>
              <a:rPr lang="en-US" sz="2300" dirty="0"/>
              <a:t>of feed.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23088" b="15102"/>
          <a:stretch/>
        </p:blipFill>
        <p:spPr>
          <a:xfrm>
            <a:off x="5410200" y="1534026"/>
            <a:ext cx="3420520" cy="236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694233" y="4437148"/>
            <a:ext cx="2117558" cy="15175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14356" y="5084686"/>
            <a:ext cx="1139044" cy="87004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53663" y="3886200"/>
            <a:ext cx="3502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For a steer to gain 1.5 lbs. per day…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55421" y="6131010"/>
            <a:ext cx="340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…it must consume 15 lbs. of food.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115620" y="5084687"/>
            <a:ext cx="85036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dirty="0" smtClean="0"/>
              <a:t>9.6 lbs.</a:t>
            </a:r>
            <a:br>
              <a:rPr lang="en-US" dirty="0" smtClean="0"/>
            </a:br>
            <a:r>
              <a:rPr lang="en-US" dirty="0" smtClean="0"/>
              <a:t>of hay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183329" y="4572000"/>
            <a:ext cx="85036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dirty="0" smtClean="0"/>
              <a:t>3.7 lbs.</a:t>
            </a:r>
            <a:br>
              <a:rPr lang="en-US" dirty="0" smtClean="0"/>
            </a:br>
            <a:r>
              <a:rPr lang="en-US" dirty="0" smtClean="0"/>
              <a:t>of corn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582709" y="5449669"/>
            <a:ext cx="130394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dirty="0" smtClean="0"/>
              <a:t>1.0 lbs.</a:t>
            </a:r>
            <a:br>
              <a:rPr lang="en-US" dirty="0" smtClean="0"/>
            </a:br>
            <a:r>
              <a:rPr lang="en-US" dirty="0" smtClean="0"/>
              <a:t>of soybeans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888758" y="1929166"/>
            <a:ext cx="126464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dirty="0" smtClean="0"/>
              <a:t>1.5 lbs. of </a:t>
            </a:r>
            <a:br>
              <a:rPr lang="en-US" dirty="0" smtClean="0"/>
            </a:br>
            <a:r>
              <a:rPr lang="en-US" dirty="0" smtClean="0"/>
              <a:t>weight gain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811790" y="6568897"/>
            <a:ext cx="101892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 smtClean="0">
                <a:hlinkClick r:id="rId7"/>
              </a:rPr>
              <a:t>Based on this ration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167826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A49C-3692-4152-8A6C-C7C5B48EF17E}" type="slidenum">
              <a:rPr lang="en-US" smtClean="0"/>
              <a:t>9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b="63721"/>
          <a:stretch/>
        </p:blipFill>
        <p:spPr>
          <a:xfrm>
            <a:off x="750101" y="237480"/>
            <a:ext cx="7643798" cy="242952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6200" y="38548"/>
            <a:ext cx="601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Most of the matter and energy in the food consumed by an </a:t>
            </a:r>
            <a:br>
              <a:rPr lang="en-US" dirty="0" smtClean="0"/>
            </a:br>
            <a:r>
              <a:rPr lang="en-US" dirty="0" smtClean="0"/>
              <a:t>animal is lost from the animal’s body. Most atoms from the </a:t>
            </a:r>
            <a:br>
              <a:rPr lang="en-US" dirty="0" smtClean="0"/>
            </a:br>
            <a:r>
              <a:rPr lang="en-US" dirty="0" smtClean="0"/>
              <a:t>food is lost in feces or breathed out as CO</a:t>
            </a:r>
            <a:r>
              <a:rPr lang="en-US" baseline="-25000" dirty="0" smtClean="0"/>
              <a:t>2</a:t>
            </a:r>
            <a:r>
              <a:rPr lang="en-US" dirty="0" smtClean="0"/>
              <a:t> and H</a:t>
            </a:r>
            <a:r>
              <a:rPr lang="en-US" baseline="-25000" dirty="0" smtClean="0"/>
              <a:t>2</a:t>
            </a:r>
            <a:r>
              <a:rPr lang="en-US" dirty="0" smtClean="0"/>
              <a:t>O. Most of</a:t>
            </a:r>
            <a:br>
              <a:rPr lang="en-US" dirty="0" smtClean="0"/>
            </a:br>
            <a:r>
              <a:rPr lang="en-US" dirty="0" smtClean="0"/>
              <a:t>the energy is eventually lost as heat.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95400" y="2555823"/>
            <a:ext cx="2362200" cy="228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155" y="2630436"/>
            <a:ext cx="8009845" cy="408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02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14126</TotalTime>
  <Words>1343</Words>
  <Application>Microsoft Office PowerPoint</Application>
  <PresentationFormat>On-screen Show (4:3)</PresentationFormat>
  <Paragraphs>153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ＭＳ Ｐゴシック</vt:lpstr>
      <vt:lpstr>Arial</vt:lpstr>
      <vt:lpstr>Calibri</vt:lpstr>
      <vt:lpstr>Times New Roman</vt:lpstr>
      <vt:lpstr>Office Theme</vt:lpstr>
      <vt:lpstr>Ecosystems Unit  Week 1 – How do living organisms affect each other? </vt:lpstr>
      <vt:lpstr>Ecosystems Unit – W1 Driving Question</vt:lpstr>
      <vt:lpstr>Introducing: Ecosystems!</vt:lpstr>
      <vt:lpstr>Interactions = Existence</vt:lpstr>
      <vt:lpstr>Ecosystems = Interactions</vt:lpstr>
      <vt:lpstr>Producers &amp; Consumers</vt:lpstr>
      <vt:lpstr>Primary &amp; Secondary Consumers</vt:lpstr>
      <vt:lpstr>Lost Matter &amp; Energy</vt:lpstr>
      <vt:lpstr>PowerPoint Presentation</vt:lpstr>
      <vt:lpstr>10% Rule</vt:lpstr>
      <vt:lpstr>Limited Population Sizes</vt:lpstr>
      <vt:lpstr>Warm/Wet vs. Cold/Dry</vt:lpstr>
      <vt:lpstr>Resiliency</vt:lpstr>
      <vt:lpstr> </vt:lpstr>
      <vt:lpstr>Looking Ahead: Part 3 Investigation</vt:lpstr>
      <vt:lpstr>The Big Picture: Ecosystems</vt:lpstr>
      <vt:lpstr>Key Points</vt:lpstr>
      <vt:lpstr>Key Points</vt:lpstr>
      <vt:lpstr>Key Points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Kohn</dc:creator>
  <cp:lastModifiedBy>Craig Kohn</cp:lastModifiedBy>
  <cp:revision>170</cp:revision>
  <cp:lastPrinted>2021-12-17T16:15:26Z</cp:lastPrinted>
  <dcterms:created xsi:type="dcterms:W3CDTF">2016-07-25T16:58:07Z</dcterms:created>
  <dcterms:modified xsi:type="dcterms:W3CDTF">2022-12-21T21:25:15Z</dcterms:modified>
</cp:coreProperties>
</file>