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1"/>
  </p:notesMasterIdLst>
  <p:sldIdLst>
    <p:sldId id="256" r:id="rId2"/>
    <p:sldId id="271" r:id="rId3"/>
    <p:sldId id="279" r:id="rId4"/>
    <p:sldId id="280" r:id="rId5"/>
    <p:sldId id="289" r:id="rId6"/>
    <p:sldId id="281" r:id="rId7"/>
    <p:sldId id="285" r:id="rId8"/>
    <p:sldId id="283" r:id="rId9"/>
    <p:sldId id="269" r:id="rId10"/>
    <p:sldId id="287" r:id="rId11"/>
    <p:sldId id="288" r:id="rId12"/>
    <p:sldId id="278" r:id="rId13"/>
    <p:sldId id="286" r:id="rId14"/>
    <p:sldId id="270" r:id="rId15"/>
    <p:sldId id="272" r:id="rId16"/>
    <p:sldId id="273" r:id="rId17"/>
    <p:sldId id="274" r:id="rId18"/>
    <p:sldId id="277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4DE"/>
    <a:srgbClr val="EDDBEA"/>
    <a:srgbClr val="DBB5D6"/>
    <a:srgbClr val="FF0000"/>
    <a:srgbClr val="F8FBFE"/>
    <a:srgbClr val="F5F9FC"/>
    <a:srgbClr val="FFF8FF"/>
    <a:srgbClr val="B3C0DB"/>
    <a:srgbClr val="98AAD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/>
    <p:restoredTop sz="92650" autoAdjust="0"/>
  </p:normalViewPr>
  <p:slideViewPr>
    <p:cSldViewPr snapToGrid="0" snapToObjects="1">
      <p:cViewPr varScale="1">
        <p:scale>
          <a:sx n="68" d="100"/>
          <a:sy n="68" d="100"/>
        </p:scale>
        <p:origin x="9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9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0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Tuesday, March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Tuesday, March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Tuesday, March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Tuesday, March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Tuesday, March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Tuesday, March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Tuesday, March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Tuesday, March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Tuesday, March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Tuesday, March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Tuesday, March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1">
                <a:lumMod val="5000"/>
                <a:lumOff val="95000"/>
              </a:schemeClr>
            </a:gs>
            <a:gs pos="87000">
              <a:srgbClr val="EDDBEA"/>
            </a:gs>
            <a:gs pos="94000">
              <a:srgbClr val="E2C4DE"/>
            </a:gs>
            <a:gs pos="100000">
              <a:srgbClr val="DBB5D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Tuesday, March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F4BC-0A2E-AB43-85F3-F7DD83BF5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C344AD-0A5E-2C45-832C-B309685C41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020" y="5903259"/>
            <a:ext cx="792959" cy="6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biology.stackexchange.com/questions/31710/how-accurate-does-the-alignment-of-molecules-in-dna-have-to-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3/07/12/17/38/dna-152135_1280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b/b1/A-DNA,_B-DNA_and_Z-DNA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michigan.gov/documents/explorelabscience/Edible_DNA_714466_7.pdf&amp;psig=AOvVaw0WokpMPOaCQ-lLdZU9DW5q&amp;ust=1645114223344000&amp;source=images&amp;cd=vfe&amp;ved=0CAwQjhxqFwoTCKi26p3OhPYCFQAAAAAdAAAAABAD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2/24/23andme-testkit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0/06/Figure_20_01_04ab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b/b1/A-DNA,_B-DNA_and_Z-DNA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d/d3/0322_DNA_Nucleotides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logyjunction.com/dna_model.htm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TvFmp2Nt95VDphSJJ1qx7GLvYZIS9mR59O3g&amp;usqp=C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live.staticflickr.com/5289/5367137807_4ed5c41030_b.jp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upload.wikimedia.org/wikipedia/commons/d/d3/0322_DNA_Nucleotide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pload.wikimedia.org/wikipedia/commons/thumb/e/e4/DNA_chemical_structure.svg/1755px-DNA_chemical_structure.svg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87000">
              <a:srgbClr val="EDDBEA"/>
            </a:gs>
            <a:gs pos="94000">
              <a:srgbClr val="E2C4DE"/>
            </a:gs>
            <a:gs pos="100000">
              <a:srgbClr val="DBB5D6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/>
              <a:t>WUHS Biology: </a:t>
            </a:r>
            <a:r>
              <a:rPr lang="en-US" dirty="0" smtClean="0"/>
              <a:t>DNA </a:t>
            </a:r>
            <a:r>
              <a:rPr lang="en-US" dirty="0"/>
              <a:t>&amp; </a:t>
            </a:r>
            <a:r>
              <a:rPr lang="en-US" dirty="0" smtClean="0"/>
              <a:t>Proteins </a:t>
            </a:r>
            <a:r>
              <a:rPr lang="en-US" dirty="0"/>
              <a:t>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/>
              <a:t>Week 1 – How are traits determined?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8A9A62-5B52-244C-94B5-56691A71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 descr="DNA molecules background">
            <a:extLst>
              <a:ext uri="{FF2B5EF4-FFF2-40B4-BE49-F238E27FC236}">
                <a16:creationId xmlns:a16="http://schemas.microsoft.com/office/drawing/2014/main" id="{A1B1CB5A-56E9-A844-BDA7-739B12B03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380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58BB9F-9FDC-714D-8199-266B7C4A4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277" y="122734"/>
            <a:ext cx="3581400" cy="41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Copies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24303"/>
            <a:ext cx="10925175" cy="5105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Because A is always bonded with T, and </a:t>
            </a:r>
            <a:br>
              <a:rPr lang="en-US" dirty="0"/>
            </a:br>
            <a:r>
              <a:rPr lang="en-US" dirty="0"/>
              <a:t>because a C is always with a G, this makes </a:t>
            </a:r>
            <a:br>
              <a:rPr lang="en-US" dirty="0"/>
            </a:br>
            <a:r>
              <a:rPr lang="en-US" dirty="0"/>
              <a:t>it easy for a cell to make a copy of its DNA. </a:t>
            </a:r>
          </a:p>
          <a:p>
            <a:pPr lvl="1"/>
            <a:r>
              <a:rPr lang="en-US" dirty="0"/>
              <a:t>To replicate DNA, a cell uses a protein called </a:t>
            </a:r>
            <a:br>
              <a:rPr lang="en-US" dirty="0"/>
            </a:br>
            <a:r>
              <a:rPr lang="en-US" u="sng" dirty="0"/>
              <a:t>helicase</a:t>
            </a:r>
            <a:r>
              <a:rPr lang="en-US" dirty="0"/>
              <a:t> to separate double-stranded DNA</a:t>
            </a:r>
            <a:br>
              <a:rPr lang="en-US" dirty="0"/>
            </a:br>
            <a:r>
              <a:rPr lang="en-US" dirty="0"/>
              <a:t>into two single stands. </a:t>
            </a:r>
          </a:p>
          <a:p>
            <a:pPr lvl="1"/>
            <a:r>
              <a:rPr lang="en-US" dirty="0"/>
              <a:t>A different protein called </a:t>
            </a:r>
            <a:r>
              <a:rPr lang="en-US" u="sng" dirty="0"/>
              <a:t>polymerase</a:t>
            </a:r>
            <a:r>
              <a:rPr lang="en-US" dirty="0"/>
              <a:t> then adds</a:t>
            </a:r>
            <a:br>
              <a:rPr lang="en-US" dirty="0"/>
            </a:br>
            <a:r>
              <a:rPr lang="en-US" dirty="0"/>
              <a:t>complementary bases to the other side of each strand. </a:t>
            </a:r>
          </a:p>
          <a:p>
            <a:pPr lvl="1"/>
            <a:r>
              <a:rPr lang="en-US" dirty="0"/>
              <a:t>This creates two identical strands of DNA.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example, if a section of single stranded DNA was A - G - C - T, the polymerase enzyme would add T - C - G - A to fill in the other side. </a:t>
            </a:r>
          </a:p>
          <a:p>
            <a:pPr lvl="1"/>
            <a:r>
              <a:rPr lang="en-US" dirty="0"/>
              <a:t>There are many free-floating nucleotide bases surrounding DNA and polymerase.</a:t>
            </a:r>
          </a:p>
          <a:p>
            <a:pPr lvl="1"/>
            <a:r>
              <a:rPr lang="en-US" dirty="0"/>
              <a:t>These are added by polymerase to DNA when making a copy.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28FE-D46F-4219-BEDB-CACA6A8594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04161" y="0"/>
            <a:ext cx="18373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Source: biology.stackexchange.com</a:t>
            </a:r>
            <a:endParaRPr lang="en-US" sz="8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464" y="70868"/>
            <a:ext cx="5055826" cy="41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46" y="144164"/>
            <a:ext cx="6278882" cy="65265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382577" y="503048"/>
            <a:ext cx="813541" cy="6135058"/>
          </a:xfrm>
          <a:prstGeom prst="downArrow">
            <a:avLst>
              <a:gd name="adj1" fmla="val 34475"/>
              <a:gd name="adj2" fmla="val 7032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flipV="1">
            <a:off x="11208412" y="424449"/>
            <a:ext cx="813541" cy="6135058"/>
          </a:xfrm>
          <a:prstGeom prst="downArrow">
            <a:avLst>
              <a:gd name="adj1" fmla="val 34475"/>
              <a:gd name="adj2" fmla="val 7032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01067" y="345853"/>
            <a:ext cx="4389119" cy="6169248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no top, bottom, left, or right inside of a cell.</a:t>
            </a:r>
          </a:p>
          <a:p>
            <a:pPr lvl="1"/>
            <a:r>
              <a:rPr lang="en-US" dirty="0"/>
              <a:t>As such, polymerase proteins need a way to determine what direction to start copying DNA. </a:t>
            </a:r>
          </a:p>
          <a:p>
            <a:r>
              <a:rPr lang="en-US" dirty="0"/>
              <a:t>DNA is </a:t>
            </a:r>
            <a:r>
              <a:rPr lang="en-US" dirty="0" smtClean="0"/>
              <a:t>replicated in </a:t>
            </a:r>
            <a:r>
              <a:rPr lang="en-US" dirty="0"/>
              <a:t>a </a:t>
            </a:r>
            <a:br>
              <a:rPr lang="en-US" dirty="0"/>
            </a:br>
            <a:r>
              <a:rPr lang="en-US" dirty="0"/>
              <a:t>5’ </a:t>
            </a:r>
            <a:r>
              <a:rPr lang="en-US" dirty="0">
                <a:sym typeface="Wingdings" panose="05000000000000000000" pitchFamily="2" charset="2"/>
              </a:rPr>
              <a:t> 3’ direction.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5’ and 3’ refer to the carbon atoms on the sugar molecule. </a:t>
            </a:r>
          </a:p>
          <a:p>
            <a:r>
              <a:rPr lang="en-US" dirty="0">
                <a:sym typeface="Wingdings" panose="05000000000000000000" pitchFamily="2" charset="2"/>
              </a:rPr>
              <a:t>The direction DNA is copied on one side will be opposite of the direction in which it is copied on the other side.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the left side is copied from the top down, the right side will be copied from the bottom 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DNA “Code”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4" y="1152847"/>
            <a:ext cx="6248403" cy="553369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DNA provides the instructions for how to assemble 20 amino acids in a specific order to create a particular protein.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order in which 20 different kinds of amino acids are assembled determines the shape and function of the protein.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Combinations of three bases (called </a:t>
            </a: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codons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code for a specific amino acid.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a stretch of DNA containing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bases would consist of 3 codons.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3 codons would each code for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kinds of amino acids.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order of codons in a gene determines the order in which amino acids are assembled to form a protein.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9BAA8C2-29FB-3C49-90D1-12AFFCAB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142875"/>
            <a:ext cx="4776786" cy="592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08A68A-FD7D-4C44-8626-BBB3ED4B32AC}"/>
              </a:ext>
            </a:extLst>
          </p:cNvPr>
          <p:cNvSpPr/>
          <p:nvPr/>
        </p:nvSpPr>
        <p:spPr>
          <a:xfrm>
            <a:off x="6958260" y="6044684"/>
            <a:ext cx="5233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are 20 kinds of amino acids. Different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combinations of amino acids make different proteins.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2082-E9A9-0A47-8EF3-DA735672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Codons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11ABD-53C3-0E44-B4F4-80D67ECAD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5248275" cy="4852660"/>
          </a:xfrm>
        </p:spPr>
        <p:txBody>
          <a:bodyPr/>
          <a:lstStyle/>
          <a:p>
            <a:r>
              <a:rPr lang="en-US" dirty="0"/>
              <a:t>Each combination of three bases (codon) codes for a different amino acid. </a:t>
            </a:r>
          </a:p>
          <a:p>
            <a:pPr lvl="1"/>
            <a:r>
              <a:rPr lang="en-US" dirty="0"/>
              <a:t>For example, CGA codes for </a:t>
            </a:r>
            <a:r>
              <a:rPr lang="en-US" i="1" dirty="0"/>
              <a:t>Arginine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AGC codes for </a:t>
            </a:r>
            <a:r>
              <a:rPr lang="en-US" i="1" dirty="0"/>
              <a:t>Serine</a:t>
            </a:r>
            <a:r>
              <a:rPr lang="en-US" dirty="0"/>
              <a:t>.  </a:t>
            </a:r>
          </a:p>
          <a:p>
            <a:r>
              <a:rPr lang="en-US" dirty="0"/>
              <a:t>Some codons indicate where a gene begins and ends. </a:t>
            </a:r>
          </a:p>
          <a:p>
            <a:pPr lvl="1"/>
            <a:r>
              <a:rPr lang="en-US" dirty="0"/>
              <a:t>All genes start with the </a:t>
            </a:r>
            <a:r>
              <a:rPr lang="en-US" i="1" dirty="0"/>
              <a:t>Methionine</a:t>
            </a:r>
            <a:r>
              <a:rPr lang="en-US" dirty="0"/>
              <a:t> </a:t>
            </a:r>
            <a:r>
              <a:rPr lang="en-US"/>
              <a:t>amino </a:t>
            </a:r>
            <a:r>
              <a:rPr lang="en-US" smtClean="0"/>
              <a:t>acid (ATG). </a:t>
            </a:r>
            <a:endParaRPr lang="en-US" dirty="0"/>
          </a:p>
          <a:p>
            <a:pPr lvl="1"/>
            <a:r>
              <a:rPr lang="en-US" dirty="0"/>
              <a:t>Three different codons (TGA, TAG, and TAA) mark the end of a gene.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C1559CA-912D-9D42-9DEF-56FF7AF24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t="7218" r="7491" b="7491"/>
          <a:stretch/>
        </p:blipFill>
        <p:spPr bwMode="auto">
          <a:xfrm>
            <a:off x="6715126" y="256366"/>
            <a:ext cx="5290856" cy="5287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118E64-40D6-4441-9DD7-490339D657CA}"/>
              </a:ext>
            </a:extLst>
          </p:cNvPr>
          <p:cNvSpPr/>
          <p:nvPr/>
        </p:nvSpPr>
        <p:spPr>
          <a:xfrm>
            <a:off x="10848975" y="0"/>
            <a:ext cx="13430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Pixabay</a:t>
            </a:r>
            <a:endParaRPr lang="en-US" sz="9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E009C3-DD80-7147-BEF1-075296E3D33F}"/>
              </a:ext>
            </a:extLst>
          </p:cNvPr>
          <p:cNvSpPr/>
          <p:nvPr/>
        </p:nvSpPr>
        <p:spPr>
          <a:xfrm>
            <a:off x="7095946" y="5587484"/>
            <a:ext cx="4591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This table can be used to translate codons into </a:t>
            </a:r>
            <a:br>
              <a:rPr lang="en-US" dirty="0"/>
            </a:br>
            <a:r>
              <a:rPr lang="en-US" dirty="0"/>
              <a:t>different amino acids. Start in the center and </a:t>
            </a:r>
            <a:br>
              <a:rPr lang="en-US" dirty="0"/>
            </a:br>
            <a:r>
              <a:rPr lang="en-US" dirty="0"/>
              <a:t>work towards the outside. </a:t>
            </a:r>
            <a:r>
              <a:rPr lang="en-US" i="1" dirty="0"/>
              <a:t>E.g.</a:t>
            </a:r>
            <a:r>
              <a:rPr lang="en-US" dirty="0"/>
              <a:t>, GCA = Alanine.</a:t>
            </a:r>
          </a:p>
        </p:txBody>
      </p:sp>
    </p:spTree>
    <p:extLst>
      <p:ext uri="{BB962C8B-B14F-4D97-AF65-F5344CB8AC3E}">
        <p14:creationId xmlns:p14="http://schemas.microsoft.com/office/powerpoint/2010/main" val="5647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1" y="0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Revising 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303" y="1477906"/>
            <a:ext cx="7473184" cy="5304659"/>
          </a:xfrm>
        </p:spPr>
        <p:txBody>
          <a:bodyPr>
            <a:normAutofit/>
          </a:bodyPr>
          <a:lstStyle/>
          <a:p>
            <a:r>
              <a:rPr lang="en-US" dirty="0"/>
              <a:t>Revisit your ideas from Part 1. </a:t>
            </a:r>
          </a:p>
          <a:p>
            <a:pPr lvl="1"/>
            <a:r>
              <a:rPr lang="en-US" dirty="0"/>
              <a:t>How could you improve your responses to our Driving Questions?</a:t>
            </a:r>
          </a:p>
          <a:p>
            <a:r>
              <a:rPr lang="en-US" dirty="0"/>
              <a:t>What is DNA and how does it work?  </a:t>
            </a:r>
          </a:p>
          <a:p>
            <a:pPr lvl="0"/>
            <a:r>
              <a:rPr lang="en-US" b="0" dirty="0"/>
              <a:t>What is DNA made from? </a:t>
            </a:r>
          </a:p>
          <a:p>
            <a:pPr lvl="0"/>
            <a:r>
              <a:rPr lang="en-US" b="0" dirty="0"/>
              <a:t>How does the structure of DNA determine its function?  </a:t>
            </a:r>
          </a:p>
          <a:p>
            <a:pPr lvl="0"/>
            <a:r>
              <a:rPr lang="en-US" b="0" dirty="0"/>
              <a:t>How can a molecule provide instructions for the assembly of another molecule?</a:t>
            </a:r>
          </a:p>
          <a:p>
            <a:pPr lvl="1"/>
            <a:endParaRPr lang="en-US" sz="2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73D70C2-AF0A-6843-BE39-4AFE53CE1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8" r="31754"/>
          <a:stretch/>
        </p:blipFill>
        <p:spPr bwMode="auto">
          <a:xfrm>
            <a:off x="8415338" y="-453256"/>
            <a:ext cx="3533775" cy="731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752D98-5FE0-B04B-B01F-13D9396DDE82}"/>
              </a:ext>
            </a:extLst>
          </p:cNvPr>
          <p:cNvSpPr/>
          <p:nvPr/>
        </p:nvSpPr>
        <p:spPr>
          <a:xfrm>
            <a:off x="10729912" y="6627168"/>
            <a:ext cx="18430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326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C752-2124-934B-8638-30B2C12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9" y="0"/>
            <a:ext cx="4553607" cy="1899912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sz="4000" dirty="0"/>
              <a:t>Looking Ahead: </a:t>
            </a:r>
            <a:br>
              <a:rPr lang="en-US" sz="4000" dirty="0"/>
            </a:br>
            <a:r>
              <a:rPr lang="en-US" sz="4000" dirty="0"/>
              <a:t>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D808-65C0-F943-82F5-39FB5409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702676"/>
            <a:ext cx="5656865" cy="5155324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In Part 3 you will be conducting two investigations. </a:t>
            </a:r>
          </a:p>
          <a:p>
            <a:pPr lvl="1"/>
            <a:r>
              <a:rPr lang="en-US" sz="2800" dirty="0"/>
              <a:t>In Part A, you will use your understanding of DNA to determine how nucleotide components fit together. </a:t>
            </a:r>
          </a:p>
          <a:p>
            <a:pPr lvl="1"/>
            <a:r>
              <a:rPr lang="en-US" sz="2800" dirty="0"/>
              <a:t>In Part B, you perform a similar investigation using different kinds of candies to create edible DNA.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2C3F6-2B45-E341-BE04-68BDBC98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0C5ECE-FFEA-B24E-84A5-8CEE5517CF7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E1E5FCBC-C71E-DE4A-96EB-A2ABE844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5292359" y="1865082"/>
            <a:ext cx="5763646" cy="314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1882A9-138E-A64E-B9FC-6A91C9DD7756}"/>
              </a:ext>
            </a:extLst>
          </p:cNvPr>
          <p:cNvSpPr/>
          <p:nvPr/>
        </p:nvSpPr>
        <p:spPr>
          <a:xfrm>
            <a:off x="9477375" y="6627168"/>
            <a:ext cx="27146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Michigan.gov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712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Species are primarily classified by their traits, which are determined by the proteins their cells produce, which is determined by their DNA. </a:t>
            </a:r>
          </a:p>
          <a:p>
            <a:r>
              <a:rPr lang="en-US" dirty="0" smtClean="0"/>
              <a:t>The </a:t>
            </a:r>
            <a:r>
              <a:rPr lang="en-US" dirty="0"/>
              <a:t>primary function of DNA </a:t>
            </a:r>
            <a:r>
              <a:rPr lang="en-US" dirty="0" smtClean="0"/>
              <a:t>in all living organisms is </a:t>
            </a:r>
            <a:r>
              <a:rPr lang="en-US" dirty="0"/>
              <a:t>to store information for how to assemble proteins. </a:t>
            </a:r>
          </a:p>
          <a:p>
            <a:pPr fontAlgn="base"/>
            <a:r>
              <a:rPr lang="en-US" u="sng" dirty="0"/>
              <a:t>DNA</a:t>
            </a:r>
            <a:r>
              <a:rPr lang="en-US" dirty="0"/>
              <a:t> is a polymer made of nucleotide monomers. Each </a:t>
            </a:r>
            <a:r>
              <a:rPr lang="en-US" u="sng" dirty="0"/>
              <a:t>nucleotide</a:t>
            </a:r>
            <a:r>
              <a:rPr lang="en-US" dirty="0"/>
              <a:t> has 3 parts: a phosphate, a sugar, and one of four bases. </a:t>
            </a:r>
          </a:p>
          <a:p>
            <a:pPr fontAlgn="base"/>
            <a:r>
              <a:rPr lang="en-US" u="sng" dirty="0"/>
              <a:t>Phosphate</a:t>
            </a:r>
            <a:r>
              <a:rPr lang="en-US" dirty="0"/>
              <a:t> and </a:t>
            </a:r>
            <a:r>
              <a:rPr lang="en-US" u="sng" dirty="0"/>
              <a:t>sugar</a:t>
            </a:r>
            <a:r>
              <a:rPr lang="en-US" dirty="0"/>
              <a:t> molecules provide structure to DNA; the </a:t>
            </a:r>
            <a:r>
              <a:rPr lang="en-US" u="sng" dirty="0"/>
              <a:t>base</a:t>
            </a:r>
            <a:r>
              <a:rPr lang="en-US" dirty="0"/>
              <a:t> molecules are what code information for assembling proteins. 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to differences in size and bonding sites, only two combinations are possible among the four bases: A only bonds with T, and G only bonds with C. This is called </a:t>
            </a:r>
            <a:r>
              <a:rPr lang="en-US" u="sng" dirty="0"/>
              <a:t>complementary base pairs</a:t>
            </a:r>
            <a:r>
              <a:rPr lang="en-US" dirty="0"/>
              <a:t>. </a:t>
            </a:r>
          </a:p>
          <a:p>
            <a:r>
              <a:rPr lang="en-US" dirty="0"/>
              <a:t>To replicate DNA, a protein called </a:t>
            </a:r>
            <a:r>
              <a:rPr lang="en-US" u="sng" dirty="0"/>
              <a:t>helicase</a:t>
            </a:r>
            <a:r>
              <a:rPr lang="en-US" dirty="0"/>
              <a:t> separates the two strands. A protein called </a:t>
            </a:r>
            <a:r>
              <a:rPr lang="en-US" u="sng" dirty="0"/>
              <a:t>polymerase</a:t>
            </a:r>
            <a:r>
              <a:rPr lang="en-US" dirty="0"/>
              <a:t> then adds complementary bases to each strand to create two identical strands. </a:t>
            </a:r>
          </a:p>
          <a:p>
            <a:r>
              <a:rPr lang="en-US" dirty="0"/>
              <a:t>DNA is always copied in a 5’ </a:t>
            </a:r>
            <a:r>
              <a:rPr lang="en-US" dirty="0">
                <a:sym typeface="Wingdings" pitchFamily="2" charset="2"/>
              </a:rPr>
              <a:t> 3’ direction. These numbers refer to the carbon atoms on the sugar molecule. </a:t>
            </a:r>
          </a:p>
          <a:p>
            <a:r>
              <a:rPr lang="en-US" dirty="0">
                <a:sym typeface="Wingdings" pitchFamily="2" charset="2"/>
              </a:rPr>
              <a:t>Groups of 3 bases (called </a:t>
            </a:r>
            <a:r>
              <a:rPr lang="en-US" u="sng" dirty="0">
                <a:sym typeface="Wingdings" pitchFamily="2" charset="2"/>
              </a:rPr>
              <a:t>codons</a:t>
            </a:r>
            <a:r>
              <a:rPr lang="en-US" dirty="0">
                <a:sym typeface="Wingdings" pitchFamily="2" charset="2"/>
              </a:rPr>
              <a:t>) code for specific amino acids. The order of codons in a gene determines the order of amino acids in a protein. This determines the kind of protein that is assembled.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2"/>
            <a:ext cx="10708037" cy="5773119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110000"/>
              </a:lnSpc>
            </a:pPr>
            <a:r>
              <a:rPr lang="en-US" u="sng" dirty="0"/>
              <a:t>DNA</a:t>
            </a:r>
            <a:r>
              <a:rPr lang="en-US" dirty="0"/>
              <a:t>: a polymer made from nucleotide monomers that stores information about how to assemble proteins. </a:t>
            </a:r>
          </a:p>
          <a:p>
            <a:pPr fontAlgn="base">
              <a:lnSpc>
                <a:spcPct val="110000"/>
              </a:lnSpc>
            </a:pPr>
            <a:r>
              <a:rPr lang="en-US" u="sng" dirty="0"/>
              <a:t>Nucleotide</a:t>
            </a:r>
            <a:r>
              <a:rPr lang="en-US" dirty="0"/>
              <a:t>: a monomer in the DNA polymer consisting of a phosphate, sugar, and base molecule. </a:t>
            </a:r>
          </a:p>
          <a:p>
            <a:pPr fontAlgn="base"/>
            <a:r>
              <a:rPr lang="en-US" u="sng" dirty="0"/>
              <a:t>Phosphate</a:t>
            </a:r>
            <a:r>
              <a:rPr lang="en-US" dirty="0"/>
              <a:t>: a part of a nucleotide that provides structure to DNA.</a:t>
            </a:r>
          </a:p>
          <a:p>
            <a:pPr fontAlgn="base"/>
            <a:r>
              <a:rPr lang="en-US" u="sng" dirty="0"/>
              <a:t>Sugar</a:t>
            </a:r>
            <a:r>
              <a:rPr lang="en-US" dirty="0"/>
              <a:t>: a part of a nucleotide that holds bases in place.</a:t>
            </a:r>
          </a:p>
          <a:p>
            <a:pPr fontAlgn="base"/>
            <a:r>
              <a:rPr lang="en-US" u="sng" dirty="0"/>
              <a:t>Base</a:t>
            </a:r>
            <a:r>
              <a:rPr lang="en-US" dirty="0"/>
              <a:t>: a part of a nucleotide that stores information.</a:t>
            </a:r>
          </a:p>
          <a:p>
            <a:pPr fontAlgn="base"/>
            <a:r>
              <a:rPr lang="en-US" u="sng" dirty="0"/>
              <a:t>Complementary Base Pairs</a:t>
            </a:r>
            <a:r>
              <a:rPr lang="en-US" dirty="0"/>
              <a:t>: the only combinations of bases that are possible in DNA (A pairs with T; G pairs with C). </a:t>
            </a:r>
          </a:p>
          <a:p>
            <a:pPr fontAlgn="base"/>
            <a:r>
              <a:rPr lang="en-US" u="sng" dirty="0"/>
              <a:t>Helicase</a:t>
            </a:r>
            <a:r>
              <a:rPr lang="en-US" dirty="0"/>
              <a:t>: the protein that separates the two DNA strands.</a:t>
            </a:r>
          </a:p>
          <a:p>
            <a:pPr fontAlgn="base"/>
            <a:r>
              <a:rPr lang="en-US" u="sng" dirty="0"/>
              <a:t>Polymerase</a:t>
            </a:r>
            <a:r>
              <a:rPr lang="en-US" dirty="0"/>
              <a:t>: the protein that makes copies of DNA.</a:t>
            </a:r>
          </a:p>
          <a:p>
            <a:pPr fontAlgn="base"/>
            <a:r>
              <a:rPr lang="en-US" u="sng" dirty="0"/>
              <a:t>Codon</a:t>
            </a:r>
            <a:r>
              <a:rPr lang="en-US" dirty="0"/>
              <a:t>: a group of three bases in DNA that codes for a specific amino acid.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E1B4-FE2E-9A41-A512-FDE69F05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1DDE3-CB2F-C44B-BCBA-7E93D468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6" descr="DNA | Allen Gathman | Flickr">
            <a:extLst>
              <a:ext uri="{FF2B5EF4-FFF2-40B4-BE49-F238E27FC236}">
                <a16:creationId xmlns:a16="http://schemas.microsoft.com/office/drawing/2014/main" id="{85771226-C5B6-F344-8C4B-632937CA9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1" b="3441"/>
          <a:stretch/>
        </p:blipFill>
        <p:spPr bwMode="auto">
          <a:xfrm>
            <a:off x="8025347" y="3401748"/>
            <a:ext cx="4092913" cy="23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C2D74A-4B1A-EB42-AA5E-D1B2673B1491}"/>
              </a:ext>
            </a:extLst>
          </p:cNvPr>
          <p:cNvSpPr/>
          <p:nvPr/>
        </p:nvSpPr>
        <p:spPr>
          <a:xfrm rot="18900000">
            <a:off x="8052619" y="3495368"/>
            <a:ext cx="486697" cy="486697"/>
          </a:xfrm>
          <a:prstGeom prst="rect">
            <a:avLst/>
          </a:prstGeom>
          <a:solidFill>
            <a:schemeClr val="accent2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A14B0-ADE9-814E-9C2B-48D36C1C945B}"/>
              </a:ext>
            </a:extLst>
          </p:cNvPr>
          <p:cNvSpPr/>
          <p:nvPr/>
        </p:nvSpPr>
        <p:spPr>
          <a:xfrm rot="18900000">
            <a:off x="8392632" y="4440067"/>
            <a:ext cx="486697" cy="486697"/>
          </a:xfrm>
          <a:prstGeom prst="rect">
            <a:avLst/>
          </a:prstGeom>
          <a:solidFill>
            <a:schemeClr val="accent2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2E7883-D030-C446-851C-71FCA7520803}"/>
              </a:ext>
            </a:extLst>
          </p:cNvPr>
          <p:cNvSpPr/>
          <p:nvPr/>
        </p:nvSpPr>
        <p:spPr>
          <a:xfrm rot="18900000">
            <a:off x="11241755" y="4204721"/>
            <a:ext cx="486697" cy="486697"/>
          </a:xfrm>
          <a:prstGeom prst="rect">
            <a:avLst/>
          </a:prstGeom>
          <a:solidFill>
            <a:schemeClr val="accent2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22F8F-BF7A-A74D-9470-2ACD37DC314B}"/>
              </a:ext>
            </a:extLst>
          </p:cNvPr>
          <p:cNvSpPr/>
          <p:nvPr/>
        </p:nvSpPr>
        <p:spPr>
          <a:xfrm rot="18900000">
            <a:off x="11543069" y="5157022"/>
            <a:ext cx="486697" cy="486697"/>
          </a:xfrm>
          <a:prstGeom prst="rect">
            <a:avLst/>
          </a:prstGeom>
          <a:solidFill>
            <a:schemeClr val="accent2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3B4B8E-7749-2848-BDC8-8D67F8D17789}"/>
              </a:ext>
            </a:extLst>
          </p:cNvPr>
          <p:cNvSpPr/>
          <p:nvPr/>
        </p:nvSpPr>
        <p:spPr>
          <a:xfrm rot="18900000">
            <a:off x="10754709" y="3639037"/>
            <a:ext cx="606855" cy="702198"/>
          </a:xfrm>
          <a:prstGeom prst="rect">
            <a:avLst/>
          </a:prstGeom>
          <a:solidFill>
            <a:schemeClr val="accent1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9567E-4467-C74E-89AF-AD143E3781FC}"/>
              </a:ext>
            </a:extLst>
          </p:cNvPr>
          <p:cNvSpPr/>
          <p:nvPr/>
        </p:nvSpPr>
        <p:spPr>
          <a:xfrm rot="18900000">
            <a:off x="11025097" y="4691088"/>
            <a:ext cx="606855" cy="702198"/>
          </a:xfrm>
          <a:prstGeom prst="rect">
            <a:avLst/>
          </a:prstGeom>
          <a:solidFill>
            <a:schemeClr val="accent1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519ED6-7A82-5B42-9FD0-5FAD92241868}"/>
              </a:ext>
            </a:extLst>
          </p:cNvPr>
          <p:cNvSpPr/>
          <p:nvPr/>
        </p:nvSpPr>
        <p:spPr>
          <a:xfrm rot="18900000">
            <a:off x="8503122" y="3747193"/>
            <a:ext cx="606855" cy="702198"/>
          </a:xfrm>
          <a:prstGeom prst="rect">
            <a:avLst/>
          </a:prstGeom>
          <a:solidFill>
            <a:schemeClr val="accent1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73301-C73D-3E45-BF9A-F832EFD27F2C}"/>
              </a:ext>
            </a:extLst>
          </p:cNvPr>
          <p:cNvSpPr/>
          <p:nvPr/>
        </p:nvSpPr>
        <p:spPr>
          <a:xfrm rot="18900000">
            <a:off x="8724349" y="4809076"/>
            <a:ext cx="606855" cy="702198"/>
          </a:xfrm>
          <a:prstGeom prst="rect">
            <a:avLst/>
          </a:prstGeom>
          <a:solidFill>
            <a:schemeClr val="accent1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FD8C9B-1772-E94C-A30B-425A35902815}"/>
              </a:ext>
            </a:extLst>
          </p:cNvPr>
          <p:cNvSpPr/>
          <p:nvPr/>
        </p:nvSpPr>
        <p:spPr>
          <a:xfrm rot="16200000">
            <a:off x="9028327" y="3541923"/>
            <a:ext cx="855405" cy="703300"/>
          </a:xfrm>
          <a:prstGeom prst="rect">
            <a:avLst/>
          </a:prstGeom>
          <a:solidFill>
            <a:schemeClr val="accent6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DFB237-8F97-F243-8642-58207CA7B5D8}"/>
              </a:ext>
            </a:extLst>
          </p:cNvPr>
          <p:cNvSpPr/>
          <p:nvPr/>
        </p:nvSpPr>
        <p:spPr>
          <a:xfrm rot="16200000">
            <a:off x="9800160" y="3546840"/>
            <a:ext cx="855405" cy="703300"/>
          </a:xfrm>
          <a:prstGeom prst="rect">
            <a:avLst/>
          </a:prstGeom>
          <a:solidFill>
            <a:schemeClr val="accent6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466082-9A82-FA42-AE96-B5EE48E04BD9}"/>
              </a:ext>
            </a:extLst>
          </p:cNvPr>
          <p:cNvSpPr/>
          <p:nvPr/>
        </p:nvSpPr>
        <p:spPr>
          <a:xfrm rot="16200000">
            <a:off x="9234003" y="4603806"/>
            <a:ext cx="934066" cy="703300"/>
          </a:xfrm>
          <a:prstGeom prst="rect">
            <a:avLst/>
          </a:prstGeom>
          <a:solidFill>
            <a:schemeClr val="accent6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4234FA-228D-6843-AD70-C90EF1CF09FF}"/>
              </a:ext>
            </a:extLst>
          </p:cNvPr>
          <p:cNvSpPr/>
          <p:nvPr/>
        </p:nvSpPr>
        <p:spPr>
          <a:xfrm rot="16200000">
            <a:off x="10059199" y="4524438"/>
            <a:ext cx="934066" cy="871870"/>
          </a:xfrm>
          <a:prstGeom prst="rect">
            <a:avLst/>
          </a:prstGeom>
          <a:solidFill>
            <a:schemeClr val="accent6">
              <a:lumMod val="20000"/>
              <a:lumOff val="8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4A4E77-9C1B-EB49-84AA-3B200F45C2AC}"/>
              </a:ext>
            </a:extLst>
          </p:cNvPr>
          <p:cNvSpPr/>
          <p:nvPr/>
        </p:nvSpPr>
        <p:spPr>
          <a:xfrm>
            <a:off x="7785249" y="3221183"/>
            <a:ext cx="960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Phosphate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8B3A80-A8F9-1A4C-81EA-3C9821DCE7A0}"/>
              </a:ext>
            </a:extLst>
          </p:cNvPr>
          <p:cNvSpPr/>
          <p:nvPr/>
        </p:nvSpPr>
        <p:spPr>
          <a:xfrm>
            <a:off x="8542245" y="3732037"/>
            <a:ext cx="591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Sugar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341007-E6C4-D945-AFAF-AF6CFFB938B0}"/>
              </a:ext>
            </a:extLst>
          </p:cNvPr>
          <p:cNvSpPr/>
          <p:nvPr/>
        </p:nvSpPr>
        <p:spPr>
          <a:xfrm>
            <a:off x="9685427" y="4241684"/>
            <a:ext cx="599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Bases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3EAFD0-D5F3-F046-A2E2-0DA22B4625EF}"/>
              </a:ext>
            </a:extLst>
          </p:cNvPr>
          <p:cNvSpPr/>
          <p:nvPr/>
        </p:nvSpPr>
        <p:spPr>
          <a:xfrm>
            <a:off x="11027305" y="5057639"/>
            <a:ext cx="591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Sugar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5F850B-8521-264B-B5FD-A82F0FAFD0AA}"/>
              </a:ext>
            </a:extLst>
          </p:cNvPr>
          <p:cNvSpPr/>
          <p:nvPr/>
        </p:nvSpPr>
        <p:spPr>
          <a:xfrm>
            <a:off x="11231865" y="5607497"/>
            <a:ext cx="960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Phosphate</a:t>
            </a:r>
          </a:p>
        </p:txBody>
      </p:sp>
    </p:spTree>
    <p:extLst>
      <p:ext uri="{BB962C8B-B14F-4D97-AF65-F5344CB8AC3E}">
        <p14:creationId xmlns:p14="http://schemas.microsoft.com/office/powerpoint/2010/main" val="12599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&amp; Proteins Unit – W1 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245475"/>
            <a:ext cx="5694867" cy="5088089"/>
          </a:xfrm>
        </p:spPr>
        <p:txBody>
          <a:bodyPr>
            <a:normAutofit/>
          </a:bodyPr>
          <a:lstStyle/>
          <a:p>
            <a:r>
              <a:rPr lang="en-US" dirty="0"/>
              <a:t>Driving Question: What is DNA and how does it work?  </a:t>
            </a:r>
          </a:p>
          <a:p>
            <a:pPr lvl="0"/>
            <a:r>
              <a:rPr lang="en-US" b="0" dirty="0"/>
              <a:t>What is DNA made from? </a:t>
            </a:r>
          </a:p>
          <a:p>
            <a:pPr lvl="0"/>
            <a:r>
              <a:rPr lang="en-US" b="0" dirty="0"/>
              <a:t>How does the structure of DNA determine its function? </a:t>
            </a:r>
          </a:p>
          <a:p>
            <a:pPr lvl="0"/>
            <a:r>
              <a:rPr lang="en-US" b="0" dirty="0"/>
              <a:t>How can a molecule provide instructions for the assembly of another molecule?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53" r="2888"/>
          <a:stretch/>
        </p:blipFill>
        <p:spPr>
          <a:xfrm>
            <a:off x="6414869" y="1259543"/>
            <a:ext cx="5625970" cy="48951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49243" y="6124827"/>
            <a:ext cx="1391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Kingdoms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8376138" cy="4852660"/>
          </a:xfrm>
        </p:spPr>
        <p:txBody>
          <a:bodyPr>
            <a:normAutofit/>
          </a:bodyPr>
          <a:lstStyle/>
          <a:p>
            <a:r>
              <a:rPr lang="en-US" dirty="0"/>
              <a:t>The world is home to a seemingly endless variety of life. </a:t>
            </a:r>
          </a:p>
          <a:p>
            <a:pPr lvl="1"/>
            <a:r>
              <a:rPr lang="en-US" dirty="0"/>
              <a:t>This includes multiple ‘kingdoms’ of living organisms (plants, animals, fungi, etc.), each which is divided into smaller groups. </a:t>
            </a:r>
          </a:p>
          <a:p>
            <a:r>
              <a:rPr lang="en-US" dirty="0"/>
              <a:t>For example, a dog is </a:t>
            </a:r>
            <a:r>
              <a:rPr lang="en-US" i="1" dirty="0"/>
              <a:t>eukaryotic</a:t>
            </a:r>
            <a:r>
              <a:rPr lang="en-US" dirty="0"/>
              <a:t> (its cells have organelles) and is a part of the </a:t>
            </a:r>
            <a:r>
              <a:rPr lang="en-US" i="1" dirty="0"/>
              <a:t>animal</a:t>
            </a:r>
            <a:r>
              <a:rPr lang="en-US" dirty="0"/>
              <a:t> </a:t>
            </a:r>
            <a:r>
              <a:rPr lang="en-US" i="1" dirty="0"/>
              <a:t>kingdom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Dogs have a spine (</a:t>
            </a:r>
            <a:r>
              <a:rPr lang="en-US" i="1" dirty="0" err="1"/>
              <a:t>chordata</a:t>
            </a:r>
            <a:r>
              <a:rPr lang="en-US" dirty="0"/>
              <a:t>), are </a:t>
            </a:r>
            <a:r>
              <a:rPr lang="en-US" i="1" dirty="0"/>
              <a:t>mammals</a:t>
            </a:r>
            <a:r>
              <a:rPr lang="en-US" dirty="0"/>
              <a:t> (warm blooded with fur), are </a:t>
            </a:r>
            <a:r>
              <a:rPr lang="en-US" i="1" dirty="0"/>
              <a:t>carnivores</a:t>
            </a:r>
            <a:r>
              <a:rPr lang="en-US" dirty="0"/>
              <a:t>, and are part of the dog </a:t>
            </a:r>
            <a:r>
              <a:rPr lang="en-US" i="1" dirty="0"/>
              <a:t>family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Each level of classification describes species with traits that are more and more similar.</a:t>
            </a:r>
          </a:p>
          <a:p>
            <a:pPr lvl="1"/>
            <a:r>
              <a:rPr lang="en-US" dirty="0"/>
              <a:t>Species are primarily classified by their observable traits.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9588" y="-1"/>
            <a:ext cx="2302412" cy="6863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72378" y="6632548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5835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– Instructions for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8077200" cy="4852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While living species vary widely, all living organisms depend on DNA to function. </a:t>
            </a:r>
          </a:p>
          <a:p>
            <a:pPr lvl="1"/>
            <a:r>
              <a:rPr lang="en-US" dirty="0"/>
              <a:t>DNA enables cells to function by providing the instructions for assembling proteins. </a:t>
            </a:r>
          </a:p>
          <a:p>
            <a:pPr lvl="1"/>
            <a:r>
              <a:rPr lang="en-US" dirty="0"/>
              <a:t>Proteins are what primarily perform the work of the cell. </a:t>
            </a:r>
          </a:p>
          <a:p>
            <a:pPr lvl="1"/>
            <a:r>
              <a:rPr lang="en-US" dirty="0"/>
              <a:t>Proteins also provide organism with observable traits.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primary function of DNA is to store information. </a:t>
            </a:r>
          </a:p>
          <a:p>
            <a:pPr lvl="1"/>
            <a:r>
              <a:rPr lang="en-US" dirty="0"/>
              <a:t>DNA provides the information needed </a:t>
            </a:r>
            <a:r>
              <a:rPr lang="en-US" dirty="0" smtClean="0"/>
              <a:t>to arrange amino </a:t>
            </a:r>
            <a:r>
              <a:rPr lang="en-US" dirty="0"/>
              <a:t>acids </a:t>
            </a:r>
            <a:r>
              <a:rPr lang="en-US" dirty="0" smtClean="0"/>
              <a:t>in a particular order to form specific proteins. </a:t>
            </a:r>
            <a:endParaRPr lang="en-US" dirty="0"/>
          </a:p>
          <a:p>
            <a:pPr lvl="1"/>
            <a:r>
              <a:rPr lang="en-US" dirty="0"/>
              <a:t>Without DNA, a cell would lack the information needed to produce the proteins </a:t>
            </a:r>
            <a:r>
              <a:rPr lang="en-US" dirty="0" smtClean="0"/>
              <a:t>needed </a:t>
            </a:r>
            <a:r>
              <a:rPr lang="en-US" dirty="0"/>
              <a:t>for cells to function.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4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608A830-93DC-BE48-B3F1-F754E6A6A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8" r="31754"/>
          <a:stretch/>
        </p:blipFill>
        <p:spPr bwMode="auto">
          <a:xfrm>
            <a:off x="8877299" y="-385763"/>
            <a:ext cx="33147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C801EA-57CF-DE4D-9ECF-81D2DC5FEF6F}"/>
              </a:ext>
            </a:extLst>
          </p:cNvPr>
          <p:cNvSpPr/>
          <p:nvPr/>
        </p:nvSpPr>
        <p:spPr>
          <a:xfrm>
            <a:off x="10729912" y="6627168"/>
            <a:ext cx="18430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0617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42" y="110815"/>
            <a:ext cx="10762937" cy="801838"/>
          </a:xfrm>
        </p:spPr>
        <p:txBody>
          <a:bodyPr/>
          <a:lstStyle/>
          <a:p>
            <a:r>
              <a:rPr lang="en-US" dirty="0"/>
              <a:t>DNA </a:t>
            </a:r>
            <a:r>
              <a:rPr lang="en-US" dirty="0">
                <a:sym typeface="Wingdings" panose="05000000000000000000" pitchFamily="2" charset="2"/>
              </a:rPr>
              <a:t> RNA  Proteins  Traits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051560"/>
            <a:ext cx="12255875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is a Macromolecule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5" y="1324303"/>
            <a:ext cx="8428169" cy="5347960"/>
          </a:xfrm>
        </p:spPr>
        <p:txBody>
          <a:bodyPr>
            <a:normAutofit fontScale="92500"/>
          </a:bodyPr>
          <a:lstStyle/>
          <a:p>
            <a:r>
              <a:rPr lang="en-US" dirty="0"/>
              <a:t>DNA is a </a:t>
            </a:r>
            <a:r>
              <a:rPr lang="en-US" i="1" dirty="0"/>
              <a:t>macromolecule</a:t>
            </a:r>
            <a:r>
              <a:rPr lang="en-US" dirty="0"/>
              <a:t> (or </a:t>
            </a:r>
            <a:r>
              <a:rPr lang="en-US" i="1" dirty="0"/>
              <a:t>polymer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DNA is composed of a long double chain of </a:t>
            </a:r>
            <a:br>
              <a:rPr lang="en-US" dirty="0"/>
            </a:br>
            <a:r>
              <a:rPr lang="en-US" dirty="0"/>
              <a:t>repeating </a:t>
            </a:r>
            <a:r>
              <a:rPr lang="en-US" i="1" dirty="0"/>
              <a:t>monomers</a:t>
            </a:r>
            <a:r>
              <a:rPr lang="en-US" dirty="0"/>
              <a:t> called </a:t>
            </a:r>
            <a:r>
              <a:rPr lang="en-US" u="sng" dirty="0"/>
              <a:t>nucleotides</a:t>
            </a:r>
            <a:r>
              <a:rPr lang="en-US" dirty="0"/>
              <a:t>. </a:t>
            </a:r>
            <a:br>
              <a:rPr lang="en-US" dirty="0"/>
            </a:br>
            <a:endParaRPr lang="en-US" sz="1600" dirty="0"/>
          </a:p>
          <a:p>
            <a:r>
              <a:rPr lang="en-US" dirty="0"/>
              <a:t>Each nucleotide consists of 3 parts.</a:t>
            </a:r>
          </a:p>
          <a:p>
            <a:pPr lvl="1"/>
            <a:r>
              <a:rPr lang="en-US" dirty="0"/>
              <a:t>1) a </a:t>
            </a:r>
            <a:r>
              <a:rPr lang="en-US" b="1" dirty="0"/>
              <a:t>phosphate</a:t>
            </a:r>
            <a:r>
              <a:rPr lang="en-US" dirty="0"/>
              <a:t> molecule.</a:t>
            </a:r>
          </a:p>
          <a:p>
            <a:pPr lvl="1"/>
            <a:r>
              <a:rPr lang="en-US" dirty="0"/>
              <a:t>2) a 5-carbon </a:t>
            </a:r>
            <a:r>
              <a:rPr lang="en-US" b="1" dirty="0"/>
              <a:t>sugar</a:t>
            </a:r>
            <a:r>
              <a:rPr lang="en-US" dirty="0"/>
              <a:t> molecule.</a:t>
            </a:r>
          </a:p>
          <a:p>
            <a:pPr lvl="1"/>
            <a:r>
              <a:rPr lang="en-US" dirty="0"/>
              <a:t>3) a </a:t>
            </a:r>
            <a:r>
              <a:rPr lang="en-US" b="1" dirty="0"/>
              <a:t>base</a:t>
            </a:r>
            <a:r>
              <a:rPr lang="en-US" dirty="0"/>
              <a:t> molecule. </a:t>
            </a:r>
            <a:br>
              <a:rPr lang="en-US" dirty="0"/>
            </a:br>
            <a:endParaRPr lang="en-US" sz="1500" dirty="0"/>
          </a:p>
          <a:p>
            <a:r>
              <a:rPr lang="en-US" dirty="0"/>
              <a:t>Each nucleotide </a:t>
            </a:r>
            <a:r>
              <a:rPr lang="en-US" dirty="0" smtClean="0"/>
              <a:t>component </a:t>
            </a:r>
            <a:r>
              <a:rPr lang="en-US" dirty="0"/>
              <a:t>provides a specific function.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phosphate</a:t>
            </a:r>
            <a:r>
              <a:rPr lang="en-US" dirty="0"/>
              <a:t> and the </a:t>
            </a:r>
            <a:r>
              <a:rPr lang="en-US" b="1" dirty="0"/>
              <a:t>sugar</a:t>
            </a:r>
            <a:r>
              <a:rPr lang="en-US" dirty="0"/>
              <a:t> are what provide the </a:t>
            </a:r>
            <a:br>
              <a:rPr lang="en-US" dirty="0"/>
            </a:br>
            <a:r>
              <a:rPr lang="en-US" dirty="0"/>
              <a:t>structure of the macromolecule.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bases</a:t>
            </a:r>
            <a:r>
              <a:rPr lang="en-US" dirty="0"/>
              <a:t> contain the information needed for </a:t>
            </a:r>
            <a:br>
              <a:rPr lang="en-US" dirty="0"/>
            </a:br>
            <a:r>
              <a:rPr lang="en-US" dirty="0"/>
              <a:t>assembling proteins from amino acids.</a:t>
            </a:r>
          </a:p>
          <a:p>
            <a:pPr lvl="2"/>
            <a:r>
              <a:rPr lang="en-US" dirty="0"/>
              <a:t>Four different kinds of bases exist in DNA.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69FB45-4208-EA41-8223-1A537CE40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8" r="31466"/>
          <a:stretch/>
        </p:blipFill>
        <p:spPr bwMode="auto">
          <a:xfrm>
            <a:off x="5129446" y="2096793"/>
            <a:ext cx="3228739" cy="222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866F3C-B4F5-3143-A285-E6116B78915B}"/>
              </a:ext>
            </a:extLst>
          </p:cNvPr>
          <p:cNvSpPr/>
          <p:nvPr/>
        </p:nvSpPr>
        <p:spPr>
          <a:xfrm>
            <a:off x="10722078" y="6627168"/>
            <a:ext cx="18435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F79C398-4F1D-9841-84C7-824573C74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084" y="365125"/>
            <a:ext cx="3342916" cy="631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027348C-79FC-0343-AE89-6C3961358481}"/>
              </a:ext>
            </a:extLst>
          </p:cNvPr>
          <p:cNvSpPr/>
          <p:nvPr/>
        </p:nvSpPr>
        <p:spPr>
          <a:xfrm>
            <a:off x="10466848" y="-107722"/>
            <a:ext cx="17251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1" u="none" strike="noStrike" dirty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5"/>
              </a:rPr>
              <a:t>Source: www.biologyjunction.com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9044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2814-204B-D146-BF5D-00C87E97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Notebook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7691-708A-7E4A-A141-D24297DA2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08" y="1324303"/>
            <a:ext cx="6904703" cy="48526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molecules that comprise a nucleotide have functions like the components of a spiral notebook.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phosphate</a:t>
            </a:r>
            <a:r>
              <a:rPr lang="en-US" dirty="0"/>
              <a:t> molecules are like the </a:t>
            </a:r>
            <a:r>
              <a:rPr lang="en-US" b="1" dirty="0"/>
              <a:t>spiral</a:t>
            </a:r>
            <a:r>
              <a:rPr lang="en-US" dirty="0"/>
              <a:t>. They are on the outside and hold everything together.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sugar</a:t>
            </a:r>
            <a:r>
              <a:rPr lang="en-US" dirty="0"/>
              <a:t> molecules are like the paper </a:t>
            </a:r>
            <a:r>
              <a:rPr lang="en-US" b="1" dirty="0"/>
              <a:t>pages</a:t>
            </a:r>
            <a:r>
              <a:rPr lang="en-US" dirty="0"/>
              <a:t>. They hold the information in place.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base</a:t>
            </a:r>
            <a:r>
              <a:rPr lang="en-US" dirty="0"/>
              <a:t> molecules are like the </a:t>
            </a:r>
            <a:r>
              <a:rPr lang="en-US" b="1" dirty="0"/>
              <a:t>writing</a:t>
            </a:r>
            <a:r>
              <a:rPr lang="en-US" dirty="0"/>
              <a:t>. The bases are what provide the actual information.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combination of different base molecules of DNA are like the words written in a notebook.</a:t>
            </a:r>
          </a:p>
          <a:p>
            <a:pPr lvl="1"/>
            <a:r>
              <a:rPr lang="en-US" dirty="0"/>
              <a:t>There are four kinds of base molecules. </a:t>
            </a:r>
          </a:p>
          <a:p>
            <a:pPr lvl="1"/>
            <a:r>
              <a:rPr lang="en-US" dirty="0"/>
              <a:t>Different combinations of bases/letters enable different kinds of information to be recorded.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689DF-C35F-B647-BCF1-27F2792CC869}"/>
              </a:ext>
            </a:extLst>
          </p:cNvPr>
          <p:cNvSpPr/>
          <p:nvPr/>
        </p:nvSpPr>
        <p:spPr>
          <a:xfrm>
            <a:off x="10987824" y="0"/>
            <a:ext cx="12041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PxHere</a:t>
            </a:r>
            <a:endParaRPr lang="en-US" sz="900" i="1" dirty="0"/>
          </a:p>
        </p:txBody>
      </p:sp>
      <p:pic>
        <p:nvPicPr>
          <p:cNvPr id="2052" name="Picture 4" descr="Free Images : notebook, text, yellow, writing, spiral, font, stationery,  diary, handwriting, paper product 6000x3376 - Suzy Hazelwood - 1553027 -  Free stock photos - PxHere">
            <a:extLst>
              <a:ext uri="{FF2B5EF4-FFF2-40B4-BE49-F238E27FC236}">
                <a16:creationId xmlns:a16="http://schemas.microsoft.com/office/drawing/2014/main" id="{56009CBA-6B13-E547-87B7-5973350ED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68"/>
          <a:stretch/>
        </p:blipFill>
        <p:spPr bwMode="auto">
          <a:xfrm>
            <a:off x="8238408" y="179438"/>
            <a:ext cx="3792463" cy="29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48BA13-4100-D842-B757-D76A6A8103EF}"/>
              </a:ext>
            </a:extLst>
          </p:cNvPr>
          <p:cNvSpPr/>
          <p:nvPr/>
        </p:nvSpPr>
        <p:spPr>
          <a:xfrm>
            <a:off x="11088546" y="6579875"/>
            <a:ext cx="151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5"/>
              </a:rPr>
              <a:t>Flickr</a:t>
            </a:r>
            <a:endParaRPr lang="en-US" sz="900" i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3A2397-2AE6-4E40-BA0E-07F3D2E080F8}"/>
              </a:ext>
            </a:extLst>
          </p:cNvPr>
          <p:cNvSpPr/>
          <p:nvPr/>
        </p:nvSpPr>
        <p:spPr>
          <a:xfrm>
            <a:off x="8875199" y="584085"/>
            <a:ext cx="98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 Spiral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0242F9-3097-9C44-B651-18638E07D633}"/>
              </a:ext>
            </a:extLst>
          </p:cNvPr>
          <p:cNvSpPr/>
          <p:nvPr/>
        </p:nvSpPr>
        <p:spPr>
          <a:xfrm>
            <a:off x="9940069" y="942899"/>
            <a:ext cx="721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Pages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B6DCEA-1D99-7645-ACC5-9D3086FFC929}"/>
              </a:ext>
            </a:extLst>
          </p:cNvPr>
          <p:cNvSpPr/>
          <p:nvPr/>
        </p:nvSpPr>
        <p:spPr>
          <a:xfrm>
            <a:off x="11064742" y="1384666"/>
            <a:ext cx="87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Writing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920" y="3428999"/>
            <a:ext cx="4426080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 Base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324303"/>
            <a:ext cx="10710861" cy="4852660"/>
          </a:xfrm>
        </p:spPr>
        <p:txBody>
          <a:bodyPr/>
          <a:lstStyle/>
          <a:p>
            <a:r>
              <a:rPr lang="en-US" dirty="0"/>
              <a:t>There are four kinds of bases that can be found in DNA: </a:t>
            </a:r>
            <a:br>
              <a:rPr lang="en-US" dirty="0"/>
            </a:br>
            <a:r>
              <a:rPr lang="en-US" dirty="0"/>
              <a:t>Adenine (A), Thymine (T), Guanine (G), and Cytosine (C). </a:t>
            </a:r>
          </a:p>
          <a:p>
            <a:pPr lvl="1"/>
            <a:r>
              <a:rPr lang="en-US" dirty="0"/>
              <a:t>In DNA, only two combinations are possible among the four </a:t>
            </a:r>
            <a:r>
              <a:rPr lang="en-US" dirty="0" smtClean="0"/>
              <a:t>bases: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can only bond with T, and G can only bond with C. </a:t>
            </a:r>
          </a:p>
          <a:p>
            <a:pPr lvl="1"/>
            <a:r>
              <a:rPr lang="en-US" dirty="0"/>
              <a:t>This is due to differences in size and available bonding sites.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combinations are called </a:t>
            </a:r>
            <a:br>
              <a:rPr lang="en-US" dirty="0"/>
            </a:br>
            <a:r>
              <a:rPr lang="en-US" u="sng" dirty="0"/>
              <a:t>complementary base pairs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is complementary to T; </a:t>
            </a:r>
            <a:br>
              <a:rPr lang="en-US" dirty="0"/>
            </a:br>
            <a:r>
              <a:rPr lang="en-US" dirty="0"/>
              <a:t>A’s are always found with T’s.</a:t>
            </a:r>
          </a:p>
          <a:p>
            <a:pPr lvl="1"/>
            <a:r>
              <a:rPr lang="en-US" dirty="0"/>
              <a:t>G is complementary to C; </a:t>
            </a:r>
            <a:br>
              <a:rPr lang="en-US" dirty="0"/>
            </a:br>
            <a:r>
              <a:rPr lang="en-US" dirty="0"/>
              <a:t>G’s are always found with C’s.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EA273E-0319-F04F-B03C-58B5BE4C1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0" t="2708" b="61250"/>
          <a:stretch/>
        </p:blipFill>
        <p:spPr bwMode="auto">
          <a:xfrm>
            <a:off x="5757863" y="3430112"/>
            <a:ext cx="6186487" cy="34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0DDEB5-F6E1-2B49-AA0A-0842F5CD892B}"/>
              </a:ext>
            </a:extLst>
          </p:cNvPr>
          <p:cNvSpPr/>
          <p:nvPr/>
        </p:nvSpPr>
        <p:spPr>
          <a:xfrm>
            <a:off x="563666" y="6627168"/>
            <a:ext cx="18435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4"/>
              </a:rPr>
              <a:t>Wikimedia</a:t>
            </a:r>
            <a:endParaRPr lang="en-US" sz="900" i="1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E2D0A60-B8D0-4141-8AAA-A2F44C24CC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921" y="0"/>
            <a:ext cx="2416503" cy="33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/>
              <a:t>G</a:t>
            </a:r>
            <a:r>
              <a:rPr lang="en-US" sz="4400" dirty="0"/>
              <a:t>reat </a:t>
            </a:r>
            <a:r>
              <a:rPr lang="en-US" sz="4400" u="sng" dirty="0"/>
              <a:t>C</a:t>
            </a:r>
            <a:r>
              <a:rPr lang="en-US" sz="4400" dirty="0"/>
              <a:t>ombinations are </a:t>
            </a:r>
            <a:r>
              <a:rPr lang="en-US" sz="4400" u="sng" dirty="0"/>
              <a:t>A</a:t>
            </a:r>
            <a:r>
              <a:rPr lang="en-US" sz="4400" dirty="0"/>
              <a:t>lways </a:t>
            </a:r>
            <a:r>
              <a:rPr lang="en-US" sz="4400" u="sng" dirty="0"/>
              <a:t>T</a:t>
            </a:r>
            <a:r>
              <a:rPr lang="en-US" sz="4400" dirty="0"/>
              <a:t>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of both size and chemical bonding, A is always bonded to T and C is always bonded to G. </a:t>
            </a:r>
          </a:p>
          <a:p>
            <a:pPr lvl="1"/>
            <a:r>
              <a:rPr lang="en-US" dirty="0"/>
              <a:t>If an A were bonded to a G, they would </a:t>
            </a:r>
            <a:br>
              <a:rPr lang="en-US" dirty="0"/>
            </a:br>
            <a:r>
              <a:rPr lang="en-US" dirty="0"/>
              <a:t>be too large to fit inside the width of DNA.</a:t>
            </a:r>
          </a:p>
          <a:p>
            <a:pPr lvl="1"/>
            <a:r>
              <a:rPr lang="en-US" dirty="0"/>
              <a:t>If C were bonded to T, it would be too </a:t>
            </a:r>
            <a:br>
              <a:rPr lang="en-US" dirty="0"/>
            </a:br>
            <a:r>
              <a:rPr lang="en-US" dirty="0"/>
              <a:t>small to reach the sides of the DNA molecule.</a:t>
            </a:r>
          </a:p>
          <a:p>
            <a:pPr lvl="1"/>
            <a:r>
              <a:rPr lang="en-US" dirty="0"/>
              <a:t>This is also why bases can’t pair with themselves.</a:t>
            </a:r>
            <a:br>
              <a:rPr lang="en-US" dirty="0"/>
            </a:br>
            <a:r>
              <a:rPr lang="en-US" dirty="0"/>
              <a:t> </a:t>
            </a:r>
            <a:endParaRPr lang="en-US" sz="1600" dirty="0"/>
          </a:p>
          <a:p>
            <a:r>
              <a:rPr lang="en-US" dirty="0"/>
              <a:t>In addition, C and G have </a:t>
            </a:r>
            <a:r>
              <a:rPr lang="en-US" u="sng" dirty="0"/>
              <a:t>three</a:t>
            </a:r>
            <a:r>
              <a:rPr lang="en-US" dirty="0"/>
              <a:t> bonding sites </a:t>
            </a:r>
            <a:br>
              <a:rPr lang="en-US" dirty="0"/>
            </a:br>
            <a:r>
              <a:rPr lang="en-US" dirty="0"/>
              <a:t>to attach to each other, while A and T only </a:t>
            </a:r>
            <a:br>
              <a:rPr lang="en-US" dirty="0"/>
            </a:br>
            <a:r>
              <a:rPr lang="en-US" dirty="0"/>
              <a:t>have </a:t>
            </a:r>
            <a:r>
              <a:rPr lang="en-US" u="sng" dirty="0"/>
              <a:t>two</a:t>
            </a:r>
            <a:r>
              <a:rPr lang="en-US" dirty="0"/>
              <a:t> bonding sites. </a:t>
            </a:r>
          </a:p>
          <a:p>
            <a:pPr lvl="1"/>
            <a:r>
              <a:rPr lang="en-US" dirty="0"/>
              <a:t>Pairing an A with a C would be like trying to </a:t>
            </a:r>
            <a:br>
              <a:rPr lang="en-US" dirty="0"/>
            </a:br>
            <a:r>
              <a:rPr lang="en-US" dirty="0"/>
              <a:t>insert a three-pronged electrical plug into a two-</a:t>
            </a:r>
            <a:br>
              <a:rPr lang="en-US" dirty="0"/>
            </a:br>
            <a:r>
              <a:rPr lang="en-US" dirty="0"/>
              <a:t>pronged outlet. 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229877" y="6642556"/>
            <a:ext cx="9621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i="1" dirty="0">
                <a:hlinkClick r:id="rId2"/>
              </a:rPr>
              <a:t>Wikimedia</a:t>
            </a:r>
            <a:endParaRPr lang="en-US" sz="8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90D84B-7019-BE41-BE12-3EE9917F7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90" r="36782"/>
          <a:stretch/>
        </p:blipFill>
        <p:spPr>
          <a:xfrm>
            <a:off x="7462417" y="1728787"/>
            <a:ext cx="4536911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995</Words>
  <Application>Microsoft Office PowerPoint</Application>
  <PresentationFormat>Widescreen</PresentationFormat>
  <Paragraphs>157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Wingdings</vt:lpstr>
      <vt:lpstr>Office Theme</vt:lpstr>
      <vt:lpstr>WUHS Biology: DNA &amp; Proteins Unit</vt:lpstr>
      <vt:lpstr>DNA &amp; Proteins Unit – W1 Driving Question</vt:lpstr>
      <vt:lpstr>Kingdoms of Life</vt:lpstr>
      <vt:lpstr>DNA – Instructions for Life</vt:lpstr>
      <vt:lpstr>DNA  RNA  Proteins  Traits</vt:lpstr>
      <vt:lpstr>DNA is a Macromolecule</vt:lpstr>
      <vt:lpstr>DNA Notebook Analogy</vt:lpstr>
      <vt:lpstr>Complementary Base Pairs</vt:lpstr>
      <vt:lpstr>Great Combinations are Always Together</vt:lpstr>
      <vt:lpstr>Making Copies</vt:lpstr>
      <vt:lpstr>PowerPoint Presentation</vt:lpstr>
      <vt:lpstr>The DNA “Code” </vt:lpstr>
      <vt:lpstr>Decoding Codons</vt:lpstr>
      <vt:lpstr>Revising Our Claims</vt:lpstr>
      <vt:lpstr>Looking Ahead:  Part 3 Investigation</vt:lpstr>
      <vt:lpstr>Key Points</vt:lpstr>
      <vt:lpstr>Key Points</vt:lpstr>
      <vt:lpstr>Key Vocab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69</cp:revision>
  <dcterms:created xsi:type="dcterms:W3CDTF">2022-01-10T02:14:04Z</dcterms:created>
  <dcterms:modified xsi:type="dcterms:W3CDTF">2022-03-01T17:59:54Z</dcterms:modified>
</cp:coreProperties>
</file>