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310" r:id="rId4"/>
    <p:sldId id="292" r:id="rId5"/>
    <p:sldId id="293" r:id="rId6"/>
    <p:sldId id="301" r:id="rId7"/>
    <p:sldId id="294" r:id="rId8"/>
    <p:sldId id="295" r:id="rId9"/>
    <p:sldId id="311" r:id="rId10"/>
    <p:sldId id="296" r:id="rId11"/>
    <p:sldId id="314" r:id="rId12"/>
    <p:sldId id="315" r:id="rId13"/>
    <p:sldId id="298" r:id="rId14"/>
    <p:sldId id="317" r:id="rId15"/>
    <p:sldId id="305" r:id="rId16"/>
    <p:sldId id="309" r:id="rId17"/>
    <p:sldId id="297" r:id="rId18"/>
    <p:sldId id="313" r:id="rId19"/>
    <p:sldId id="270" r:id="rId20"/>
    <p:sldId id="272" r:id="rId21"/>
    <p:sldId id="273" r:id="rId22"/>
    <p:sldId id="274" r:id="rId23"/>
    <p:sldId id="277" r:id="rId2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2C4DE"/>
    <a:srgbClr val="EDDBEA"/>
    <a:srgbClr val="DBB5D6"/>
    <a:srgbClr val="FF0000"/>
    <a:srgbClr val="F8FBFE"/>
    <a:srgbClr val="F5F9FC"/>
    <a:srgbClr val="FFF8FF"/>
    <a:srgbClr val="B3C0DB"/>
    <a:srgbClr val="98A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/>
    <p:restoredTop sz="92650" autoAdjust="0"/>
  </p:normalViewPr>
  <p:slideViewPr>
    <p:cSldViewPr snapToGrid="0" snapToObjects="1">
      <p:cViewPr varScale="1">
        <p:scale>
          <a:sx n="68" d="100"/>
          <a:sy n="68" d="100"/>
        </p:scale>
        <p:origin x="9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2A56-31AF-4F7A-BB06-E2DD185222B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22A2E-74B7-4830-8828-8D2C5414F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2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Friday, April 14,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Friday, April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Friday, April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Friday, April 14,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Friday, April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Friday, April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Friday, April 14,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Friday, April 14,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Friday, April 14,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Friday, April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Friday, April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87000">
              <a:srgbClr val="FFFF00">
                <a:alpha val="54902"/>
              </a:srgbClr>
            </a:gs>
            <a:gs pos="94000">
              <a:srgbClr val="FFFF00">
                <a:alpha val="83137"/>
              </a:srgbClr>
            </a:gs>
            <a:gs pos="100000">
              <a:srgbClr val="FFFF00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Friday, April 14,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F4BC-0A2E-AB43-85F3-F7DD83BF5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C344AD-0A5E-2C45-832C-B309685C4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020" y="5903259"/>
            <a:ext cx="792959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isk-Factors-for-Sickle-Cell-Anemia_(1)2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20/07/26/07/48/bull-5438674_1280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7/79/Types-of-mutation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hgov/28006685670?scrlybrkr=00f965a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dn.pixabay.com/photo/2020/07/26/07/48/bull-5438674_128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dn.pixabay.com/photo/2020/07/26/07/48/bull-5438674_1280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iologycorner.com/worksheets/DNA-sim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observatory.nasa.gov/features/UVB/uvb_radiation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CP14053.jpg?scrlybrkr=c1c722a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Mutations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Packet 2 </a:t>
            </a:r>
            <a:r>
              <a:rPr lang="en-US" sz="4000" dirty="0"/>
              <a:t>– How do mutations change genes and proteins?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8A9A62-5B52-244C-94B5-56691A71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 descr="DNA molecules background">
            <a:extLst>
              <a:ext uri="{FF2B5EF4-FFF2-40B4-BE49-F238E27FC236}">
                <a16:creationId xmlns:a16="http://schemas.microsoft.com/office/drawing/2014/main" id="{A1B1CB5A-56E9-A844-BDA7-739B12B03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6380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58BB9F-9FDC-714D-8199-266B7C4A4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277" y="122734"/>
            <a:ext cx="3581400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" y="1113286"/>
            <a:ext cx="8319868" cy="539717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Hereditary mutations</a:t>
            </a:r>
            <a:r>
              <a:rPr lang="en-US" dirty="0"/>
              <a:t> are </a:t>
            </a:r>
            <a:r>
              <a:rPr lang="en-US" dirty="0" smtClean="0"/>
              <a:t>those that can be passed on to subsequent generations and are present throughout the life of an organism. 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mutations are found in </a:t>
            </a:r>
            <a:r>
              <a:rPr lang="en-US" i="1" dirty="0"/>
              <a:t>every</a:t>
            </a:r>
            <a:r>
              <a:rPr lang="en-US" dirty="0"/>
              <a:t> </a:t>
            </a:r>
            <a:r>
              <a:rPr lang="en-US" dirty="0" smtClean="0"/>
              <a:t>cell of an organism.</a:t>
            </a:r>
          </a:p>
          <a:p>
            <a:r>
              <a:rPr lang="en-US" dirty="0" smtClean="0"/>
              <a:t>A mutation becomes hereditary if found in sperm </a:t>
            </a:r>
            <a:r>
              <a:rPr lang="en-US" dirty="0"/>
              <a:t>or eggs </a:t>
            </a:r>
            <a:r>
              <a:rPr lang="en-US" dirty="0" smtClean="0"/>
              <a:t>cells. </a:t>
            </a:r>
          </a:p>
          <a:p>
            <a:pPr lvl="1"/>
            <a:r>
              <a:rPr lang="en-US" dirty="0" smtClean="0"/>
              <a:t>During fertilization, a sperm and egg cell combine their DNA. </a:t>
            </a:r>
          </a:p>
          <a:p>
            <a:pPr lvl="1"/>
            <a:r>
              <a:rPr lang="en-US" dirty="0" smtClean="0"/>
              <a:t>If either the egg or the sperm cell carry a mutation, all cells that divide from this cell will also replicate this mutation. </a:t>
            </a:r>
          </a:p>
          <a:p>
            <a:r>
              <a:rPr lang="en-US" dirty="0" smtClean="0"/>
              <a:t>Hereditary mutations can result from different causes. </a:t>
            </a:r>
          </a:p>
          <a:p>
            <a:pPr lvl="1"/>
            <a:r>
              <a:rPr lang="en-US" dirty="0"/>
              <a:t>Some hereditary mutations </a:t>
            </a:r>
            <a:r>
              <a:rPr lang="en-US" dirty="0" smtClean="0"/>
              <a:t>result from copying errors in meiosis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Some hereditary mutations occur during crossing over in meiosis. </a:t>
            </a:r>
          </a:p>
          <a:p>
            <a:pPr lvl="2"/>
            <a:r>
              <a:rPr lang="en-US" dirty="0" smtClean="0"/>
              <a:t>For example, bases of a gene can be lost or added when </a:t>
            </a:r>
            <a:br>
              <a:rPr lang="en-US" dirty="0" smtClean="0"/>
            </a:br>
            <a:r>
              <a:rPr lang="en-US" dirty="0" smtClean="0"/>
              <a:t>chromosomes exchange segments during crossing over.</a:t>
            </a:r>
          </a:p>
          <a:p>
            <a:pPr lvl="1"/>
            <a:r>
              <a:rPr lang="en-US" dirty="0" smtClean="0"/>
              <a:t>Mutagens can also change DNA in sperm and egg cells, </a:t>
            </a:r>
            <a:br>
              <a:rPr lang="en-US" dirty="0" smtClean="0"/>
            </a:br>
            <a:r>
              <a:rPr lang="en-US" dirty="0" smtClean="0"/>
              <a:t>resulting in hereditary mutations.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4345" y="258040"/>
            <a:ext cx="3076575" cy="5038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8580" y="5270487"/>
            <a:ext cx="30763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Genetic diseases, such as</a:t>
            </a:r>
            <a:br>
              <a:rPr lang="en-US" dirty="0" smtClean="0"/>
            </a:br>
            <a:r>
              <a:rPr lang="en-US" dirty="0" smtClean="0"/>
              <a:t>sickle anemia, are usually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examples of hereditary</a:t>
            </a:r>
            <a:br>
              <a:rPr lang="en-US" dirty="0" smtClean="0"/>
            </a:br>
            <a:r>
              <a:rPr lang="en-US" dirty="0" smtClean="0"/>
              <a:t>mutations because they are</a:t>
            </a:r>
            <a:br>
              <a:rPr lang="en-US" dirty="0" smtClean="0"/>
            </a:br>
            <a:r>
              <a:rPr lang="en-US" dirty="0" smtClean="0"/>
              <a:t>usually inherited from parents.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11951" y="-34665"/>
            <a:ext cx="10832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</a:t>
            </a:r>
            <a:r>
              <a:rPr lang="en-US" sz="900" i="1" dirty="0" smtClean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854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Double Muscle Cattle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>
            <a:normAutofit/>
          </a:bodyPr>
          <a:lstStyle/>
          <a:p>
            <a:r>
              <a:rPr lang="en-US" dirty="0"/>
              <a:t>“Double muscling” is a genetic condition that </a:t>
            </a:r>
            <a:r>
              <a:rPr lang="en-US" dirty="0" smtClean="0"/>
              <a:t>can occur </a:t>
            </a:r>
            <a:r>
              <a:rPr lang="en-US" dirty="0"/>
              <a:t>in cattle. </a:t>
            </a:r>
            <a:endParaRPr lang="en-US" dirty="0" smtClean="0"/>
          </a:p>
          <a:p>
            <a:pPr lvl="1"/>
            <a:r>
              <a:rPr lang="en-US" dirty="0" smtClean="0"/>
              <a:t>Animals </a:t>
            </a:r>
            <a:r>
              <a:rPr lang="en-US" dirty="0"/>
              <a:t>affected by this condition </a:t>
            </a:r>
            <a:r>
              <a:rPr lang="en-US" dirty="0" smtClean="0"/>
              <a:t>inherit </a:t>
            </a:r>
            <a:r>
              <a:rPr lang="en-US" dirty="0"/>
              <a:t>a mutation in their gene for the myostatin protein.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protein regulates muscle development and limits the rate at which animals can develop muscle </a:t>
            </a:r>
            <a:r>
              <a:rPr lang="en-US" dirty="0" smtClean="0"/>
              <a:t>fibers.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Cattle with the mutated myostatin protein</a:t>
            </a:r>
            <a:br>
              <a:rPr lang="en-US" dirty="0" smtClean="0"/>
            </a:br>
            <a:r>
              <a:rPr lang="en-US" dirty="0" smtClean="0"/>
              <a:t>are born with 2-3x as many muscle fibers.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results in visibly greater muscle growth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compared </a:t>
            </a:r>
            <a:r>
              <a:rPr lang="en-US" dirty="0"/>
              <a:t>to </a:t>
            </a:r>
            <a:r>
              <a:rPr lang="en-US" dirty="0" smtClean="0"/>
              <a:t>unaffected </a:t>
            </a:r>
            <a:r>
              <a:rPr lang="en-US" dirty="0"/>
              <a:t>cattle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is a hereditary mutation - it is passed on </a:t>
            </a:r>
            <a:br>
              <a:rPr lang="en-US" dirty="0" smtClean="0"/>
            </a:br>
            <a:r>
              <a:rPr lang="en-US" dirty="0" smtClean="0"/>
              <a:t>from parents and affects all cells of the organism.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/>
          <a:stretch/>
        </p:blipFill>
        <p:spPr>
          <a:xfrm>
            <a:off x="7920111" y="3346785"/>
            <a:ext cx="3990038" cy="2496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82530" y="5826285"/>
            <a:ext cx="12682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Image Source: </a:t>
            </a:r>
            <a:r>
              <a:rPr lang="en-US" sz="900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Pixabay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003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4768946"/>
            <a:ext cx="10515600" cy="17021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Mutations Mechanisms – </a:t>
            </a:r>
            <a:br>
              <a:rPr lang="en-US" dirty="0" smtClean="0"/>
            </a:br>
            <a:r>
              <a:rPr lang="en-US" dirty="0" smtClean="0"/>
              <a:t>How DNA is Altered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29" y="629285"/>
            <a:ext cx="4374041" cy="38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21"/>
            <a:ext cx="10515600" cy="801860"/>
          </a:xfrm>
        </p:spPr>
        <p:txBody>
          <a:bodyPr>
            <a:normAutofit/>
          </a:bodyPr>
          <a:lstStyle/>
          <a:p>
            <a:r>
              <a:rPr lang="en-US" dirty="0" smtClean="0"/>
              <a:t>Mutations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2" y="1294229"/>
            <a:ext cx="6428936" cy="51065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u="sng" dirty="0"/>
              <a:t>substitution mutation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or point </a:t>
            </a:r>
            <a:r>
              <a:rPr lang="en-US" dirty="0" smtClean="0"/>
              <a:t>mutation) occurs if one </a:t>
            </a:r>
            <a:r>
              <a:rPr lang="en-US" dirty="0"/>
              <a:t>base is replaced by another base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 smtClean="0"/>
              <a:t>In these mutations, usually only one codon is changed.</a:t>
            </a:r>
          </a:p>
          <a:p>
            <a:r>
              <a:rPr lang="en-US" dirty="0" smtClean="0"/>
              <a:t>Some substitutions have no impact.</a:t>
            </a:r>
          </a:p>
          <a:p>
            <a:pPr lvl="1"/>
            <a:r>
              <a:rPr lang="en-US" dirty="0" smtClean="0"/>
              <a:t>For example, changing AAG to AAA still codes for lysine).</a:t>
            </a:r>
          </a:p>
          <a:p>
            <a:r>
              <a:rPr lang="en-US" dirty="0" smtClean="0"/>
              <a:t>If a substitution results in a different amino acid, this can change the protein shape and function. </a:t>
            </a:r>
          </a:p>
          <a:p>
            <a:pPr lvl="1"/>
            <a:r>
              <a:rPr lang="en-US" dirty="0" smtClean="0"/>
              <a:t>If a substitution creates a stop codon, protein assembly will stop prematurely, resulting in only a partial protein.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r="62555" b="47572"/>
          <a:stretch/>
        </p:blipFill>
        <p:spPr>
          <a:xfrm>
            <a:off x="7741053" y="1097281"/>
            <a:ext cx="3458842" cy="41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21"/>
            <a:ext cx="10515600" cy="801860"/>
          </a:xfrm>
        </p:spPr>
        <p:txBody>
          <a:bodyPr>
            <a:normAutofit/>
          </a:bodyPr>
          <a:lstStyle/>
          <a:p>
            <a:r>
              <a:rPr lang="en-US" dirty="0" smtClean="0"/>
              <a:t>Mutations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2" y="1294229"/>
            <a:ext cx="6428936" cy="510657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u="sng" dirty="0"/>
              <a:t>frameshift mutation</a:t>
            </a:r>
            <a:r>
              <a:rPr lang="en-US" dirty="0"/>
              <a:t> changes every codon that occurs after the mutation due to the insertion or deletion of a base. </a:t>
            </a:r>
          </a:p>
          <a:p>
            <a:pPr lvl="1"/>
            <a:r>
              <a:rPr lang="en-US" dirty="0"/>
              <a:t>Frameshift mutations tend to have the biggest impact on protein assembly because they </a:t>
            </a:r>
            <a:r>
              <a:rPr lang="en-US" dirty="0" smtClean="0"/>
              <a:t>affect codons and amino </a:t>
            </a:r>
            <a:r>
              <a:rPr lang="en-US" dirty="0"/>
              <a:t>acids </a:t>
            </a:r>
            <a:r>
              <a:rPr lang="en-US" dirty="0" smtClean="0"/>
              <a:t>after the mutation.</a:t>
            </a:r>
            <a:endParaRPr lang="en-US" dirty="0"/>
          </a:p>
          <a:p>
            <a:r>
              <a:rPr lang="en-US" dirty="0"/>
              <a:t>Frameshift mutations can be caused by insertion or deletions. </a:t>
            </a:r>
          </a:p>
          <a:p>
            <a:pPr lvl="1"/>
            <a:r>
              <a:rPr lang="en-US" u="sng" dirty="0"/>
              <a:t>Insertions</a:t>
            </a:r>
            <a:r>
              <a:rPr lang="en-US" dirty="0"/>
              <a:t>: bases are added to genes. </a:t>
            </a:r>
          </a:p>
          <a:p>
            <a:pPr lvl="1"/>
            <a:r>
              <a:rPr lang="en-US" u="sng" dirty="0"/>
              <a:t>Deletions</a:t>
            </a:r>
            <a:r>
              <a:rPr lang="en-US" dirty="0"/>
              <a:t>: bases are removed from genes.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r="62555" b="72602"/>
          <a:stretch/>
        </p:blipFill>
        <p:spPr>
          <a:xfrm>
            <a:off x="7642579" y="315743"/>
            <a:ext cx="3458842" cy="2153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1660" r="62555"/>
          <a:stretch/>
        </p:blipFill>
        <p:spPr>
          <a:xfrm>
            <a:off x="7664989" y="2426524"/>
            <a:ext cx="3450499" cy="37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178101" y="941763"/>
            <a:ext cx="3835777" cy="57544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995098" y="941764"/>
            <a:ext cx="4014018" cy="57544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2538" y="941764"/>
            <a:ext cx="4065563" cy="57544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89646" y="1292663"/>
            <a:ext cx="295421" cy="22664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786"/>
            <a:ext cx="10515600" cy="632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Mutations Mechanisms w/ Effects on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5" y="4294770"/>
            <a:ext cx="3142957" cy="2485857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Substitution</a:t>
            </a:r>
            <a:r>
              <a:rPr lang="en-US" dirty="0" smtClean="0"/>
              <a:t>: one base is swapped for another.</a:t>
            </a:r>
          </a:p>
          <a:p>
            <a:r>
              <a:rPr lang="en-US" dirty="0"/>
              <a:t>All other bases </a:t>
            </a:r>
            <a:r>
              <a:rPr lang="en-US" dirty="0" smtClean="0"/>
              <a:t>are unaffected.</a:t>
            </a:r>
          </a:p>
          <a:p>
            <a:r>
              <a:rPr lang="en-US" dirty="0" smtClean="0"/>
              <a:t>Other codons are unaffected (</a:t>
            </a:r>
            <a:r>
              <a:rPr lang="en-US" i="1" dirty="0" smtClean="0"/>
              <a:t>unless a stop codon is created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2925" r="16723"/>
          <a:stretch/>
        </p:blipFill>
        <p:spPr>
          <a:xfrm>
            <a:off x="347517" y="1157674"/>
            <a:ext cx="3718424" cy="30526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2351" r="16543"/>
          <a:stretch/>
        </p:blipFill>
        <p:spPr>
          <a:xfrm>
            <a:off x="4281369" y="1171982"/>
            <a:ext cx="3682893" cy="3038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944" r="13030"/>
          <a:stretch/>
        </p:blipFill>
        <p:spPr>
          <a:xfrm>
            <a:off x="8126038" y="1112409"/>
            <a:ext cx="3775226" cy="308336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486020" y="4294770"/>
            <a:ext cx="3371960" cy="2303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Deletion Frameshift</a:t>
            </a:r>
            <a:r>
              <a:rPr lang="en-US" i="1" dirty="0" smtClean="0"/>
              <a:t>:</a:t>
            </a:r>
            <a:r>
              <a:rPr lang="en-US" dirty="0" smtClean="0"/>
              <a:t> one base is removed from the gene.</a:t>
            </a:r>
          </a:p>
          <a:p>
            <a:r>
              <a:rPr lang="en-US" dirty="0" smtClean="0"/>
              <a:t>All other bases shift one space backward.</a:t>
            </a:r>
          </a:p>
          <a:p>
            <a:r>
              <a:rPr lang="en-US" dirty="0" smtClean="0"/>
              <a:t>All subsequent codons change.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825386" y="1284241"/>
            <a:ext cx="1976509" cy="1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845045" y="1266334"/>
            <a:ext cx="1911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22508" y="941764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       T</a:t>
            </a:r>
            <a:endParaRPr lang="en-US" dirty="0"/>
          </a:p>
        </p:txBody>
      </p:sp>
      <p:sp>
        <p:nvSpPr>
          <p:cNvPr id="26" name="Curved Left Arrow 25"/>
          <p:cNvSpPr/>
          <p:nvPr/>
        </p:nvSpPr>
        <p:spPr>
          <a:xfrm rot="5400000">
            <a:off x="1666624" y="1091213"/>
            <a:ext cx="164886" cy="326424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&quot;No&quot; Symbol 26"/>
          <p:cNvSpPr/>
          <p:nvPr/>
        </p:nvSpPr>
        <p:spPr>
          <a:xfrm>
            <a:off x="5522521" y="1505241"/>
            <a:ext cx="297980" cy="297980"/>
          </a:xfrm>
          <a:prstGeom prst="noSmoking">
            <a:avLst>
              <a:gd name="adj" fmla="val 44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48169" y="88397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697335" y="1170017"/>
            <a:ext cx="0" cy="13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8384341" y="4238498"/>
            <a:ext cx="3371960" cy="2303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Insertion Frameshift</a:t>
            </a:r>
            <a:r>
              <a:rPr lang="en-US" dirty="0" smtClean="0"/>
              <a:t>: one base is added to the gene.</a:t>
            </a:r>
          </a:p>
          <a:p>
            <a:r>
              <a:rPr lang="en-US" dirty="0" smtClean="0"/>
              <a:t>All other bases shift one space forward.</a:t>
            </a:r>
          </a:p>
          <a:p>
            <a:r>
              <a:rPr lang="en-US" dirty="0" smtClean="0"/>
              <a:t>All subsequent codons change.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7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3924887"/>
            <a:ext cx="10515600" cy="2170967"/>
          </a:xfrm>
        </p:spPr>
        <p:txBody>
          <a:bodyPr/>
          <a:lstStyle/>
          <a:p>
            <a:pPr algn="ctr"/>
            <a:r>
              <a:rPr lang="en-US" dirty="0" smtClean="0"/>
              <a:t>Chromosomal Mutations – Changing Multiple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 b="59442"/>
          <a:stretch/>
        </p:blipFill>
        <p:spPr>
          <a:xfrm>
            <a:off x="3740346" y="510975"/>
            <a:ext cx="4698608" cy="38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7883769" cy="5397172"/>
          </a:xfrm>
        </p:spPr>
        <p:txBody>
          <a:bodyPr>
            <a:normAutofit/>
          </a:bodyPr>
          <a:lstStyle/>
          <a:p>
            <a:r>
              <a:rPr lang="en-US" dirty="0" smtClean="0"/>
              <a:t>Sometimes mutations can involve multiple genes. </a:t>
            </a:r>
          </a:p>
          <a:p>
            <a:pPr lvl="1"/>
            <a:r>
              <a:rPr lang="en-US" dirty="0" smtClean="0"/>
              <a:t>These are known as </a:t>
            </a:r>
            <a:r>
              <a:rPr lang="en-US" u="sng" dirty="0" smtClean="0"/>
              <a:t>chromosomal mutations</a:t>
            </a:r>
            <a:r>
              <a:rPr lang="en-US" dirty="0" smtClean="0"/>
              <a:t> because they involve changes in the structure of a chromosome.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Chromosomes can be mutated in four key ways. </a:t>
            </a:r>
          </a:p>
          <a:p>
            <a:pPr lvl="1"/>
            <a:r>
              <a:rPr lang="en-US" u="sng" dirty="0" smtClean="0"/>
              <a:t>Deletion</a:t>
            </a:r>
            <a:r>
              <a:rPr lang="en-US" dirty="0" smtClean="0"/>
              <a:t>: when part or all of the genes in a chromosome are lost. </a:t>
            </a:r>
          </a:p>
          <a:p>
            <a:pPr lvl="1"/>
            <a:r>
              <a:rPr lang="en-US" u="sng" dirty="0" smtClean="0"/>
              <a:t>Duplication</a:t>
            </a:r>
            <a:r>
              <a:rPr lang="en-US" dirty="0" smtClean="0"/>
              <a:t>: when all or part of a chromosome is unintentionally replicated. </a:t>
            </a:r>
          </a:p>
          <a:p>
            <a:pPr lvl="1"/>
            <a:r>
              <a:rPr lang="en-US" u="sng" dirty="0" smtClean="0"/>
              <a:t>Inversion</a:t>
            </a:r>
            <a:r>
              <a:rPr lang="en-US" dirty="0" smtClean="0"/>
              <a:t>: when the order of genes on a chromosome is reversed.</a:t>
            </a:r>
          </a:p>
          <a:p>
            <a:pPr lvl="1"/>
            <a:r>
              <a:rPr lang="en-US" u="sng" dirty="0" smtClean="0"/>
              <a:t>Insertion/Translocation</a:t>
            </a:r>
            <a:r>
              <a:rPr lang="en-US" dirty="0" smtClean="0"/>
              <a:t>: when part of one chromosome is unintentionally inserted onto another chromosome.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"/>
          <a:stretch/>
        </p:blipFill>
        <p:spPr>
          <a:xfrm>
            <a:off x="8876714" y="14178"/>
            <a:ext cx="3174606" cy="6843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69637" y="6604081"/>
            <a:ext cx="13223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Image Source: </a:t>
            </a:r>
            <a:r>
              <a:rPr lang="en-US" sz="800" i="1" dirty="0" smtClean="0">
                <a:hlinkClick r:id="rId3"/>
              </a:rPr>
              <a:t>Wikimedia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429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1324303"/>
            <a:ext cx="10875498" cy="4852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effects of chromosomal mutations can vary. </a:t>
            </a:r>
          </a:p>
          <a:p>
            <a:pPr lvl="1"/>
            <a:r>
              <a:rPr lang="en-US" dirty="0" smtClean="0"/>
              <a:t>Some chromosomal mutations may </a:t>
            </a:r>
            <a:r>
              <a:rPr lang="en-US" dirty="0"/>
              <a:t>have no effect on a person's </a:t>
            </a:r>
            <a:r>
              <a:rPr lang="en-US" dirty="0" smtClean="0"/>
              <a:t>health; some chromosomal mutations can result in significant health problems.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impact of these mutations depend on how many genes are affected, which genes are affected, whether gene function is interrupted, and whether any genes are gained or lost.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One common example </a:t>
            </a:r>
            <a:r>
              <a:rPr lang="en-US" dirty="0"/>
              <a:t>of a </a:t>
            </a:r>
            <a:r>
              <a:rPr lang="en-US" dirty="0" smtClean="0"/>
              <a:t>chromosomal </a:t>
            </a:r>
            <a:br>
              <a:rPr lang="en-US" dirty="0" smtClean="0"/>
            </a:br>
            <a:r>
              <a:rPr lang="en-US" dirty="0" smtClean="0"/>
              <a:t>mutation </a:t>
            </a:r>
            <a:r>
              <a:rPr lang="en-US" dirty="0"/>
              <a:t>is </a:t>
            </a:r>
            <a:r>
              <a:rPr lang="en-US" dirty="0" smtClean="0"/>
              <a:t>Down’s syndrome.</a:t>
            </a:r>
          </a:p>
          <a:p>
            <a:pPr lvl="1"/>
            <a:r>
              <a:rPr lang="en-US" dirty="0" smtClean="0"/>
              <a:t>Down’s syndrome results from errors during </a:t>
            </a:r>
            <a:br>
              <a:rPr lang="en-US" dirty="0" smtClean="0"/>
            </a:br>
            <a:r>
              <a:rPr lang="en-US" dirty="0" smtClean="0"/>
              <a:t>meiosis</a:t>
            </a:r>
            <a:r>
              <a:rPr lang="en-US" dirty="0"/>
              <a:t>, resulting in gametes </a:t>
            </a:r>
            <a:r>
              <a:rPr lang="en-US" dirty="0" smtClean="0"/>
              <a:t>(sperm or egg </a:t>
            </a:r>
            <a:br>
              <a:rPr lang="en-US" dirty="0" smtClean="0"/>
            </a:br>
            <a:r>
              <a:rPr lang="en-US" dirty="0" smtClean="0"/>
              <a:t>cells) with three copies of the 21</a:t>
            </a:r>
            <a:r>
              <a:rPr lang="en-US" baseline="30000" dirty="0" smtClean="0"/>
              <a:t>st</a:t>
            </a:r>
            <a:r>
              <a:rPr lang="en-US" dirty="0" smtClean="0"/>
              <a:t> chromosome. </a:t>
            </a:r>
          </a:p>
          <a:p>
            <a:pPr lvl="1"/>
            <a:r>
              <a:rPr lang="en-US" dirty="0" smtClean="0"/>
              <a:t>As a result, individuals with Down’s syndrome </a:t>
            </a:r>
            <a:br>
              <a:rPr lang="en-US" dirty="0" smtClean="0"/>
            </a:br>
            <a:r>
              <a:rPr lang="en-US" dirty="0" smtClean="0"/>
              <a:t>possess 47 chromosomes instead of 46.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87" y="3477102"/>
            <a:ext cx="4558665" cy="2699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85341" y="6606059"/>
            <a:ext cx="12379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Flickr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0497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1"/>
            <a:ext cx="5251316" cy="1210620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42" y="1210620"/>
            <a:ext cx="4923195" cy="5304659"/>
          </a:xfrm>
        </p:spPr>
        <p:txBody>
          <a:bodyPr>
            <a:normAutofit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/>
              <a:t>Driving Question: How do mutations change genes &amp; proteins?  </a:t>
            </a:r>
          </a:p>
          <a:p>
            <a:pPr lvl="0"/>
            <a:r>
              <a:rPr lang="en-US" b="0" dirty="0"/>
              <a:t>What kinds of mutations can occur? </a:t>
            </a:r>
          </a:p>
          <a:p>
            <a:pPr lvl="0"/>
            <a:r>
              <a:rPr lang="en-US" b="0" dirty="0"/>
              <a:t>Why do mutations occur? </a:t>
            </a:r>
          </a:p>
          <a:p>
            <a:pPr lvl="0"/>
            <a:r>
              <a:rPr lang="en-US" b="0" dirty="0"/>
              <a:t>What are the impacts of different mutations?</a:t>
            </a:r>
          </a:p>
          <a:p>
            <a:pPr lvl="1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797356" y="4867422"/>
            <a:ext cx="13915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Image Source: : </a:t>
            </a:r>
            <a:r>
              <a:rPr lang="en-US" sz="800" i="1" u="sng" dirty="0" err="1">
                <a:hlinkClick r:id="rId2"/>
              </a:rPr>
              <a:t>Pixabay</a:t>
            </a:r>
            <a:endParaRPr lang="en-US" sz="8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32" y="1394167"/>
            <a:ext cx="6169278" cy="34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 Unit – </a:t>
            </a:r>
            <a:r>
              <a:rPr lang="en-US" dirty="0" smtClean="0"/>
              <a:t>Packet 2</a:t>
            </a:r>
            <a:r>
              <a:rPr lang="en-US" dirty="0" smtClean="0"/>
              <a:t> </a:t>
            </a:r>
            <a:r>
              <a:rPr lang="en-US" dirty="0"/>
              <a:t>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2" y="1245475"/>
            <a:ext cx="4794534" cy="5088089"/>
          </a:xfrm>
        </p:spPr>
        <p:txBody>
          <a:bodyPr>
            <a:normAutofit/>
          </a:bodyPr>
          <a:lstStyle/>
          <a:p>
            <a:r>
              <a:rPr lang="en-US" dirty="0"/>
              <a:t>Driving Question: How do mutations change genes &amp; proteins?  </a:t>
            </a:r>
          </a:p>
          <a:p>
            <a:pPr lvl="0"/>
            <a:r>
              <a:rPr lang="en-US" b="0" dirty="0"/>
              <a:t>What kinds of mutations can occur? </a:t>
            </a:r>
          </a:p>
          <a:p>
            <a:pPr lvl="0"/>
            <a:r>
              <a:rPr lang="en-US" b="0" dirty="0"/>
              <a:t>Why do mutations occur? </a:t>
            </a:r>
          </a:p>
          <a:p>
            <a:pPr lvl="0"/>
            <a:r>
              <a:rPr lang="en-US" b="0" dirty="0"/>
              <a:t>What are the impacts of different mutations?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49243" y="6124827"/>
            <a:ext cx="13915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Image Source: : </a:t>
            </a:r>
            <a:r>
              <a:rPr lang="en-US" sz="800" i="1" u="sng" dirty="0" err="1">
                <a:hlinkClick r:id="rId2"/>
              </a:rPr>
              <a:t>Pixabay</a:t>
            </a:r>
            <a:endParaRPr lang="en-US" sz="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28" y="1394167"/>
            <a:ext cx="6169278" cy="34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702676"/>
            <a:ext cx="5656865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3 you will </a:t>
            </a:r>
            <a:r>
              <a:rPr lang="en-US" dirty="0" smtClean="0"/>
              <a:t>be using a computer simulation to explore different kinds of mutations and their impacts of protein assembly.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882A9-138E-A64E-B9FC-6A91C9DD7756}"/>
              </a:ext>
            </a:extLst>
          </p:cNvPr>
          <p:cNvSpPr/>
          <p:nvPr/>
        </p:nvSpPr>
        <p:spPr>
          <a:xfrm>
            <a:off x="10026015" y="6627168"/>
            <a:ext cx="27146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</a:t>
            </a:r>
            <a:r>
              <a:rPr lang="en-US" sz="900" i="1" dirty="0" smtClean="0"/>
              <a:t>: </a:t>
            </a:r>
            <a:r>
              <a:rPr lang="en-US" sz="900" i="1" dirty="0" smtClean="0">
                <a:hlinkClick r:id="rId2"/>
              </a:rPr>
              <a:t>Biology Corner</a:t>
            </a:r>
            <a:endParaRPr lang="en-US" sz="900" i="1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11430" r="3274"/>
          <a:stretch/>
        </p:blipFill>
        <p:spPr bwMode="auto">
          <a:xfrm>
            <a:off x="6097525" y="563131"/>
            <a:ext cx="5698745" cy="5230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u="sng" dirty="0"/>
              <a:t>mutation</a:t>
            </a:r>
            <a:r>
              <a:rPr lang="en-US" dirty="0"/>
              <a:t> occurs when DNA undergoes a permanent but unintentional change through the loss, addition, or switching of at least one base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changes codons, which can change the order of amino acids, which can change the shape and function of a protein. </a:t>
            </a:r>
          </a:p>
          <a:p>
            <a:r>
              <a:rPr lang="en-US" u="sng" dirty="0"/>
              <a:t>Acquired </a:t>
            </a:r>
            <a:r>
              <a:rPr lang="en-US" u="sng" dirty="0" smtClean="0"/>
              <a:t>mutations</a:t>
            </a:r>
            <a:r>
              <a:rPr lang="en-US" dirty="0" smtClean="0"/>
              <a:t> occur </a:t>
            </a:r>
            <a:r>
              <a:rPr lang="en-US" dirty="0"/>
              <a:t>sometime during the life of an </a:t>
            </a:r>
            <a:r>
              <a:rPr lang="en-US" dirty="0" smtClean="0"/>
              <a:t>organism.</a:t>
            </a:r>
          </a:p>
          <a:p>
            <a:pPr lvl="1"/>
            <a:r>
              <a:rPr lang="en-US" dirty="0"/>
              <a:t>Acquired mutations are only found in some cells </a:t>
            </a:r>
            <a:r>
              <a:rPr lang="en-US" dirty="0" smtClean="0"/>
              <a:t>and are </a:t>
            </a:r>
            <a:r>
              <a:rPr lang="en-US" dirty="0"/>
              <a:t>not passed on to offspring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These mutations can be caused by replication errors during mitosis or by </a:t>
            </a:r>
            <a:r>
              <a:rPr lang="en-US" u="sng" dirty="0" smtClean="0"/>
              <a:t>mutagens</a:t>
            </a:r>
            <a:r>
              <a:rPr lang="en-US" dirty="0" smtClean="0"/>
              <a:t> (environmental factors like UV radiation that can cause mutations). </a:t>
            </a:r>
          </a:p>
          <a:p>
            <a:r>
              <a:rPr lang="en-US" u="sng" dirty="0" smtClean="0"/>
              <a:t>Hereditary </a:t>
            </a:r>
            <a:r>
              <a:rPr lang="en-US" u="sng" dirty="0"/>
              <a:t>mutations</a:t>
            </a:r>
            <a:r>
              <a:rPr lang="en-US" dirty="0"/>
              <a:t> are those that can be passed on to </a:t>
            </a:r>
            <a:r>
              <a:rPr lang="en-US" dirty="0" smtClean="0"/>
              <a:t>subsequent </a:t>
            </a:r>
            <a:r>
              <a:rPr lang="en-US" dirty="0"/>
              <a:t>generations and are present throughout the </a:t>
            </a:r>
            <a:r>
              <a:rPr lang="en-US" dirty="0" smtClean="0"/>
              <a:t>life </a:t>
            </a:r>
            <a:r>
              <a:rPr lang="en-US" dirty="0"/>
              <a:t>of an organism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These mutations are found in every cell of an </a:t>
            </a:r>
            <a:r>
              <a:rPr lang="en-US" dirty="0" smtClean="0"/>
              <a:t>organism and can be passed on to offspring. </a:t>
            </a:r>
          </a:p>
          <a:p>
            <a:pPr lvl="1"/>
            <a:r>
              <a:rPr lang="en-US" dirty="0"/>
              <a:t>These mutations can be caused by replication errors during </a:t>
            </a:r>
            <a:r>
              <a:rPr lang="en-US" dirty="0" smtClean="0"/>
              <a:t>meiosis, by crossing over during meiosis, or by mutagens that affect the DNA of sperm or egg cells. 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u="sng" dirty="0"/>
              <a:t>substitution mutation</a:t>
            </a:r>
            <a:r>
              <a:rPr lang="en-US" dirty="0"/>
              <a:t> (or point </a:t>
            </a:r>
            <a:r>
              <a:rPr lang="en-US" dirty="0" smtClean="0"/>
              <a:t>mutation</a:t>
            </a:r>
            <a:r>
              <a:rPr lang="en-US" dirty="0"/>
              <a:t>) occurs if one base is replaced </a:t>
            </a:r>
            <a:r>
              <a:rPr lang="en-US" dirty="0" smtClean="0"/>
              <a:t>by </a:t>
            </a:r>
            <a:r>
              <a:rPr lang="en-US" dirty="0"/>
              <a:t>another base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Only one codon is changed, which can change the amino acid it codes for. </a:t>
            </a:r>
          </a:p>
          <a:p>
            <a:pPr lvl="1"/>
            <a:r>
              <a:rPr lang="en-US" dirty="0" smtClean="0"/>
              <a:t>Unless the substitution mutation results in a stop codon, these mutations generally do not affect the other codons or amino acids. </a:t>
            </a:r>
          </a:p>
          <a:p>
            <a:r>
              <a:rPr lang="en-US" dirty="0"/>
              <a:t>A </a:t>
            </a:r>
            <a:r>
              <a:rPr lang="en-US" u="sng" dirty="0"/>
              <a:t>frameshift mutation</a:t>
            </a:r>
            <a:r>
              <a:rPr lang="en-US" dirty="0"/>
              <a:t> changes every </a:t>
            </a:r>
            <a:r>
              <a:rPr lang="en-US" dirty="0" smtClean="0"/>
              <a:t>codon </a:t>
            </a:r>
            <a:r>
              <a:rPr lang="en-US" dirty="0"/>
              <a:t>that occurs after the mutation </a:t>
            </a:r>
            <a:r>
              <a:rPr lang="en-US" dirty="0" smtClean="0"/>
              <a:t>due </a:t>
            </a:r>
            <a:r>
              <a:rPr lang="en-US" dirty="0"/>
              <a:t>to the insertion or deletion of a </a:t>
            </a:r>
            <a:r>
              <a:rPr lang="en-US" dirty="0" smtClean="0"/>
              <a:t>base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Frameshift </a:t>
            </a:r>
            <a:r>
              <a:rPr lang="en-US" dirty="0"/>
              <a:t>mutations tend to have the </a:t>
            </a:r>
            <a:r>
              <a:rPr lang="en-US" dirty="0" smtClean="0"/>
              <a:t>biggest </a:t>
            </a:r>
            <a:r>
              <a:rPr lang="en-US" dirty="0"/>
              <a:t>impact on protein assembly because </a:t>
            </a:r>
            <a:r>
              <a:rPr lang="en-US" dirty="0" smtClean="0"/>
              <a:t>they </a:t>
            </a:r>
            <a:r>
              <a:rPr lang="en-US" dirty="0"/>
              <a:t>cause all the other amino acids to </a:t>
            </a:r>
            <a:r>
              <a:rPr lang="en-US" dirty="0" smtClean="0"/>
              <a:t>change </a:t>
            </a:r>
            <a:r>
              <a:rPr lang="en-US" dirty="0"/>
              <a:t>after the mutation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Frameshift mutations result from the insertion or deletion of a base. </a:t>
            </a:r>
          </a:p>
          <a:p>
            <a:r>
              <a:rPr lang="en-US" u="sng" dirty="0" smtClean="0"/>
              <a:t>Chromosomal </a:t>
            </a:r>
            <a:r>
              <a:rPr lang="en-US" u="sng" dirty="0"/>
              <a:t>mutations</a:t>
            </a:r>
            <a:r>
              <a:rPr lang="en-US" dirty="0"/>
              <a:t> </a:t>
            </a:r>
            <a:r>
              <a:rPr lang="en-US" dirty="0" smtClean="0"/>
              <a:t>involve </a:t>
            </a:r>
            <a:r>
              <a:rPr lang="en-US" dirty="0"/>
              <a:t>changes in the structure of a </a:t>
            </a:r>
            <a:r>
              <a:rPr lang="en-US" dirty="0" smtClean="0"/>
              <a:t>chromosome and affect multiple genes.</a:t>
            </a:r>
          </a:p>
          <a:p>
            <a:pPr lvl="1"/>
            <a:r>
              <a:rPr lang="en-US" dirty="0" smtClean="0"/>
              <a:t>Chromosomal mutations can be caused by deletion or duplication of genes.</a:t>
            </a:r>
          </a:p>
          <a:p>
            <a:pPr lvl="1"/>
            <a:r>
              <a:rPr lang="en-US" dirty="0" smtClean="0"/>
              <a:t>They can also result from inversions (reversal of gene order) or insertions/translocations (movement of genes to new chromosomes).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0708037" cy="5773119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en-US" u="sng" dirty="0" smtClean="0"/>
              <a:t>Mutation</a:t>
            </a:r>
            <a:r>
              <a:rPr lang="en-US" dirty="0" smtClean="0"/>
              <a:t> - </a:t>
            </a:r>
            <a:r>
              <a:rPr lang="en-US" dirty="0"/>
              <a:t>when DNA undergoes a permanent but unintentional change through the loss, addition, or switching of at least one </a:t>
            </a:r>
            <a:r>
              <a:rPr lang="en-US" dirty="0" smtClean="0"/>
              <a:t>base.</a:t>
            </a:r>
          </a:p>
          <a:p>
            <a:pPr fontAlgn="base">
              <a:lnSpc>
                <a:spcPct val="110000"/>
              </a:lnSpc>
            </a:pPr>
            <a:r>
              <a:rPr lang="en-US" u="sng" dirty="0"/>
              <a:t>Acquired mutations</a:t>
            </a:r>
            <a:r>
              <a:rPr lang="en-US" dirty="0"/>
              <a:t> occur sometime during the life of an </a:t>
            </a:r>
            <a:r>
              <a:rPr lang="en-US" dirty="0" smtClean="0"/>
              <a:t>organism and cannot be passed on to offspring.</a:t>
            </a:r>
          </a:p>
          <a:p>
            <a:pPr fontAlgn="base">
              <a:lnSpc>
                <a:spcPct val="110000"/>
              </a:lnSpc>
            </a:pPr>
            <a:r>
              <a:rPr lang="en-US" u="sng" dirty="0"/>
              <a:t>Mutagens</a:t>
            </a:r>
            <a:r>
              <a:rPr lang="en-US" dirty="0"/>
              <a:t> - </a:t>
            </a:r>
            <a:r>
              <a:rPr lang="en-US" dirty="0" smtClean="0"/>
              <a:t>environmental </a:t>
            </a:r>
            <a:r>
              <a:rPr lang="en-US" dirty="0"/>
              <a:t>factors that cause </a:t>
            </a:r>
            <a:r>
              <a:rPr lang="en-US" dirty="0" smtClean="0"/>
              <a:t>mutations.</a:t>
            </a:r>
          </a:p>
          <a:p>
            <a:pPr fontAlgn="base">
              <a:lnSpc>
                <a:spcPct val="110000"/>
              </a:lnSpc>
            </a:pPr>
            <a:r>
              <a:rPr lang="en-US" u="sng" dirty="0" smtClean="0"/>
              <a:t>Hereditary </a:t>
            </a:r>
            <a:r>
              <a:rPr lang="en-US" u="sng" dirty="0"/>
              <a:t>mutations</a:t>
            </a:r>
            <a:r>
              <a:rPr lang="en-US" dirty="0"/>
              <a:t> are those that can be passed on to </a:t>
            </a:r>
            <a:r>
              <a:rPr lang="en-US" dirty="0" smtClean="0"/>
              <a:t>subsequent </a:t>
            </a:r>
            <a:r>
              <a:rPr lang="en-US" dirty="0"/>
              <a:t>generations and are present throughout the </a:t>
            </a:r>
            <a:r>
              <a:rPr lang="en-US" dirty="0" smtClean="0"/>
              <a:t>life </a:t>
            </a:r>
            <a:r>
              <a:rPr lang="en-US" dirty="0"/>
              <a:t>of an organism</a:t>
            </a:r>
            <a:r>
              <a:rPr lang="en-US" dirty="0" smtClean="0"/>
              <a:t>.</a:t>
            </a:r>
          </a:p>
          <a:p>
            <a:pPr fontAlgn="base">
              <a:lnSpc>
                <a:spcPct val="110000"/>
              </a:lnSpc>
            </a:pPr>
            <a:r>
              <a:rPr lang="en-US" dirty="0"/>
              <a:t>A </a:t>
            </a:r>
            <a:r>
              <a:rPr lang="en-US" u="sng" dirty="0" smtClean="0"/>
              <a:t>substitution mutation</a:t>
            </a:r>
            <a:r>
              <a:rPr lang="en-US" dirty="0" smtClean="0"/>
              <a:t> occurs </a:t>
            </a:r>
            <a:r>
              <a:rPr lang="en-US" dirty="0"/>
              <a:t>if one base is replaced by another base</a:t>
            </a:r>
            <a:r>
              <a:rPr lang="en-US" dirty="0" smtClean="0"/>
              <a:t>.</a:t>
            </a:r>
          </a:p>
          <a:p>
            <a:pPr fontAlgn="base">
              <a:lnSpc>
                <a:spcPct val="110000"/>
              </a:lnSpc>
            </a:pPr>
            <a:r>
              <a:rPr lang="en-US" dirty="0"/>
              <a:t>A </a:t>
            </a:r>
            <a:r>
              <a:rPr lang="en-US" u="sng" dirty="0"/>
              <a:t>frameshift mutation</a:t>
            </a:r>
            <a:r>
              <a:rPr lang="en-US" dirty="0"/>
              <a:t> changes every codon that occurs after the mutation due to the insertion or deletion of a base</a:t>
            </a:r>
            <a:r>
              <a:rPr lang="en-US" dirty="0" smtClean="0"/>
              <a:t>.</a:t>
            </a:r>
          </a:p>
          <a:p>
            <a:pPr fontAlgn="base">
              <a:lnSpc>
                <a:spcPct val="110000"/>
              </a:lnSpc>
            </a:pPr>
            <a:r>
              <a:rPr lang="en-US" u="sng" dirty="0" smtClean="0"/>
              <a:t>Chromosomal </a:t>
            </a:r>
            <a:r>
              <a:rPr lang="en-US" u="sng" dirty="0"/>
              <a:t>mutations</a:t>
            </a:r>
            <a:r>
              <a:rPr lang="en-US" dirty="0"/>
              <a:t> </a:t>
            </a:r>
            <a:r>
              <a:rPr lang="en-US" dirty="0" smtClean="0"/>
              <a:t>affect multiple genes and involve </a:t>
            </a:r>
            <a:r>
              <a:rPr lang="en-US" dirty="0"/>
              <a:t>changes in the structure of a chromosome.</a:t>
            </a:r>
            <a:endParaRPr lang="en-US" dirty="0" smtClean="0"/>
          </a:p>
          <a:p>
            <a:pPr fontAlgn="base">
              <a:lnSpc>
                <a:spcPct val="110000"/>
              </a:lnSpc>
            </a:pPr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131313"/>
            <a:ext cx="10515600" cy="10877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Recap of the Previous </a:t>
            </a:r>
            <a:r>
              <a:rPr lang="en-US" dirty="0" smtClean="0"/>
              <a:t>Units</a:t>
            </a:r>
            <a:br>
              <a:rPr lang="en-US" dirty="0" smtClean="0"/>
            </a:br>
            <a:r>
              <a:rPr lang="en-US" sz="3600" dirty="0" smtClean="0"/>
              <a:t>What have we learned so far?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17A00BB-7DEC-3242-B11F-89AF7A254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8F9"/>
              </a:clrFrom>
              <a:clrTo>
                <a:srgbClr val="FB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r="23355"/>
          <a:stretch/>
        </p:blipFill>
        <p:spPr bwMode="auto">
          <a:xfrm>
            <a:off x="3362936" y="-70340"/>
            <a:ext cx="5247664" cy="531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F49D-38C5-FB4F-85EE-C9421420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How DNA is used by cells.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4743-739A-3449-AD31-EA8FA77D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1213946"/>
            <a:ext cx="7610623" cy="5334337"/>
          </a:xfrm>
        </p:spPr>
        <p:txBody>
          <a:bodyPr>
            <a:normAutofit/>
          </a:bodyPr>
          <a:lstStyle/>
          <a:p>
            <a:r>
              <a:rPr lang="en-US" dirty="0" smtClean="0"/>
              <a:t>An organism’s genes (segments of DNA) determine how their cells assemble proteins.</a:t>
            </a:r>
          </a:p>
          <a:p>
            <a:pPr lvl="1"/>
            <a:r>
              <a:rPr lang="en-US" dirty="0" smtClean="0"/>
              <a:t>Proteins are primarily responsible for the observable traits of an organism. </a:t>
            </a:r>
          </a:p>
          <a:p>
            <a:r>
              <a:rPr lang="en-US" dirty="0" smtClean="0"/>
              <a:t>When </a:t>
            </a:r>
            <a:r>
              <a:rPr lang="en-US" dirty="0"/>
              <a:t>a cell undergoes </a:t>
            </a:r>
            <a:r>
              <a:rPr lang="en-US" dirty="0" smtClean="0"/>
              <a:t>mitosis (cell division), </a:t>
            </a:r>
            <a:r>
              <a:rPr lang="en-US" dirty="0"/>
              <a:t>the DNA must be </a:t>
            </a:r>
            <a:r>
              <a:rPr lang="en-US" dirty="0" smtClean="0"/>
              <a:t>duplicated. </a:t>
            </a:r>
            <a:endParaRPr lang="en-US" dirty="0"/>
          </a:p>
          <a:p>
            <a:pPr lvl="1"/>
            <a:r>
              <a:rPr lang="en-US" dirty="0"/>
              <a:t>The double-stranded DNA is opened by helicase; each strand of DNA is then duplicated by polymerase. </a:t>
            </a:r>
          </a:p>
          <a:p>
            <a:r>
              <a:rPr lang="en-US" dirty="0"/>
              <a:t>This DNA is then packaged into chromosomes and evenly divided between the two cells. </a:t>
            </a:r>
          </a:p>
          <a:p>
            <a:pPr lvl="1"/>
            <a:r>
              <a:rPr lang="en-US" dirty="0"/>
              <a:t>Each cell must have its own copy of DNA to assemble its own proteins.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85CD2-867E-8F48-9EEC-D3D6C071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25050-9698-3E4F-886D-B8730BA7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760" y="110355"/>
            <a:ext cx="4165601" cy="6463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486E-0747-0D4C-9370-80AF13F7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&amp; Proteins Unit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EF78F-5B8A-9040-A0B1-BB86B5A3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24303"/>
            <a:ext cx="8488680" cy="51868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DNA is a macromolecule made from repeating chains of </a:t>
            </a:r>
            <a:r>
              <a:rPr lang="en-US" dirty="0" smtClean="0"/>
              <a:t>nucleotides.</a:t>
            </a:r>
          </a:p>
          <a:p>
            <a:pPr lvl="1"/>
            <a:r>
              <a:rPr lang="en-US" dirty="0" smtClean="0"/>
              <a:t>Nucleotides consist </a:t>
            </a:r>
            <a:r>
              <a:rPr lang="en-US" dirty="0"/>
              <a:t>of phosphate, sugar, and base molecules. </a:t>
            </a:r>
          </a:p>
          <a:p>
            <a:pPr lvl="1"/>
            <a:r>
              <a:rPr lang="en-US" dirty="0"/>
              <a:t>DNA provides instructions for assembling proteins. </a:t>
            </a:r>
          </a:p>
          <a:p>
            <a:r>
              <a:rPr lang="en-US" dirty="0"/>
              <a:t>DNA contains four bases: G, C, A, and T. </a:t>
            </a:r>
          </a:p>
          <a:p>
            <a:pPr lvl="1"/>
            <a:r>
              <a:rPr lang="en-US" dirty="0"/>
              <a:t>G always binds to </a:t>
            </a:r>
            <a:r>
              <a:rPr lang="en-US" dirty="0" smtClean="0"/>
              <a:t>C. A </a:t>
            </a:r>
            <a:r>
              <a:rPr lang="en-US" dirty="0"/>
              <a:t>always binds to T. </a:t>
            </a:r>
          </a:p>
          <a:p>
            <a:pPr lvl="1"/>
            <a:r>
              <a:rPr lang="en-US" dirty="0"/>
              <a:t>Groups of 3 bases (codons) code for specific amino acids.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order of codons </a:t>
            </a:r>
            <a:r>
              <a:rPr lang="en-US" dirty="0" smtClean="0"/>
              <a:t>determines </a:t>
            </a:r>
            <a:r>
              <a:rPr lang="en-US" dirty="0"/>
              <a:t>the order of </a:t>
            </a:r>
            <a:r>
              <a:rPr lang="en-US" dirty="0" smtClean="0"/>
              <a:t>amino acids.</a:t>
            </a:r>
          </a:p>
          <a:p>
            <a:r>
              <a:rPr lang="en-US" dirty="0" smtClean="0"/>
              <a:t>During transcription, a copy of DNA (mRNA) is made. </a:t>
            </a:r>
          </a:p>
          <a:p>
            <a:r>
              <a:rPr lang="en-US" dirty="0" smtClean="0"/>
              <a:t>During </a:t>
            </a:r>
            <a:r>
              <a:rPr lang="en-US" dirty="0"/>
              <a:t>translation, </a:t>
            </a:r>
            <a:r>
              <a:rPr lang="en-US" dirty="0" smtClean="0"/>
              <a:t>a ribosome assembles a protein</a:t>
            </a:r>
            <a:br>
              <a:rPr lang="en-US" dirty="0" smtClean="0"/>
            </a:br>
            <a:r>
              <a:rPr lang="en-US" dirty="0" smtClean="0"/>
              <a:t>based on the information copied in mRNA.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properties of amino acids </a:t>
            </a:r>
            <a:r>
              <a:rPr lang="en-US" dirty="0" smtClean="0"/>
              <a:t>determine </a:t>
            </a:r>
            <a:r>
              <a:rPr lang="en-US" dirty="0"/>
              <a:t>the shape </a:t>
            </a: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function </a:t>
            </a:r>
            <a:r>
              <a:rPr lang="en-US" dirty="0"/>
              <a:t>of the protein.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F4E55-D23A-7C45-BA99-D21F26FF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FE057-7C2C-E344-A686-BDF16FDC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4719" y="2972526"/>
            <a:ext cx="2808979" cy="3885474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360265B-7C7F-E54F-B389-B0106F34E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4231" y="136525"/>
            <a:ext cx="2069954" cy="28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4768947"/>
            <a:ext cx="10515600" cy="94707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29" y="629285"/>
            <a:ext cx="4374041" cy="38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B2C3-53C0-644F-A64C-8D8FC1D3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 =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C9C4-283F-9548-89DE-A3831207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5287512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/>
              <a:t>Sometimes mistakes happen when DNA is being replicated or copied. </a:t>
            </a:r>
          </a:p>
          <a:p>
            <a:pPr lvl="1" fontAlgn="base"/>
            <a:r>
              <a:rPr lang="en-US" dirty="0"/>
              <a:t>A </a:t>
            </a:r>
            <a:r>
              <a:rPr lang="en-US" u="sng" dirty="0"/>
              <a:t>mutation</a:t>
            </a:r>
            <a:r>
              <a:rPr lang="en-US" dirty="0"/>
              <a:t> occurs when DNA undergoes a permanent but unintentional change through the loss, addition, or switching of at least one </a:t>
            </a:r>
            <a:r>
              <a:rPr lang="en-US" dirty="0" smtClean="0"/>
              <a:t>base</a:t>
            </a:r>
            <a:r>
              <a:rPr lang="en-US" dirty="0"/>
              <a:t>.</a:t>
            </a:r>
            <a:endParaRPr lang="en-US" dirty="0" smtClean="0"/>
          </a:p>
          <a:p>
            <a:pPr lvl="1" fontAlgn="base"/>
            <a:r>
              <a:rPr lang="en-US" dirty="0" smtClean="0"/>
              <a:t>For </a:t>
            </a:r>
            <a:r>
              <a:rPr lang="en-US" dirty="0"/>
              <a:t>example, if a CAG codon is mistakenly copied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CGA, it will code for a different amino acid. </a:t>
            </a:r>
          </a:p>
          <a:p>
            <a:pPr fontAlgn="base"/>
            <a:r>
              <a:rPr lang="en-US" dirty="0" smtClean="0"/>
              <a:t>Changing a codon in a gene can change the order</a:t>
            </a:r>
            <a:br>
              <a:rPr lang="en-US" dirty="0" smtClean="0"/>
            </a:br>
            <a:r>
              <a:rPr lang="en-US" dirty="0" smtClean="0"/>
              <a:t>in which amino acids are assembled.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This can change the shape of that protein, which could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 </a:t>
            </a:r>
            <a:r>
              <a:rPr lang="en-US" dirty="0"/>
              <a:t>the function of that protein. </a:t>
            </a:r>
            <a:endParaRPr lang="en-US" dirty="0" smtClean="0"/>
          </a:p>
          <a:p>
            <a:pPr fontAlgn="base"/>
            <a:r>
              <a:rPr lang="en-US" dirty="0" smtClean="0"/>
              <a:t>There are several different kinds of mutations. </a:t>
            </a:r>
          </a:p>
          <a:p>
            <a:pPr lvl="1" fontAlgn="base"/>
            <a:r>
              <a:rPr lang="en-US" dirty="0" smtClean="0"/>
              <a:t>Mutations can range from only affecting a single base </a:t>
            </a:r>
            <a:br>
              <a:rPr lang="en-US" dirty="0" smtClean="0"/>
            </a:br>
            <a:r>
              <a:rPr lang="en-US" dirty="0" smtClean="0"/>
              <a:t>to changing multiple genes on a chromosome. </a:t>
            </a:r>
          </a:p>
          <a:p>
            <a:pPr lvl="1" fontAlgn="base"/>
            <a:r>
              <a:rPr lang="en-US" dirty="0" smtClean="0"/>
              <a:t>The more codons affected by a mutation, the more a mutation changes the shape and function of a protein.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3439E-0BE0-4D44-AB70-622CDFD0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8080" y="2400154"/>
            <a:ext cx="1894262" cy="1278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5924" y="4186325"/>
            <a:ext cx="1764031" cy="131414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892860" y="2720277"/>
            <a:ext cx="577022" cy="4828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829554" y="4520734"/>
            <a:ext cx="577022" cy="4828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20305" y="2322379"/>
            <a:ext cx="1278627" cy="12786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Glu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10608041" y="4122448"/>
            <a:ext cx="1278627" cy="12786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3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14" y="1324302"/>
            <a:ext cx="8916757" cy="50320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Mutations can be either acquired or hereditary. </a:t>
            </a:r>
          </a:p>
          <a:p>
            <a:r>
              <a:rPr lang="en-US" u="sng" dirty="0"/>
              <a:t>Acquired mutations</a:t>
            </a:r>
            <a:r>
              <a:rPr lang="en-US" dirty="0"/>
              <a:t> occur sometime during the life of an </a:t>
            </a:r>
            <a:r>
              <a:rPr lang="en-US" dirty="0" smtClean="0"/>
              <a:t>organism (</a:t>
            </a:r>
            <a:r>
              <a:rPr lang="en-US" i="1" dirty="0" smtClean="0"/>
              <a:t>i.e., these mutations did not initially exist in an organism’s DNA in their early cells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Acquired mutations are only found in some cells </a:t>
            </a:r>
            <a:r>
              <a:rPr lang="en-US" dirty="0"/>
              <a:t>in an </a:t>
            </a:r>
            <a:r>
              <a:rPr lang="en-US" dirty="0" smtClean="0"/>
              <a:t>organism. </a:t>
            </a:r>
          </a:p>
          <a:p>
            <a:pPr lvl="1"/>
            <a:r>
              <a:rPr lang="en-US" dirty="0" smtClean="0"/>
              <a:t>Acquired mutations are usually not passed on to offspring. </a:t>
            </a:r>
          </a:p>
          <a:p>
            <a:r>
              <a:rPr lang="en-US" dirty="0" smtClean="0"/>
              <a:t>Acquired mutations can be caused by environmental factors or by replication mistakes during mitosis. </a:t>
            </a:r>
          </a:p>
          <a:p>
            <a:pPr lvl="1"/>
            <a:r>
              <a:rPr lang="en-US" dirty="0" smtClean="0"/>
              <a:t>Environmental factors that cause mutations are called </a:t>
            </a:r>
            <a:r>
              <a:rPr lang="en-US" u="sng" dirty="0" smtClean="0"/>
              <a:t>mutagens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Potential sources of mutagens include UV radiation (sunlight), processed food, cigarette smoke, and X-rays. </a:t>
            </a:r>
          </a:p>
          <a:p>
            <a:pPr lvl="1"/>
            <a:r>
              <a:rPr lang="en-US" dirty="0" smtClean="0"/>
              <a:t>Acquired mutations can also result from mistakes that occur as DNA is duplicated by polymerase during mitosis.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3909" y="161477"/>
            <a:ext cx="2232404" cy="3185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584" y="3495571"/>
            <a:ext cx="1761789" cy="31977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01614" y="6624043"/>
            <a:ext cx="11903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4"/>
              </a:rPr>
              <a:t>NASA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6652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Thalidomide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7419535" cy="4852660"/>
          </a:xfrm>
        </p:spPr>
        <p:txBody>
          <a:bodyPr/>
          <a:lstStyle/>
          <a:p>
            <a:r>
              <a:rPr lang="en-US" dirty="0"/>
              <a:t>Thalidomide was a </a:t>
            </a:r>
            <a:r>
              <a:rPr lang="en-US" dirty="0" smtClean="0"/>
              <a:t>drug used to treat </a:t>
            </a:r>
            <a:r>
              <a:rPr lang="en-US" dirty="0"/>
              <a:t>nausea in pregnant </a:t>
            </a:r>
            <a:r>
              <a:rPr lang="en-US" dirty="0" smtClean="0"/>
              <a:t>women in the mid-1900s. </a:t>
            </a:r>
          </a:p>
          <a:p>
            <a:pPr lvl="1"/>
            <a:r>
              <a:rPr lang="en-US" dirty="0" smtClean="0"/>
              <a:t>Researchers soon discovered that </a:t>
            </a:r>
            <a:r>
              <a:rPr lang="en-US" dirty="0"/>
              <a:t>thalidomide treatment </a:t>
            </a:r>
            <a:r>
              <a:rPr lang="en-US" dirty="0" smtClean="0"/>
              <a:t>caused severe </a:t>
            </a:r>
            <a:r>
              <a:rPr lang="en-US" dirty="0"/>
              <a:t>birth defects in </a:t>
            </a:r>
            <a:r>
              <a:rPr lang="en-US" dirty="0" smtClean="0"/>
              <a:t>thousands of children.</a:t>
            </a:r>
          </a:p>
          <a:p>
            <a:r>
              <a:rPr lang="en-US" dirty="0" smtClean="0"/>
              <a:t>Thalidomide caused </a:t>
            </a:r>
            <a:r>
              <a:rPr lang="en-US" i="1" dirty="0" smtClean="0"/>
              <a:t>acquired</a:t>
            </a:r>
            <a:r>
              <a:rPr lang="en-US" dirty="0" smtClean="0"/>
              <a:t> mutations – the DNA of affected children changed as they were developing in the uterus because of the drug. </a:t>
            </a:r>
          </a:p>
          <a:p>
            <a:pPr lvl="1"/>
            <a:r>
              <a:rPr lang="en-US" dirty="0" smtClean="0"/>
              <a:t>The mutations that affected these children were not found in the sperm or egg cells of their parents. </a:t>
            </a:r>
          </a:p>
          <a:p>
            <a:pPr lvl="1"/>
            <a:r>
              <a:rPr lang="en-US" dirty="0" smtClean="0"/>
              <a:t>Instead, the mutations developed after fertilization.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15" y="789536"/>
            <a:ext cx="35814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26372" y="542826"/>
            <a:ext cx="10656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Source: </a:t>
            </a:r>
            <a:r>
              <a:rPr lang="en-US" sz="800" i="1" dirty="0" smtClean="0">
                <a:hlinkClick r:id="rId3"/>
              </a:rPr>
              <a:t>Wikimedia</a:t>
            </a:r>
            <a:endParaRPr lang="en-US" sz="800" i="1" dirty="0"/>
          </a:p>
        </p:txBody>
      </p:sp>
      <p:sp>
        <p:nvSpPr>
          <p:cNvPr id="7" name="Rectangle 6"/>
          <p:cNvSpPr/>
          <p:nvPr/>
        </p:nvSpPr>
        <p:spPr>
          <a:xfrm>
            <a:off x="8389700" y="5590136"/>
            <a:ext cx="3177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dirty="0" smtClean="0"/>
              <a:t>Thousands of children had </a:t>
            </a:r>
            <a:br>
              <a:rPr lang="en-US" dirty="0" smtClean="0"/>
            </a:br>
            <a:r>
              <a:rPr lang="en-US" dirty="0" smtClean="0"/>
              <a:t>incidences</a:t>
            </a:r>
            <a:r>
              <a:rPr lang="en-US" dirty="0"/>
              <a:t> </a:t>
            </a:r>
            <a:r>
              <a:rPr lang="en-US" dirty="0" smtClean="0"/>
              <a:t>of birth defects</a:t>
            </a:r>
            <a:br>
              <a:rPr lang="en-US" dirty="0" smtClean="0"/>
            </a:br>
            <a:r>
              <a:rPr lang="en-US" dirty="0" smtClean="0"/>
              <a:t>as a result of thalidomide.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1644</Words>
  <Application>Microsoft Office PowerPoint</Application>
  <PresentationFormat>Widescreen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WUHS Biology: Mutations Unit</vt:lpstr>
      <vt:lpstr>Mutations Unit – Packet 2 Driving Question</vt:lpstr>
      <vt:lpstr>Recap of the Previous Units What have we learned so far?</vt:lpstr>
      <vt:lpstr>Recap: How DNA is used by cells. </vt:lpstr>
      <vt:lpstr>DNA &amp; Proteins Unit Recap</vt:lpstr>
      <vt:lpstr>Types of Mutations</vt:lpstr>
      <vt:lpstr>Mutations = Mistakes</vt:lpstr>
      <vt:lpstr>Acquired Mutations</vt:lpstr>
      <vt:lpstr>Case Study: Thalidomide </vt:lpstr>
      <vt:lpstr>Hereditary Mutations</vt:lpstr>
      <vt:lpstr>Case Study: Double Muscle Cattle</vt:lpstr>
      <vt:lpstr>Mutations Mechanisms –  How DNA is Altered</vt:lpstr>
      <vt:lpstr>Mutations Mechanisms</vt:lpstr>
      <vt:lpstr>Mutations Mechanisms</vt:lpstr>
      <vt:lpstr>Mutations Mechanisms w/ Effects on Translation</vt:lpstr>
      <vt:lpstr>Chromosomal Mutations – Changing Multiple Genes</vt:lpstr>
      <vt:lpstr>Chromosomal Mutations</vt:lpstr>
      <vt:lpstr>Effects of Chromosomal Mutations</vt:lpstr>
      <vt:lpstr>Revising Our Claims</vt:lpstr>
      <vt:lpstr>Looking Ahead:  Part 3 Investigation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113</cp:revision>
  <cp:lastPrinted>2023-04-14T18:03:46Z</cp:lastPrinted>
  <dcterms:created xsi:type="dcterms:W3CDTF">2022-01-10T02:14:04Z</dcterms:created>
  <dcterms:modified xsi:type="dcterms:W3CDTF">2023-04-14T18:07:49Z</dcterms:modified>
</cp:coreProperties>
</file>