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301" r:id="rId3"/>
    <p:sldId id="332" r:id="rId4"/>
    <p:sldId id="333" r:id="rId5"/>
    <p:sldId id="334" r:id="rId6"/>
    <p:sldId id="335" r:id="rId7"/>
    <p:sldId id="336" r:id="rId8"/>
    <p:sldId id="337" r:id="rId9"/>
    <p:sldId id="342" r:id="rId10"/>
    <p:sldId id="338" r:id="rId11"/>
    <p:sldId id="343" r:id="rId12"/>
    <p:sldId id="341" r:id="rId13"/>
    <p:sldId id="339" r:id="rId14"/>
    <p:sldId id="340" r:id="rId1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CC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0" autoAdjust="0"/>
    <p:restoredTop sz="90204" autoAdjust="0"/>
  </p:normalViewPr>
  <p:slideViewPr>
    <p:cSldViewPr snapToGrid="0">
      <p:cViewPr varScale="1">
        <p:scale>
          <a:sx n="66" d="100"/>
          <a:sy n="66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0C409-A58B-4EB4-B0B8-171DE45C631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F72091-9718-418C-B58D-1412D686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5860A5-AB59-4C26-96C7-A4172F2C6C1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91D197-197A-4C08-9E78-F87BE4A98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Craig</a:t>
            </a:r>
            <a:r>
              <a:rPr lang="en-US" baseline="0" dirty="0"/>
              <a:t> Douglas, Michigan State University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Have students start to think about how cows grow.</a:t>
            </a:r>
            <a:endParaRPr lang="en-US" dirty="0"/>
          </a:p>
          <a:p>
            <a:r>
              <a:rPr lang="en-US" dirty="0"/>
              <a:t>Tell students that in today’s activity they will learn about how cows grow through digestion and biosynthesis.</a:t>
            </a:r>
          </a:p>
          <a:p>
            <a:r>
              <a:rPr lang="en-US" dirty="0"/>
              <a:t>Open 5.1 Tracing the Processes of Cows Growing: Digestion and Biosynthesis PPT.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958D-DF92-41F2-B8C9-C3EB93634A28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41CF-249A-4275-83FE-02F3E9F07115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DE-5C39-41D3-A228-545F021922D5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4081-C338-4407-B58F-F0239BECC0E6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341-3E19-4932-ABBC-CCCA2C0BFB1B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1B66-8701-4567-900F-62A61C812C91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C259-E265-4324-8BB6-8AC5173138A3}" type="datetime1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4851-34B7-47F8-8A5F-5B30D5EE8B09}" type="datetime1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BAE-E81A-4C9B-9B8B-CA29340EDE9C}" type="datetime1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76E-D9E1-44A6-B995-EA046CF1B325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1A95-7B28-4076-8D97-B4D4EC06A938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0530-5A8B-472A-8442-DD35F0A25D07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5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2"/>
            <a:ext cx="6745768" cy="4321090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5502" y="1111086"/>
            <a:ext cx="5769714" cy="2915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i="1" dirty="0">
                <a:solidFill>
                  <a:srgbClr val="FFFFFF"/>
                </a:solidFill>
              </a:rPr>
              <a:t>How the Sun Works </a:t>
            </a:r>
            <a:r>
              <a:rPr lang="en-US" sz="4000" dirty="0">
                <a:solidFill>
                  <a:srgbClr val="FFFFFF"/>
                </a:solidFill>
              </a:rPr>
              <a:t>Unit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Week 2 – What’s inside the sun?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A8785C-8852-41E4-98E6-90EC8A3DB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661" y="448914"/>
            <a:ext cx="1585794" cy="2081040"/>
          </a:xfrm>
          <a:prstGeom prst="rect">
            <a:avLst/>
          </a:prstGeom>
          <a:solidFill>
            <a:srgbClr val="008F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FD2681-1907-4B1F-9138-FDA346F73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661" y="2685865"/>
            <a:ext cx="1585794" cy="2081040"/>
          </a:xfrm>
          <a:prstGeom prst="rect">
            <a:avLst/>
          </a:prstGeom>
          <a:solidFill>
            <a:srgbClr val="008F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899" y="4932939"/>
            <a:ext cx="6751109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227" y="4922816"/>
            <a:ext cx="1585873" cy="1486269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23E56-805C-4DD0-8914-6D246F61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4131" y="5194941"/>
            <a:ext cx="1020856" cy="9420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47A2A49C-3692-4152-8A6C-C7C5B48EF17E}" type="slidenum">
              <a:rPr lang="en-US" sz="38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1</a:t>
            </a:fld>
            <a:endParaRPr lang="en-US" sz="3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C007DAAB-1CCB-DF45-822B-5A00894A0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36311"/>
            <a:ext cx="762000" cy="3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EF0726-EB1E-3A4D-A528-68691178F48C}"/>
              </a:ext>
            </a:extLst>
          </p:cNvPr>
          <p:cNvSpPr/>
          <p:nvPr/>
        </p:nvSpPr>
        <p:spPr>
          <a:xfrm>
            <a:off x="1219200" y="6553200"/>
            <a:ext cx="4343400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Developed from Carbon TIME materials (</a:t>
            </a:r>
            <a:r>
              <a:rPr lang="en-US" sz="900" i="1" dirty="0" err="1"/>
              <a:t>carbontime.bscs.org</a:t>
            </a:r>
            <a:r>
              <a:rPr lang="en-US" sz="900" i="1" dirty="0"/>
              <a:t>). Used with permission.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E0B260-4A29-1845-AB32-C9AB7BE5525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0"/>
            <a:ext cx="5644564" cy="685800"/>
          </a:xfrm>
          <a:prstGeom prst="rect">
            <a:avLst/>
          </a:prstGeom>
        </p:spPr>
      </p:pic>
      <p:pic>
        <p:nvPicPr>
          <p:cNvPr id="21" name="Picture 8" descr="Sun Emits a Solstice CME | Caption: This image from June 20,… | Flickr">
            <a:extLst>
              <a:ext uri="{FF2B5EF4-FFF2-40B4-BE49-F238E27FC236}">
                <a16:creationId xmlns:a16="http://schemas.microsoft.com/office/drawing/2014/main" id="{D1B9C353-BAE2-D642-879A-C22FAE96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91" y="3048001"/>
            <a:ext cx="1492044" cy="14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092E-4E36-714E-B8D2-B592F0D7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3C17-53B6-9C47-8845-20BC36ED8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/>
              <a:t>Each element produces a unique </a:t>
            </a:r>
            <a:r>
              <a:rPr lang="en-US" b="1" u="sng" dirty="0"/>
              <a:t>spectral signature</a:t>
            </a:r>
            <a:r>
              <a:rPr lang="en-US" b="1" dirty="0"/>
              <a:t> (color pattern) because of its subatomic properties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When an electron absorbs energy (such as heat), it moves to a higher orbit around the atom’s nucleus. </a:t>
            </a:r>
          </a:p>
          <a:p>
            <a:pPr lvl="1"/>
            <a:r>
              <a:rPr lang="en-US" dirty="0"/>
              <a:t>When the electron moves back to a lower orbit, it releases this energy as specific wavelengths of light (</a:t>
            </a:r>
            <a:r>
              <a:rPr lang="en-US" i="1" dirty="0"/>
              <a:t>photon</a:t>
            </a:r>
            <a:r>
              <a:rPr lang="en-US" dirty="0"/>
              <a:t>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97CCB-3846-714F-A116-F56B0AB5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 descr="A pair of black headphones&#10;&#10;Description automatically generated with medium confidence">
            <a:extLst>
              <a:ext uri="{FF2B5EF4-FFF2-40B4-BE49-F238E27FC236}">
                <a16:creationId xmlns:a16="http://schemas.microsoft.com/office/drawing/2014/main" id="{68CBEF4E-E263-534C-9074-43DC06B8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685800" cy="6621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0E2701C-DC17-4E40-A004-26DCD03BA746}"/>
              </a:ext>
            </a:extLst>
          </p:cNvPr>
          <p:cNvSpPr/>
          <p:nvPr/>
        </p:nvSpPr>
        <p:spPr>
          <a:xfrm>
            <a:off x="2209800" y="4953000"/>
            <a:ext cx="990600" cy="9906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47ADB7-4DCE-A043-8179-ADA59E73358A}"/>
              </a:ext>
            </a:extLst>
          </p:cNvPr>
          <p:cNvSpPr/>
          <p:nvPr/>
        </p:nvSpPr>
        <p:spPr>
          <a:xfrm>
            <a:off x="1619864" y="4419600"/>
            <a:ext cx="2133600" cy="21336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B0A0E7-CD92-5348-B3E6-B30E933A5905}"/>
              </a:ext>
            </a:extLst>
          </p:cNvPr>
          <p:cNvSpPr/>
          <p:nvPr/>
        </p:nvSpPr>
        <p:spPr>
          <a:xfrm>
            <a:off x="2362200" y="4953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BF5C47-3397-5445-B5E0-C2CF57BF4933}"/>
              </a:ext>
            </a:extLst>
          </p:cNvPr>
          <p:cNvSpPr/>
          <p:nvPr/>
        </p:nvSpPr>
        <p:spPr>
          <a:xfrm>
            <a:off x="19812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pic>
        <p:nvPicPr>
          <p:cNvPr id="30" name="Picture 29" descr="A pair of black headphones&#10;&#10;Description automatically generated with medium confidence">
            <a:extLst>
              <a:ext uri="{FF2B5EF4-FFF2-40B4-BE49-F238E27FC236}">
                <a16:creationId xmlns:a16="http://schemas.microsoft.com/office/drawing/2014/main" id="{697B3197-F0AF-024E-9D53-A4BD387F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61" y="5041490"/>
            <a:ext cx="685800" cy="662152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79DE219-E17C-F145-9C33-D9379D92A915}"/>
              </a:ext>
            </a:extLst>
          </p:cNvPr>
          <p:cNvSpPr/>
          <p:nvPr/>
        </p:nvSpPr>
        <p:spPr>
          <a:xfrm>
            <a:off x="6068961" y="4889090"/>
            <a:ext cx="990600" cy="9906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C3FF4E-901F-8244-9DE4-B64477BA83E2}"/>
              </a:ext>
            </a:extLst>
          </p:cNvPr>
          <p:cNvSpPr/>
          <p:nvPr/>
        </p:nvSpPr>
        <p:spPr>
          <a:xfrm>
            <a:off x="5479025" y="4355690"/>
            <a:ext cx="2133600" cy="21336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84AF53-0115-7F41-9B48-4275E6C04CDC}"/>
              </a:ext>
            </a:extLst>
          </p:cNvPr>
          <p:cNvSpPr/>
          <p:nvPr/>
        </p:nvSpPr>
        <p:spPr>
          <a:xfrm>
            <a:off x="6221361" y="488909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EBD020-DB03-F441-B0E5-90DC257CDFC7}"/>
              </a:ext>
            </a:extLst>
          </p:cNvPr>
          <p:cNvSpPr/>
          <p:nvPr/>
        </p:nvSpPr>
        <p:spPr>
          <a:xfrm>
            <a:off x="5840361" y="443189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pic>
        <p:nvPicPr>
          <p:cNvPr id="9220" name="Picture 4" descr="Free Fire Cliparts, Download Free Fire Cliparts png images, Free ClipArts  on Clipart Library">
            <a:extLst>
              <a:ext uri="{FF2B5EF4-FFF2-40B4-BE49-F238E27FC236}">
                <a16:creationId xmlns:a16="http://schemas.microsoft.com/office/drawing/2014/main" id="{2FFBF045-7FE5-1E42-89B2-D359D89A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8" y="5467555"/>
            <a:ext cx="1127021" cy="13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>
            <a:extLst>
              <a:ext uri="{FF2B5EF4-FFF2-40B4-BE49-F238E27FC236}">
                <a16:creationId xmlns:a16="http://schemas.microsoft.com/office/drawing/2014/main" id="{4AC10193-6A10-894A-9914-F9EF96E9D3F3}"/>
              </a:ext>
            </a:extLst>
          </p:cNvPr>
          <p:cNvSpPr/>
          <p:nvPr/>
        </p:nvSpPr>
        <p:spPr>
          <a:xfrm rot="3023485">
            <a:off x="5951601" y="4549928"/>
            <a:ext cx="335860" cy="3859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CCAEAD8-D50B-C24B-9521-D0B4FA368D93}"/>
              </a:ext>
            </a:extLst>
          </p:cNvPr>
          <p:cNvSpPr/>
          <p:nvPr/>
        </p:nvSpPr>
        <p:spPr>
          <a:xfrm rot="13948949">
            <a:off x="2077693" y="4599090"/>
            <a:ext cx="335860" cy="3859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84E212-2EA0-EB44-B3A8-02F47C849656}"/>
              </a:ext>
            </a:extLst>
          </p:cNvPr>
          <p:cNvSpPr/>
          <p:nvPr/>
        </p:nvSpPr>
        <p:spPr>
          <a:xfrm>
            <a:off x="393038" y="4291256"/>
            <a:ext cx="96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E75D2B-A5D0-4D41-982A-94F22AD38484}"/>
              </a:ext>
            </a:extLst>
          </p:cNvPr>
          <p:cNvSpPr/>
          <p:nvPr/>
        </p:nvSpPr>
        <p:spPr>
          <a:xfrm>
            <a:off x="3103107" y="6113429"/>
            <a:ext cx="2162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Nucleus</a:t>
            </a:r>
            <a:br>
              <a:rPr lang="en-US" dirty="0"/>
            </a:br>
            <a:r>
              <a:rPr lang="en-US" dirty="0"/>
              <a:t>(protons &amp; neutrons)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542BAC-E1B7-CF41-8AAE-E363C174F9B6}"/>
              </a:ext>
            </a:extLst>
          </p:cNvPr>
          <p:cNvCxnSpPr>
            <a:cxnSpLocks/>
          </p:cNvCxnSpPr>
          <p:nvPr/>
        </p:nvCxnSpPr>
        <p:spPr>
          <a:xfrm flipH="1" flipV="1">
            <a:off x="3008243" y="5592417"/>
            <a:ext cx="715618" cy="6361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74BFBEE-58A3-2F4F-B085-309EE1C7282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1353044" y="4475922"/>
            <a:ext cx="548643" cy="496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0AA9FAF-923E-184F-9945-00B44B9C277E}"/>
              </a:ext>
            </a:extLst>
          </p:cNvPr>
          <p:cNvSpPr/>
          <p:nvPr/>
        </p:nvSpPr>
        <p:spPr>
          <a:xfrm>
            <a:off x="4441578" y="4682195"/>
            <a:ext cx="1212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Higher Orbit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803175-5B12-994D-8B75-8AC7F161B478}"/>
              </a:ext>
            </a:extLst>
          </p:cNvPr>
          <p:cNvSpPr/>
          <p:nvPr/>
        </p:nvSpPr>
        <p:spPr>
          <a:xfrm>
            <a:off x="6197491" y="5828508"/>
            <a:ext cx="1164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Lower Orbit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702F0B8-91F0-1045-BDB1-F22C756BF2C0}"/>
              </a:ext>
            </a:extLst>
          </p:cNvPr>
          <p:cNvSpPr/>
          <p:nvPr/>
        </p:nvSpPr>
        <p:spPr>
          <a:xfrm>
            <a:off x="7950569" y="4569551"/>
            <a:ext cx="972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Emitted </a:t>
            </a:r>
            <a:br>
              <a:rPr lang="en-US" dirty="0"/>
            </a:br>
            <a:r>
              <a:rPr lang="en-US" dirty="0"/>
              <a:t>Photon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2BD3BB-C52B-504E-B4A5-A104DE5A2B90}"/>
              </a:ext>
            </a:extLst>
          </p:cNvPr>
          <p:cNvSpPr/>
          <p:nvPr/>
        </p:nvSpPr>
        <p:spPr>
          <a:xfrm>
            <a:off x="879554" y="6351968"/>
            <a:ext cx="629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26966">
            <a:off x="6341115" y="4391436"/>
            <a:ext cx="1403905" cy="3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DF9D-036D-384F-B1FD-87D6F90D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Parts of the 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9650-E7B1-5C41-ABEB-F3230EA17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974"/>
            <a:ext cx="4499113" cy="4956313"/>
          </a:xfrm>
        </p:spPr>
        <p:txBody>
          <a:bodyPr>
            <a:noAutofit/>
          </a:bodyPr>
          <a:lstStyle/>
          <a:p>
            <a:r>
              <a:rPr lang="en-US" sz="2300" b="1" u="sng" dirty="0"/>
              <a:t>Protons</a:t>
            </a:r>
            <a:r>
              <a:rPr lang="en-US" sz="2300" b="1" dirty="0"/>
              <a:t> – positively charged particles in the nucleus</a:t>
            </a:r>
            <a:r>
              <a:rPr lang="en-US" sz="2300" dirty="0"/>
              <a:t>. </a:t>
            </a:r>
          </a:p>
          <a:p>
            <a:pPr lvl="1"/>
            <a:r>
              <a:rPr lang="en-US" sz="2300" dirty="0"/>
              <a:t>The number of protons determines the element. </a:t>
            </a:r>
          </a:p>
          <a:p>
            <a:r>
              <a:rPr lang="en-US" sz="2300" b="1" u="sng" dirty="0"/>
              <a:t>Neutrons</a:t>
            </a:r>
            <a:r>
              <a:rPr lang="en-US" sz="2300" b="1" dirty="0"/>
              <a:t> – neutral particles in the nucleus</a:t>
            </a:r>
            <a:r>
              <a:rPr lang="en-US" sz="2300" dirty="0"/>
              <a:t>.</a:t>
            </a:r>
          </a:p>
          <a:p>
            <a:r>
              <a:rPr lang="en-US" sz="2300" b="1" u="sng" dirty="0"/>
              <a:t>Electrons</a:t>
            </a:r>
            <a:r>
              <a:rPr lang="en-US" sz="2300" b="1" dirty="0"/>
              <a:t> – negatively charged particles that orbit the nucleus</a:t>
            </a:r>
            <a:r>
              <a:rPr lang="en-US" sz="2300" dirty="0"/>
              <a:t>. </a:t>
            </a:r>
          </a:p>
          <a:p>
            <a:pPr lvl="1"/>
            <a:r>
              <a:rPr lang="en-US" sz="2300" dirty="0"/>
              <a:t>Electrons that absorb energy can move to a higher orbital. </a:t>
            </a:r>
          </a:p>
          <a:p>
            <a:pPr lvl="1"/>
            <a:r>
              <a:rPr lang="en-US" sz="2300" dirty="0"/>
              <a:t>When electrons drop to a lower orbital, they emit energy as a photon of light.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75D16-2E46-2B47-AE29-8AC6C115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35364"/>
            <a:ext cx="3505200" cy="3619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84E212-2EA0-EB44-B3A8-02F47C849656}"/>
              </a:ext>
            </a:extLst>
          </p:cNvPr>
          <p:cNvSpPr/>
          <p:nvPr/>
        </p:nvSpPr>
        <p:spPr>
          <a:xfrm>
            <a:off x="4587667" y="2265878"/>
            <a:ext cx="96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75D2B-A5D0-4D41-982A-94F22AD38484}"/>
              </a:ext>
            </a:extLst>
          </p:cNvPr>
          <p:cNvSpPr/>
          <p:nvPr/>
        </p:nvSpPr>
        <p:spPr>
          <a:xfrm>
            <a:off x="5852846" y="5539530"/>
            <a:ext cx="2162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Nucleus</a:t>
            </a:r>
            <a:br>
              <a:rPr lang="en-US" dirty="0"/>
            </a:br>
            <a:r>
              <a:rPr lang="en-US" dirty="0"/>
              <a:t>(protons &amp; neutrons)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542BAC-E1B7-CF41-8AAE-E363C174F9B6}"/>
              </a:ext>
            </a:extLst>
          </p:cNvPr>
          <p:cNvCxnSpPr>
            <a:cxnSpLocks/>
          </p:cNvCxnSpPr>
          <p:nvPr/>
        </p:nvCxnSpPr>
        <p:spPr>
          <a:xfrm flipH="1" flipV="1">
            <a:off x="6934200" y="4048677"/>
            <a:ext cx="25242" cy="1555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4BFBEE-58A3-2F4F-B085-309EE1C7282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547673" y="2450544"/>
            <a:ext cx="548643" cy="496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A9FAF-923E-184F-9945-00B44B9C277E}"/>
              </a:ext>
            </a:extLst>
          </p:cNvPr>
          <p:cNvSpPr/>
          <p:nvPr/>
        </p:nvSpPr>
        <p:spPr>
          <a:xfrm>
            <a:off x="7901007" y="1912134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Higher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Orbit</a:t>
            </a:r>
            <a:endParaRPr lang="en-US" sz="16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03175-5B12-994D-8B75-8AC7F161B478}"/>
              </a:ext>
            </a:extLst>
          </p:cNvPr>
          <p:cNvSpPr/>
          <p:nvPr/>
        </p:nvSpPr>
        <p:spPr>
          <a:xfrm>
            <a:off x="7277275" y="2681575"/>
            <a:ext cx="738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Lower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Orbit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355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092E-4E36-714E-B8D2-B592F0D7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there differences?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3C17-53B6-9C47-8845-20BC36ED8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300" b="1" dirty="0"/>
              <a:t>Each element has a specific number of protons in its nucleus</a:t>
            </a:r>
            <a:r>
              <a:rPr lang="en-US" sz="2300" dirty="0"/>
              <a:t>.</a:t>
            </a:r>
          </a:p>
          <a:p>
            <a:pPr lvl="1"/>
            <a:r>
              <a:rPr lang="en-US" sz="2300" dirty="0"/>
              <a:t>To be electrically neutral, an element needs to have equal numbers of positive protons and negative neutrons. </a:t>
            </a:r>
          </a:p>
          <a:p>
            <a:pPr lvl="1"/>
            <a:r>
              <a:rPr lang="en-US" sz="2300" dirty="0"/>
              <a:t>Elements with greater numbers of protons can support more orbiting electrons, resulting in increasingly complex spectra.  </a:t>
            </a:r>
          </a:p>
          <a:p>
            <a:r>
              <a:rPr lang="en-US" sz="2300" b="1" dirty="0"/>
              <a:t>For example, a hydrogen atom only has one proton and one neutron. As a result, hydrogen has a simple spectra. </a:t>
            </a:r>
          </a:p>
          <a:p>
            <a:pPr lvl="1"/>
            <a:r>
              <a:rPr lang="en-US" sz="2300" dirty="0"/>
              <a:t>However, a carbon atom has six </a:t>
            </a:r>
            <a:br>
              <a:rPr lang="en-US" sz="2300" dirty="0"/>
            </a:br>
            <a:r>
              <a:rPr lang="en-US" sz="2300" dirty="0"/>
              <a:t>protons and (usually) six </a:t>
            </a:r>
            <a:r>
              <a:rPr lang="en-US" sz="2300" dirty="0" smtClean="0"/>
              <a:t>electrons </a:t>
            </a:r>
            <a:r>
              <a:rPr lang="en-US" sz="2300" dirty="0" smtClean="0">
                <a:sym typeface="Wingdings" panose="05000000000000000000" pitchFamily="2" charset="2"/>
              </a:rPr>
              <a:t></a:t>
            </a:r>
            <a:r>
              <a:rPr lang="en-US" sz="2300" dirty="0" smtClean="0"/>
              <a:t> </a:t>
            </a:r>
            <a:endParaRPr lang="en-US" sz="2300" dirty="0"/>
          </a:p>
          <a:p>
            <a:pPr lvl="1"/>
            <a:r>
              <a:rPr lang="en-US" sz="2300" dirty="0"/>
              <a:t>This can result in a wide variety of </a:t>
            </a:r>
            <a:br>
              <a:rPr lang="en-US" sz="2300" dirty="0"/>
            </a:br>
            <a:r>
              <a:rPr lang="en-US" sz="2300" dirty="0"/>
              <a:t>transitions between orbital levels </a:t>
            </a:r>
            <a:br>
              <a:rPr lang="en-US" sz="2300" dirty="0"/>
            </a:br>
            <a:r>
              <a:rPr lang="en-US" sz="2300" dirty="0"/>
              <a:t>among these electrons.</a:t>
            </a:r>
          </a:p>
          <a:p>
            <a:pPr lvl="1"/>
            <a:endParaRPr lang="en-US" sz="2300" dirty="0"/>
          </a:p>
          <a:p>
            <a:pPr lvl="1"/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2261" y="4078514"/>
            <a:ext cx="2833720" cy="2779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0" t="2824" r="-970" b="-914"/>
          <a:stretch/>
        </p:blipFill>
        <p:spPr>
          <a:xfrm>
            <a:off x="0" y="5297714"/>
            <a:ext cx="1495425" cy="15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15B9-DE8F-904F-B9D1-D1DAC0AE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Spectral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417A-C889-8246-9298-4894D93C3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047703" cy="4525963"/>
          </a:xfrm>
        </p:spPr>
        <p:txBody>
          <a:bodyPr/>
          <a:lstStyle/>
          <a:p>
            <a:r>
              <a:rPr lang="en-US" b="1" dirty="0"/>
              <a:t>The light emitted by an object (such as a star) will create a unique spectral signature based on the elements it contains.</a:t>
            </a:r>
          </a:p>
          <a:p>
            <a:pPr lvl="1"/>
            <a:r>
              <a:rPr lang="en-US" dirty="0"/>
              <a:t>The banding pattern, and the intensity of each pattern indicates the atomic components of the source of light.</a:t>
            </a:r>
          </a:p>
          <a:p>
            <a:pPr lvl="1"/>
            <a:r>
              <a:rPr lang="en-US" dirty="0"/>
              <a:t>Spectral analysis of our solar system’s sun indicates that it is roughly 70% hydrogen, 28% helium, and 2% carbon, nitrogen, oxygen, and other trace elements. 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FC87C-ED4C-884A-94A0-821D787C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13</a:t>
            </a:fld>
            <a:endParaRPr lang="en-US"/>
          </a:p>
        </p:txBody>
      </p:sp>
      <p:pic>
        <p:nvPicPr>
          <p:cNvPr id="10242" name="Picture 2" descr="Solar spectrum with Fraunhofer lines as it appears visually">
            <a:extLst>
              <a:ext uri="{FF2B5EF4-FFF2-40B4-BE49-F238E27FC236}">
                <a16:creationId xmlns:a16="http://schemas.microsoft.com/office/drawing/2014/main" id="{DB7ED2BE-CCCE-434E-ABFE-924CB201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36" y="4942387"/>
            <a:ext cx="6509364" cy="19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9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9D31-2EEB-0243-8F94-C20793C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 to W2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431-CA56-3546-BB46-F778436D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Can we now improve our answers to our driving questions? </a:t>
            </a:r>
          </a:p>
          <a:p>
            <a:r>
              <a:rPr lang="en-US" b="1" dirty="0"/>
              <a:t>What’s inside the sun?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How can we measure what is in the sun if we can’t visit the sun? </a:t>
            </a:r>
          </a:p>
          <a:p>
            <a:pPr lvl="1"/>
            <a:r>
              <a:rPr lang="en-US" sz="2800" dirty="0"/>
              <a:t>What is sunlight?</a:t>
            </a:r>
          </a:p>
          <a:p>
            <a:pPr lvl="1"/>
            <a:r>
              <a:rPr lang="en-US" sz="2800" dirty="0"/>
              <a:t>Can the structure of the sun tell us anything about its function?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83A5-782D-E14E-9050-97ED00E9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14</a:t>
            </a:fld>
            <a:endParaRPr lang="en-US"/>
          </a:p>
        </p:txBody>
      </p:sp>
      <p:pic>
        <p:nvPicPr>
          <p:cNvPr id="2056" name="Picture 8" descr="Sun Emits a Solstice CME | Caption: This image from June 20,… | Flickr">
            <a:extLst>
              <a:ext uri="{FF2B5EF4-FFF2-40B4-BE49-F238E27FC236}">
                <a16:creationId xmlns:a16="http://schemas.microsoft.com/office/drawing/2014/main" id="{8AE52D10-9C78-7943-99E6-72A54E70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6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9D31-2EEB-0243-8F94-C20793C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Unit – W2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431-CA56-3546-BB46-F778436D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724400"/>
          </a:xfrm>
        </p:spPr>
        <p:txBody>
          <a:bodyPr>
            <a:normAutofit/>
          </a:bodyPr>
          <a:lstStyle/>
          <a:p>
            <a:r>
              <a:rPr lang="en-US" b="1" dirty="0"/>
              <a:t>This week’s driving question: What’s inside the sun?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How can we measure what is in the sun if we can’t visit the sun? </a:t>
            </a:r>
          </a:p>
          <a:p>
            <a:pPr lvl="1"/>
            <a:r>
              <a:rPr lang="en-US" sz="2800" dirty="0"/>
              <a:t>What is sunlight?</a:t>
            </a:r>
          </a:p>
          <a:p>
            <a:pPr lvl="1"/>
            <a:r>
              <a:rPr lang="en-US" sz="2800" dirty="0"/>
              <a:t>Can the structure of the sun tell us anything about its function?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83A5-782D-E14E-9050-97ED00E9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2</a:t>
            </a:fld>
            <a:endParaRPr lang="en-US"/>
          </a:p>
        </p:txBody>
      </p:sp>
      <p:pic>
        <p:nvPicPr>
          <p:cNvPr id="2056" name="Picture 8" descr="Sun Emits a Solstice CME | Caption: This image from June 20,… | Flickr">
            <a:extLst>
              <a:ext uri="{FF2B5EF4-FFF2-40B4-BE49-F238E27FC236}">
                <a16:creationId xmlns:a16="http://schemas.microsoft.com/office/drawing/2014/main" id="{8AE52D10-9C78-7943-99E6-72A54E70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9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C2E-FCD2-1643-A40A-B66C17CB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FD7E-6DA9-5942-B95A-B4ECB5721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01000" cy="4525963"/>
          </a:xfrm>
        </p:spPr>
        <p:txBody>
          <a:bodyPr/>
          <a:lstStyle/>
          <a:p>
            <a:r>
              <a:rPr lang="en-US" b="1" dirty="0"/>
              <a:t>The sun is too far away and too intense to study directly. </a:t>
            </a:r>
          </a:p>
          <a:p>
            <a:pPr lvl="1"/>
            <a:r>
              <a:rPr lang="en-US" dirty="0"/>
              <a:t>However, the earth is bombarded by light and other forms of radiation from the sun. </a:t>
            </a:r>
          </a:p>
          <a:p>
            <a:pPr lvl="1"/>
            <a:r>
              <a:rPr lang="en-US" dirty="0"/>
              <a:t>Most of our understanding of the sun as well as the rest of the universe emerged from the analysis of this radiation.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4D1C1-D253-5D4C-BE60-088C6166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picture containing close&#10;&#10;Description automatically generated">
            <a:extLst>
              <a:ext uri="{FF2B5EF4-FFF2-40B4-BE49-F238E27FC236}">
                <a16:creationId xmlns:a16="http://schemas.microsoft.com/office/drawing/2014/main" id="{70018BA5-EDD4-ED45-8EC7-1CD73686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51" y="4271910"/>
            <a:ext cx="6614370" cy="19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4CE6-4BDB-0C4C-AC77-BAD003F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234A-376D-6C42-9A05-2D374060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3614"/>
            <a:ext cx="8229600" cy="4872550"/>
          </a:xfrm>
        </p:spPr>
        <p:txBody>
          <a:bodyPr/>
          <a:lstStyle/>
          <a:p>
            <a:pPr lvl="1"/>
            <a:r>
              <a:rPr lang="en-US" b="1" u="sng" dirty="0"/>
              <a:t>Radiation</a:t>
            </a:r>
            <a:r>
              <a:rPr lang="en-US" b="1" dirty="0"/>
              <a:t> is emitted energy (or </a:t>
            </a:r>
            <a:r>
              <a:rPr lang="en-US" b="1" i="1" dirty="0"/>
              <a:t>energy that moves</a:t>
            </a:r>
            <a:r>
              <a:rPr lang="en-US" b="1" dirty="0"/>
              <a:t>) 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Most often, the radiation we experience is </a:t>
            </a:r>
            <a:r>
              <a:rPr lang="en-US" u="sng" dirty="0"/>
              <a:t>electromagnetic radiation</a:t>
            </a:r>
            <a:r>
              <a:rPr lang="en-US" dirty="0"/>
              <a:t> (or </a:t>
            </a:r>
            <a:r>
              <a:rPr lang="en-US" i="1" dirty="0"/>
              <a:t>gamma </a:t>
            </a:r>
            <a:r>
              <a:rPr lang="en-US" dirty="0"/>
              <a:t>radiation), which consists of moving waves of energy.  </a:t>
            </a:r>
          </a:p>
          <a:p>
            <a:pPr lvl="2"/>
            <a:r>
              <a:rPr lang="en-US" dirty="0"/>
              <a:t>Examples include light (</a:t>
            </a:r>
            <a:r>
              <a:rPr lang="en-US" i="1" u="sng" dirty="0"/>
              <a:t>photons</a:t>
            </a:r>
            <a:r>
              <a:rPr lang="en-US" dirty="0"/>
              <a:t>), as well as X-rays and microwaves.</a:t>
            </a:r>
          </a:p>
          <a:p>
            <a:pPr lvl="2"/>
            <a:r>
              <a:rPr lang="en-US" dirty="0"/>
              <a:t>The size of the wavelength determines the type of the EM radiation (e.g., radio waves have the shortest wavelengths; x-rays are among the longest).</a:t>
            </a:r>
          </a:p>
          <a:p>
            <a:pPr lvl="1"/>
            <a:r>
              <a:rPr lang="en-US" b="1" dirty="0"/>
              <a:t>Radiation can also exist as moving subatomic particles</a:t>
            </a:r>
            <a:r>
              <a:rPr lang="en-US" dirty="0"/>
              <a:t>.</a:t>
            </a:r>
          </a:p>
          <a:p>
            <a:pPr lvl="2"/>
            <a:r>
              <a:rPr lang="en-US" i="1" dirty="0"/>
              <a:t>Alpha</a:t>
            </a:r>
            <a:r>
              <a:rPr lang="en-US" dirty="0"/>
              <a:t> radiation entails positively charged protons and neutrons</a:t>
            </a:r>
          </a:p>
          <a:p>
            <a:pPr lvl="2"/>
            <a:r>
              <a:rPr lang="en-US" i="1" dirty="0"/>
              <a:t>Beta</a:t>
            </a:r>
            <a:r>
              <a:rPr lang="en-US" dirty="0"/>
              <a:t> radiation consists of negatively charged high-energy electrons.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102BA-382F-6347-87EF-EA591C2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4</a:t>
            </a:fld>
            <a:endParaRPr lang="en-US"/>
          </a:p>
        </p:txBody>
      </p:sp>
      <p:pic>
        <p:nvPicPr>
          <p:cNvPr id="5122" name="Picture 2" descr="Alpha beta gamma radiation penetration PD final | Free SVG">
            <a:extLst>
              <a:ext uri="{FF2B5EF4-FFF2-40B4-BE49-F238E27FC236}">
                <a16:creationId xmlns:a16="http://schemas.microsoft.com/office/drawing/2014/main" id="{B8E578E6-B106-A34A-B082-48D6447EE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1" b="41717"/>
          <a:stretch/>
        </p:blipFill>
        <p:spPr bwMode="auto">
          <a:xfrm>
            <a:off x="1211824" y="5155143"/>
            <a:ext cx="6978446" cy="17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3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DB07-A247-A44C-BAE5-B9FEEDC6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80A7-D312-5C41-9006-9429B0C53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u="sng" dirty="0"/>
              <a:t>Spectroscopy</a:t>
            </a:r>
            <a:r>
              <a:rPr lang="en-US" b="1" dirty="0"/>
              <a:t> is the study of diffracted light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Diffraction is the ‘bending’ of light around an object. </a:t>
            </a:r>
          </a:p>
          <a:p>
            <a:pPr lvl="1"/>
            <a:r>
              <a:rPr lang="en-US" dirty="0"/>
              <a:t>For example, Isaac Newton was the first to demonstrate that when white light passes through a prism, it is </a:t>
            </a:r>
            <a:r>
              <a:rPr lang="en-US" i="1" dirty="0"/>
              <a:t>dispersed</a:t>
            </a:r>
            <a:r>
              <a:rPr lang="en-US" dirty="0"/>
              <a:t> into a full color spectrum.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EAF13-BD3B-BE47-9067-FEE6A0F7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5</a:t>
            </a:fld>
            <a:endParaRPr lang="en-US"/>
          </a:p>
        </p:txBody>
      </p:sp>
      <p:pic>
        <p:nvPicPr>
          <p:cNvPr id="6150" name="Picture 6" descr="White light becoming a rainbow as it passes through a prism">
            <a:extLst>
              <a:ext uri="{FF2B5EF4-FFF2-40B4-BE49-F238E27FC236}">
                <a16:creationId xmlns:a16="http://schemas.microsoft.com/office/drawing/2014/main" id="{87B14AC3-FB3D-FE44-A5D8-58FA3F91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9" y="3789827"/>
            <a:ext cx="4943167" cy="306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4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C593-9485-BC4D-9A44-F822B98F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“Gaps” in the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A05E-9575-9D44-B4E0-DACA3E31E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7858"/>
            <a:ext cx="4038600" cy="4828305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As scientists began to develop more accurate and precise prisms, they noticed “gaps” in the light. </a:t>
            </a:r>
          </a:p>
          <a:p>
            <a:pPr lvl="1"/>
            <a:r>
              <a:rPr lang="en-US" sz="2200" dirty="0"/>
              <a:t>Instead of uniform bands of light, dark bands sometimes appeared between colors (the </a:t>
            </a:r>
            <a:r>
              <a:rPr lang="en-US" sz="2200" u="sng" dirty="0"/>
              <a:t>spectral signature</a:t>
            </a:r>
            <a:r>
              <a:rPr lang="en-US" sz="2200" dirty="0"/>
              <a:t>). </a:t>
            </a:r>
          </a:p>
          <a:p>
            <a:pPr lvl="1"/>
            <a:r>
              <a:rPr lang="en-US" sz="2200" dirty="0"/>
              <a:t>When light moves through clear containers of different gases, each gas has a unique banding pattern.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8B233-AA3A-EF43-A21A-55B18A08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Visible color spectrum of sunlight">
            <a:extLst>
              <a:ext uri="{FF2B5EF4-FFF2-40B4-BE49-F238E27FC236}">
                <a16:creationId xmlns:a16="http://schemas.microsoft.com/office/drawing/2014/main" id="{E84F3CBE-BA3C-824B-802B-3D6CA1A02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68" y="1367272"/>
            <a:ext cx="3203323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76B7-D7B4-C643-920C-87095757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04C5-9D94-6642-A48F-4CA4B559B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2743200"/>
          </a:xfrm>
        </p:spPr>
        <p:txBody>
          <a:bodyPr/>
          <a:lstStyle/>
          <a:p>
            <a:r>
              <a:rPr lang="en-US" b="1" dirty="0"/>
              <a:t>Scientists soon realized that each gas had a particular pattern of “gaps” associated with it.</a:t>
            </a:r>
          </a:p>
          <a:p>
            <a:pPr lvl="1"/>
            <a:r>
              <a:rPr lang="en-US" dirty="0"/>
              <a:t>When light passed through a gas, it “lost” light in predictable places that were specific to each kind of gas.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D3B9F-8BB1-C64C-9BBD-A9C2DCBF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 descr="Spectrum Illustration (8745404884) - PICRYL Public Domain Search">
            <a:extLst>
              <a:ext uri="{FF2B5EF4-FFF2-40B4-BE49-F238E27FC236}">
                <a16:creationId xmlns:a16="http://schemas.microsoft.com/office/drawing/2014/main" id="{03174D1D-0B38-C14A-B5EF-23DF451E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95599"/>
            <a:ext cx="6477000" cy="34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7F38-F176-A345-99ED-E317B7A9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Glowing 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ADCB6-DC3D-4049-A4BD-2F9B2B0B8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153400" cy="2819400"/>
          </a:xfrm>
        </p:spPr>
        <p:txBody>
          <a:bodyPr/>
          <a:lstStyle/>
          <a:p>
            <a:r>
              <a:rPr lang="en-US" b="1" dirty="0"/>
              <a:t>Similarly, scientists observed that if gases were heated, they “glowed” with particular colors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These were the same colors that were missing from the gaps when light was shown through the gases. </a:t>
            </a:r>
          </a:p>
          <a:p>
            <a:pPr lvl="1"/>
            <a:r>
              <a:rPr lang="en-US" dirty="0"/>
              <a:t>Heated gases only emitted light at certain specific wavelengths of light (i.e., in specific colors).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87F6E-2EF2-8B4E-BD56-50578432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F55B3F3-62FB-9A4F-AC88-1EF3DD6A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4" y="4039668"/>
            <a:ext cx="3925151" cy="22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mission line spectra from different chemical elements. This figure has 5 rows, the first of which is a continuous color spectrum, with a wavelength scale above given in Angstroms, from 4000 to 7400. Below are four spectra, each are black with just a few narrow vertical colored lines corresponding to the colors in the wavelength scale. The first spectrum is that of sodium (Na) with about 8 lines, below that is the spectrum of hydrogen (H) with 4 lines, then calcium (Ca) and lastly mercury (Hg), each with over 10 lines. The more complex the element, the more lines will appear in its spectrum.">
            <a:extLst>
              <a:ext uri="{FF2B5EF4-FFF2-40B4-BE49-F238E27FC236}">
                <a16:creationId xmlns:a16="http://schemas.microsoft.com/office/drawing/2014/main" id="{AA463CEE-971B-F74E-966A-5866E6F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8" y="4048431"/>
            <a:ext cx="4343400" cy="25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C0DCEC-6568-9448-ACA1-2D4F2F6AE41F}"/>
              </a:ext>
            </a:extLst>
          </p:cNvPr>
          <p:cNvSpPr/>
          <p:nvPr/>
        </p:nvSpPr>
        <p:spPr>
          <a:xfrm>
            <a:off x="0" y="67187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Source: https://</a:t>
            </a:r>
            <a:r>
              <a:rPr lang="en-US" sz="800" i="1" dirty="0" err="1"/>
              <a:t>courses.lumenlearning.com</a:t>
            </a:r>
            <a:r>
              <a:rPr lang="en-US" sz="800" i="1" dirty="0"/>
              <a:t>/astronomy/chapter/spectroscopy-in-astronomy/</a:t>
            </a:r>
          </a:p>
        </p:txBody>
      </p:sp>
    </p:spTree>
    <p:extLst>
      <p:ext uri="{BB962C8B-B14F-4D97-AF65-F5344CB8AC3E}">
        <p14:creationId xmlns:p14="http://schemas.microsoft.com/office/powerpoint/2010/main" val="169518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7F38-F176-A345-99ED-E317B7A9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vs. Emission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ADCB6-DC3D-4049-A4BD-2F9B2B0B8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8153400" cy="328794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If light passes through a </a:t>
            </a:r>
            <a:r>
              <a:rPr lang="en-US" sz="2400" b="1" dirty="0" smtClean="0"/>
              <a:t>gas (</a:t>
            </a:r>
            <a:r>
              <a:rPr lang="en-US" sz="2400" b="1" i="1" dirty="0" smtClean="0"/>
              <a:t>such as hydrogen, shown below</a:t>
            </a:r>
            <a:r>
              <a:rPr lang="en-US" sz="2400" b="1" dirty="0" smtClean="0"/>
              <a:t>), </a:t>
            </a:r>
            <a:r>
              <a:rPr lang="en-US" sz="2400" b="1" dirty="0"/>
              <a:t>it is absorbed at specific wavelengths. </a:t>
            </a:r>
          </a:p>
          <a:p>
            <a:pPr lvl="1"/>
            <a:r>
              <a:rPr lang="en-US" dirty="0"/>
              <a:t>This can be observed as </a:t>
            </a:r>
            <a:r>
              <a:rPr lang="en-US" u="sng" dirty="0"/>
              <a:t>absorption lines</a:t>
            </a:r>
            <a:r>
              <a:rPr lang="en-US" dirty="0"/>
              <a:t>, or ‘gaps’ in </a:t>
            </a:r>
            <a:r>
              <a:rPr lang="en-US" dirty="0" smtClean="0"/>
              <a:t>light. </a:t>
            </a:r>
            <a:endParaRPr lang="en-US" dirty="0"/>
          </a:p>
          <a:p>
            <a:r>
              <a:rPr lang="en-US" sz="2400" b="1" dirty="0"/>
              <a:t>If a gas is heated, it only releases light in specific wavelengths. </a:t>
            </a:r>
          </a:p>
          <a:p>
            <a:pPr lvl="1"/>
            <a:r>
              <a:rPr lang="en-US" dirty="0"/>
              <a:t>These appear as </a:t>
            </a:r>
            <a:r>
              <a:rPr lang="en-US" u="sng" dirty="0"/>
              <a:t>emission lines</a:t>
            </a:r>
            <a:r>
              <a:rPr lang="en-US" i="1" dirty="0"/>
              <a:t> </a:t>
            </a:r>
            <a:r>
              <a:rPr lang="en-US" dirty="0"/>
              <a:t>or individual bands of light at specific wavelengths. </a:t>
            </a:r>
          </a:p>
          <a:p>
            <a:r>
              <a:rPr lang="en-US" sz="2400" b="1" dirty="0"/>
              <a:t>The gaps in absorption lines match up with the wavelengths of light produced in emission </a:t>
            </a:r>
            <a:r>
              <a:rPr lang="en-US" sz="2400" b="1" dirty="0" smtClean="0"/>
              <a:t>lines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87F6E-2EF2-8B4E-BD56-50578432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7298" r="1669" b="6714"/>
          <a:stretch/>
        </p:blipFill>
        <p:spPr>
          <a:xfrm>
            <a:off x="185126" y="5428341"/>
            <a:ext cx="8807335" cy="1260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039" r="1669" b="58803"/>
          <a:stretch/>
        </p:blipFill>
        <p:spPr>
          <a:xfrm>
            <a:off x="185128" y="4664564"/>
            <a:ext cx="8807337" cy="1171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86555" y="6688580"/>
            <a:ext cx="16353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www.shutterstock.com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34563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36677</TotalTime>
  <Words>969</Words>
  <Application>Microsoft Office PowerPoint</Application>
  <PresentationFormat>On-screen Show (4:3)</PresentationFormat>
  <Paragraphs>108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Office Theme</vt:lpstr>
      <vt:lpstr>How the Sun Works Unit  Week 2 – What’s inside the sun? </vt:lpstr>
      <vt:lpstr>Sun Unit – W2 Driving Question</vt:lpstr>
      <vt:lpstr>Studying the Sun</vt:lpstr>
      <vt:lpstr>Radiation</vt:lpstr>
      <vt:lpstr>Spectroscopy</vt:lpstr>
      <vt:lpstr>“Gaps” in the light</vt:lpstr>
      <vt:lpstr>Spectral Signatures</vt:lpstr>
      <vt:lpstr>Glowing Gases</vt:lpstr>
      <vt:lpstr>Absorption vs. Emission Lines</vt:lpstr>
      <vt:lpstr>Spectral Signatures</vt:lpstr>
      <vt:lpstr>Reminder: Parts of the Atom</vt:lpstr>
      <vt:lpstr>Why are there differences?</vt:lpstr>
      <vt:lpstr>Interpreting Spectral Bands</vt:lpstr>
      <vt:lpstr>Revisions to W2 Driving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Haverly</dc:creator>
  <cp:lastModifiedBy>Craig Kohn</cp:lastModifiedBy>
  <cp:revision>121</cp:revision>
  <cp:lastPrinted>2021-09-03T16:08:55Z</cp:lastPrinted>
  <dcterms:created xsi:type="dcterms:W3CDTF">2016-07-25T16:58:07Z</dcterms:created>
  <dcterms:modified xsi:type="dcterms:W3CDTF">2021-09-03T17:50:40Z</dcterms:modified>
</cp:coreProperties>
</file>