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7" r:id="rId2"/>
    <p:sldId id="301" r:id="rId3"/>
    <p:sldId id="344" r:id="rId4"/>
    <p:sldId id="332" r:id="rId5"/>
    <p:sldId id="371" r:id="rId6"/>
    <p:sldId id="373" r:id="rId7"/>
    <p:sldId id="364" r:id="rId8"/>
    <p:sldId id="365" r:id="rId9"/>
    <p:sldId id="368" r:id="rId10"/>
    <p:sldId id="366" r:id="rId11"/>
    <p:sldId id="367" r:id="rId12"/>
    <p:sldId id="372" r:id="rId13"/>
    <p:sldId id="369" r:id="rId14"/>
    <p:sldId id="374" r:id="rId15"/>
    <p:sldId id="360" r:id="rId16"/>
    <p:sldId id="356" r:id="rId17"/>
    <p:sldId id="376" r:id="rId18"/>
    <p:sldId id="340" r:id="rId1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CCD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90987" autoAdjust="0"/>
  </p:normalViewPr>
  <p:slideViewPr>
    <p:cSldViewPr snapToGrid="0">
      <p:cViewPr varScale="1">
        <p:scale>
          <a:sx n="100" d="100"/>
          <a:sy n="100" d="100"/>
        </p:scale>
        <p:origin x="1880" y="160"/>
      </p:cViewPr>
      <p:guideLst>
        <p:guide orient="horz" pos="2160"/>
        <p:guide pos="2880"/>
      </p:guideLst>
    </p:cSldViewPr>
  </p:slideViewPr>
  <p:outlineViewPr>
    <p:cViewPr>
      <p:scale>
        <a:sx n="33" d="100"/>
        <a:sy n="33" d="100"/>
      </p:scale>
      <p:origin x="0" y="-12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D950C409-A58B-4EB4-B0B8-171DE45C6319}" type="datetimeFigureOut">
              <a:rPr lang="en-US" smtClean="0"/>
              <a:t>9/21/21</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F9F72091-9718-418C-B58D-1412D686C397}" type="slidenum">
              <a:rPr lang="en-US" smtClean="0"/>
              <a:t>‹#›</a:t>
            </a:fld>
            <a:endParaRPr lang="en-US"/>
          </a:p>
        </p:txBody>
      </p:sp>
    </p:spTree>
    <p:extLst>
      <p:ext uri="{BB962C8B-B14F-4D97-AF65-F5344CB8AC3E}">
        <p14:creationId xmlns:p14="http://schemas.microsoft.com/office/powerpoint/2010/main" val="628052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55860A5-AB59-4C26-96C7-A4172F2C6C15}" type="datetimeFigureOut">
              <a:rPr lang="en-US" smtClean="0"/>
              <a:t>9/21/21</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7391D197-197A-4C08-9E78-F87BE4A98A56}" type="slidenum">
              <a:rPr lang="en-US" smtClean="0"/>
              <a:t>‹#›</a:t>
            </a:fld>
            <a:endParaRPr lang="en-US"/>
          </a:p>
        </p:txBody>
      </p:sp>
    </p:spTree>
    <p:extLst>
      <p:ext uri="{BB962C8B-B14F-4D97-AF65-F5344CB8AC3E}">
        <p14:creationId xmlns:p14="http://schemas.microsoft.com/office/powerpoint/2010/main" val="32096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p>
          <a:p>
            <a:pPr lvl="0"/>
            <a:endParaRPr lang="en-US" dirty="0"/>
          </a:p>
          <a:p>
            <a:pPr lvl="0"/>
            <a:r>
              <a:rPr lang="en-US" b="1" dirty="0"/>
              <a:t>Have students start to think about how cows grow.</a:t>
            </a:r>
            <a:endParaRPr lang="en-US" dirty="0"/>
          </a:p>
          <a:p>
            <a:r>
              <a:rPr lang="en-US" dirty="0"/>
              <a:t>Tell students that in today’s activity they will learn about how cows grow through digestion and biosynthesis.</a:t>
            </a:r>
          </a:p>
          <a:p>
            <a:r>
              <a:rPr lang="en-US" dirty="0"/>
              <a:t>Open 5.1 Tracing the Processes of Cows Growing: Digestion and Biosynthesis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12</a:t>
            </a:fld>
            <a:endParaRPr lang="en-US"/>
          </a:p>
        </p:txBody>
      </p:sp>
    </p:spTree>
    <p:extLst>
      <p:ext uri="{BB962C8B-B14F-4D97-AF65-F5344CB8AC3E}">
        <p14:creationId xmlns:p14="http://schemas.microsoft.com/office/powerpoint/2010/main" val="2689875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https://content-calpoly-edu.s3.amazonaws.com/evolution/1/images/3universe/stardust/</a:t>
            </a:r>
            <a:r>
              <a:rPr lang="en-US" dirty="0" err="1"/>
              <a:t>nuclearWikis</a:t>
            </a:r>
            <a:r>
              <a:rPr lang="en-US" dirty="0"/>
              <a:t>/Stellar_nucleosynthesis%20-%20wiki.pdf </a:t>
            </a:r>
          </a:p>
        </p:txBody>
      </p:sp>
      <p:sp>
        <p:nvSpPr>
          <p:cNvPr id="4" name="Slide Number Placeholder 3"/>
          <p:cNvSpPr>
            <a:spLocks noGrp="1"/>
          </p:cNvSpPr>
          <p:nvPr>
            <p:ph type="sldNum" sz="quarter" idx="10"/>
          </p:nvPr>
        </p:nvSpPr>
        <p:spPr/>
        <p:txBody>
          <a:bodyPr/>
          <a:lstStyle/>
          <a:p>
            <a:fld id="{7391D197-197A-4C08-9E78-F87BE4A98A56}" type="slidenum">
              <a:rPr lang="en-US" smtClean="0"/>
              <a:t>13</a:t>
            </a:fld>
            <a:endParaRPr lang="en-US"/>
          </a:p>
        </p:txBody>
      </p:sp>
    </p:spTree>
    <p:extLst>
      <p:ext uri="{BB962C8B-B14F-4D97-AF65-F5344CB8AC3E}">
        <p14:creationId xmlns:p14="http://schemas.microsoft.com/office/powerpoint/2010/main" val="245408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15</a:t>
            </a:fld>
            <a:endParaRPr lang="en-US"/>
          </a:p>
        </p:txBody>
      </p:sp>
    </p:spTree>
    <p:extLst>
      <p:ext uri="{BB962C8B-B14F-4D97-AF65-F5344CB8AC3E}">
        <p14:creationId xmlns:p14="http://schemas.microsoft.com/office/powerpoint/2010/main" val="3311170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18</a:t>
            </a:fld>
            <a:endParaRPr lang="en-US"/>
          </a:p>
        </p:txBody>
      </p:sp>
    </p:spTree>
    <p:extLst>
      <p:ext uri="{BB962C8B-B14F-4D97-AF65-F5344CB8AC3E}">
        <p14:creationId xmlns:p14="http://schemas.microsoft.com/office/powerpoint/2010/main" val="72296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2</a:t>
            </a:fld>
            <a:endParaRPr lang="en-US"/>
          </a:p>
        </p:txBody>
      </p:sp>
    </p:spTree>
    <p:extLst>
      <p:ext uri="{BB962C8B-B14F-4D97-AF65-F5344CB8AC3E}">
        <p14:creationId xmlns:p14="http://schemas.microsoft.com/office/powerpoint/2010/main" val="59626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mass of the sun is known precisely from the way it’s gravity influences the orbits of the planets </a:t>
            </a:r>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4</a:t>
            </a:fld>
            <a:endParaRPr lang="en-US"/>
          </a:p>
        </p:txBody>
      </p:sp>
    </p:spTree>
    <p:extLst>
      <p:ext uri="{BB962C8B-B14F-4D97-AF65-F5344CB8AC3E}">
        <p14:creationId xmlns:p14="http://schemas.microsoft.com/office/powerpoint/2010/main" val="197150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Real-life example – if you have</a:t>
            </a:r>
            <a:r>
              <a:rPr lang="en-US" baseline="0" dirty="0"/>
              <a:t> ever used a can of compressed air, you might notice that it feels cool to the touch after use. This is because the pressure was reduced, causing the temperature within the can to be reduced. </a:t>
            </a:r>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5</a:t>
            </a:fld>
            <a:endParaRPr lang="en-US"/>
          </a:p>
        </p:txBody>
      </p:sp>
    </p:spTree>
    <p:extLst>
      <p:ext uri="{BB962C8B-B14F-4D97-AF65-F5344CB8AC3E}">
        <p14:creationId xmlns:p14="http://schemas.microsoft.com/office/powerpoint/2010/main" val="182495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6</a:t>
            </a:fld>
            <a:endParaRPr lang="en-US"/>
          </a:p>
        </p:txBody>
      </p:sp>
    </p:spTree>
    <p:extLst>
      <p:ext uri="{BB962C8B-B14F-4D97-AF65-F5344CB8AC3E}">
        <p14:creationId xmlns:p14="http://schemas.microsoft.com/office/powerpoint/2010/main" val="97416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baseline="0" dirty="0"/>
              <a:t> details at https://</a:t>
            </a:r>
            <a:r>
              <a:rPr lang="en-US" baseline="0" dirty="0" err="1"/>
              <a:t>www.pbs.org</a:t>
            </a:r>
            <a:r>
              <a:rPr lang="en-US" baseline="0" dirty="0"/>
              <a:t>/</a:t>
            </a:r>
            <a:r>
              <a:rPr lang="en-US" baseline="0" dirty="0" err="1"/>
              <a:t>wgbh</a:t>
            </a:r>
            <a:r>
              <a:rPr lang="en-US" baseline="0" dirty="0"/>
              <a:t>/nova/</a:t>
            </a:r>
            <a:r>
              <a:rPr lang="en-US" baseline="0" dirty="0" err="1"/>
              <a:t>einstein</a:t>
            </a:r>
            <a:r>
              <a:rPr lang="en-US" baseline="0" dirty="0"/>
              <a:t>/lrk-hand-emc2expl.html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7</a:t>
            </a:fld>
            <a:endParaRPr lang="en-US"/>
          </a:p>
        </p:txBody>
      </p:sp>
    </p:spTree>
    <p:extLst>
      <p:ext uri="{BB962C8B-B14F-4D97-AF65-F5344CB8AC3E}">
        <p14:creationId xmlns:p14="http://schemas.microsoft.com/office/powerpoint/2010/main" val="149206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www.broadinstitute.org</a:t>
            </a:r>
            <a:r>
              <a:rPr lang="en-US" dirty="0"/>
              <a:t>/technology-areas/what-mass-spectrometry </a:t>
            </a:r>
          </a:p>
        </p:txBody>
      </p:sp>
      <p:sp>
        <p:nvSpPr>
          <p:cNvPr id="4" name="Slide Number Placeholder 3"/>
          <p:cNvSpPr>
            <a:spLocks noGrp="1"/>
          </p:cNvSpPr>
          <p:nvPr>
            <p:ph type="sldNum" sz="quarter" idx="10"/>
          </p:nvPr>
        </p:nvSpPr>
        <p:spPr/>
        <p:txBody>
          <a:bodyPr/>
          <a:lstStyle/>
          <a:p>
            <a:fld id="{7391D197-197A-4C08-9E78-F87BE4A98A56}" type="slidenum">
              <a:rPr lang="en-US" smtClean="0"/>
              <a:t>8</a:t>
            </a:fld>
            <a:endParaRPr lang="en-US"/>
          </a:p>
        </p:txBody>
      </p:sp>
    </p:spTree>
    <p:extLst>
      <p:ext uri="{BB962C8B-B14F-4D97-AF65-F5344CB8AC3E}">
        <p14:creationId xmlns:p14="http://schemas.microsoft.com/office/powerpoint/2010/main" val="1465917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baseline="0" dirty="0"/>
              <a:t> details at https://</a:t>
            </a:r>
            <a:r>
              <a:rPr lang="en-US" baseline="0" dirty="0" err="1"/>
              <a:t>www.pbs.org</a:t>
            </a:r>
            <a:r>
              <a:rPr lang="en-US" baseline="0" dirty="0"/>
              <a:t>/</a:t>
            </a:r>
            <a:r>
              <a:rPr lang="en-US" baseline="0" dirty="0" err="1"/>
              <a:t>wgbh</a:t>
            </a:r>
            <a:r>
              <a:rPr lang="en-US" baseline="0" dirty="0"/>
              <a:t>/nova/</a:t>
            </a:r>
            <a:r>
              <a:rPr lang="en-US" baseline="0" dirty="0" err="1"/>
              <a:t>einstein</a:t>
            </a:r>
            <a:r>
              <a:rPr lang="en-US" baseline="0"/>
              <a:t>/lrk-hand-emc2expl.html </a:t>
            </a:r>
            <a:endParaRPr lang="en-US"/>
          </a:p>
        </p:txBody>
      </p:sp>
      <p:sp>
        <p:nvSpPr>
          <p:cNvPr id="4" name="Slide Number Placeholder 3"/>
          <p:cNvSpPr>
            <a:spLocks noGrp="1"/>
          </p:cNvSpPr>
          <p:nvPr>
            <p:ph type="sldNum" sz="quarter" idx="10"/>
          </p:nvPr>
        </p:nvSpPr>
        <p:spPr/>
        <p:txBody>
          <a:bodyPr/>
          <a:lstStyle/>
          <a:p>
            <a:fld id="{7391D197-197A-4C08-9E78-F87BE4A98A56}" type="slidenum">
              <a:rPr lang="en-US" smtClean="0"/>
              <a:t>10</a:t>
            </a:fld>
            <a:endParaRPr lang="en-US"/>
          </a:p>
        </p:txBody>
      </p:sp>
    </p:spTree>
    <p:extLst>
      <p:ext uri="{BB962C8B-B14F-4D97-AF65-F5344CB8AC3E}">
        <p14:creationId xmlns:p14="http://schemas.microsoft.com/office/powerpoint/2010/main" val="491598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Eddington’s original remarks can</a:t>
            </a:r>
            <a:r>
              <a:rPr lang="en-US" baseline="0" dirty="0"/>
              <a:t> be found at - http://</a:t>
            </a:r>
            <a:r>
              <a:rPr lang="en-US" baseline="0" dirty="0" err="1"/>
              <a:t>articles.adsabs.harvard.edu</a:t>
            </a:r>
            <a:r>
              <a:rPr lang="en-US" baseline="0" dirty="0"/>
              <a:t>/</a:t>
            </a:r>
            <a:r>
              <a:rPr lang="en-US" baseline="0" dirty="0" err="1"/>
              <a:t>cgi</a:t>
            </a:r>
            <a:r>
              <a:rPr lang="en-US" baseline="0" dirty="0"/>
              <a:t>-bin/</a:t>
            </a:r>
            <a:r>
              <a:rPr lang="en-US" baseline="0" dirty="0" err="1"/>
              <a:t>nph-iarticle_query?bibcode</a:t>
            </a:r>
            <a:r>
              <a:rPr lang="en-US" baseline="0" dirty="0"/>
              <a:t>=1920Obs....43..341E&amp;db_key=</a:t>
            </a:r>
            <a:r>
              <a:rPr lang="en-US" baseline="0" dirty="0" err="1"/>
              <a:t>AST&amp;page_ind</a:t>
            </a:r>
            <a:r>
              <a:rPr lang="en-US" baseline="0" dirty="0"/>
              <a:t>=0&amp;data_type=</a:t>
            </a:r>
            <a:r>
              <a:rPr lang="en-US" baseline="0" dirty="0" err="1"/>
              <a:t>GIF&amp;type</a:t>
            </a:r>
            <a:r>
              <a:rPr lang="en-US" baseline="0" dirty="0"/>
              <a:t>=</a:t>
            </a:r>
            <a:r>
              <a:rPr lang="en-US" baseline="0" dirty="0" err="1"/>
              <a:t>SCREEN_VIEW&amp;classic</a:t>
            </a:r>
            <a:r>
              <a:rPr lang="en-US" baseline="0" dirty="0"/>
              <a:t>=YES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11</a:t>
            </a:fld>
            <a:endParaRPr lang="en-US"/>
          </a:p>
        </p:txBody>
      </p:sp>
    </p:spTree>
    <p:extLst>
      <p:ext uri="{BB962C8B-B14F-4D97-AF65-F5344CB8AC3E}">
        <p14:creationId xmlns:p14="http://schemas.microsoft.com/office/powerpoint/2010/main" val="95127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90958D-DF92-41F2-B8C9-C3EB93634A28}" type="datetime1">
              <a:rPr lang="en-US" smtClean="0"/>
              <a:t>9/21/21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64622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841CF-249A-4275-83FE-02F3E9F07115}" type="datetime1">
              <a:rPr lang="en-US" smtClean="0"/>
              <a:t>9/21/21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37806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CC9DE-5C39-41D3-A228-545F021922D5}" type="datetime1">
              <a:rPr lang="en-US" smtClean="0"/>
              <a:t>9/21/21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33124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64081-C338-4407-B58F-F0239BECC0E6}" type="datetime1">
              <a:rPr lang="en-US" smtClean="0"/>
              <a:t>9/21/21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97249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44341-3E19-4932-ABBC-CCCA2C0BFB1B}" type="datetime1">
              <a:rPr lang="en-US" smtClean="0"/>
              <a:t>9/21/21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276744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01B66-8701-4567-900F-62A61C812C91}" type="datetime1">
              <a:rPr lang="en-US" smtClean="0"/>
              <a:t>9/21/21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18583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11C259-E265-4324-8BB6-8AC5173138A3}" type="datetime1">
              <a:rPr lang="en-US" smtClean="0"/>
              <a:t>9/21/21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7775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6E4851-34B7-47F8-8A5F-5B30D5EE8B09}" type="datetime1">
              <a:rPr lang="en-US" smtClean="0"/>
              <a:t>9/21/21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44489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5BAE-E81A-4C9B-9B8B-CA29340EDE9C}" type="datetime1">
              <a:rPr lang="en-US" smtClean="0"/>
              <a:t>9/21/21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0285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0376E-D9E1-44A6-B995-EA046CF1B325}" type="datetime1">
              <a:rPr lang="en-US" smtClean="0"/>
              <a:t>9/21/21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4592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31A95-7B28-4076-8D97-B4D4EC06A938}" type="datetime1">
              <a:rPr lang="en-US" smtClean="0"/>
              <a:t>9/21/21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87364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30530-5A8B-472A-8442-DD35F0A25D07}" type="datetime1">
              <a:rPr lang="en-US" smtClean="0"/>
              <a:t>9/21/21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endParaRPr lang="en-US" dirty="0"/>
          </a:p>
          <a:p>
            <a:endParaRPr lang="en-US" dirty="0"/>
          </a:p>
        </p:txBody>
      </p:sp>
    </p:spTree>
    <p:extLst>
      <p:ext uri="{BB962C8B-B14F-4D97-AF65-F5344CB8AC3E}">
        <p14:creationId xmlns:p14="http://schemas.microsoft.com/office/powerpoint/2010/main" val="271715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2"/>
            <a:ext cx="6745768" cy="4321090"/>
          </a:xfrm>
          <a:prstGeom prst="rect">
            <a:avLst/>
          </a:prstGeom>
          <a:solidFill>
            <a:srgbClr val="59595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itle 11"/>
          <p:cNvSpPr>
            <a:spLocks noGrp="1"/>
          </p:cNvSpPr>
          <p:nvPr>
            <p:ph type="title"/>
          </p:nvPr>
        </p:nvSpPr>
        <p:spPr>
          <a:xfrm>
            <a:off x="825502" y="1111086"/>
            <a:ext cx="5769714" cy="2915581"/>
          </a:xfrm>
        </p:spPr>
        <p:txBody>
          <a:bodyPr vert="horz" lIns="91440" tIns="45720" rIns="91440" bIns="45720" rtlCol="0" anchor="ctr">
            <a:normAutofit/>
          </a:bodyPr>
          <a:lstStyle/>
          <a:p>
            <a:pPr algn="l">
              <a:lnSpc>
                <a:spcPct val="90000"/>
              </a:lnSpc>
            </a:pPr>
            <a:r>
              <a:rPr lang="en-US" sz="4000" i="1" dirty="0">
                <a:solidFill>
                  <a:srgbClr val="FFFFFF"/>
                </a:solidFill>
              </a:rPr>
              <a:t>How the Sun Works </a:t>
            </a:r>
            <a:r>
              <a:rPr lang="en-US" sz="4000" dirty="0">
                <a:solidFill>
                  <a:srgbClr val="FFFFFF"/>
                </a:solidFill>
              </a:rPr>
              <a:t>Unit</a:t>
            </a:r>
            <a:br>
              <a:rPr lang="en-US" sz="4000" dirty="0">
                <a:solidFill>
                  <a:srgbClr val="FFFFFF"/>
                </a:solidFill>
              </a:rPr>
            </a:br>
            <a:r>
              <a:rPr lang="en-US" sz="4000" dirty="0">
                <a:solidFill>
                  <a:srgbClr val="FFFFFF"/>
                </a:solidFill>
              </a:rPr>
              <a:t/>
            </a:r>
            <a:br>
              <a:rPr lang="en-US" sz="4000" dirty="0">
                <a:solidFill>
                  <a:srgbClr val="FFFFFF"/>
                </a:solidFill>
              </a:rPr>
            </a:br>
            <a:r>
              <a:rPr lang="en-US" sz="4000" dirty="0">
                <a:solidFill>
                  <a:srgbClr val="FFFFFF"/>
                </a:solidFill>
              </a:rPr>
              <a:t>Week 4 – Where does the sun’s energy come from? </a:t>
            </a:r>
          </a:p>
        </p:txBody>
      </p:sp>
      <p:sp>
        <p:nvSpPr>
          <p:cNvPr id="30" name="Rectangle 29">
            <a:extLst>
              <a:ext uri="{FF2B5EF4-FFF2-40B4-BE49-F238E27FC236}">
                <a16:creationId xmlns:a16="http://schemas.microsoft.com/office/drawing/2014/main" xmlns="" id="{C7A8785C-8852-41E4-98E6-90EC8A3DB0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661" y="448914"/>
            <a:ext cx="1585794" cy="2081040"/>
          </a:xfrm>
          <a:prstGeom prst="rect">
            <a:avLst/>
          </a:prstGeom>
          <a:solidFill>
            <a:srgbClr val="008F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xmlns="" id="{CCFD2681-1907-4B1F-9138-FDA346F731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661" y="2685865"/>
            <a:ext cx="1585794" cy="2081040"/>
          </a:xfrm>
          <a:prstGeom prst="rect">
            <a:avLst/>
          </a:prstGeom>
          <a:solidFill>
            <a:srgbClr val="008F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xmlns=""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6751109"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Rectangle 35">
            <a:extLst>
              <a:ext uri="{FF2B5EF4-FFF2-40B4-BE49-F238E27FC236}">
                <a16:creationId xmlns:a16="http://schemas.microsoft.com/office/drawing/2014/main" xmlns=""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227" y="4922816"/>
            <a:ext cx="1585873" cy="1486269"/>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Slide Number Placeholder 4">
            <a:extLst>
              <a:ext uri="{FF2B5EF4-FFF2-40B4-BE49-F238E27FC236}">
                <a16:creationId xmlns:a16="http://schemas.microsoft.com/office/drawing/2014/main" xmlns="" id="{45F23E56-805C-4DD0-8914-6D246F6123AA}"/>
              </a:ext>
            </a:extLst>
          </p:cNvPr>
          <p:cNvSpPr>
            <a:spLocks noGrp="1"/>
          </p:cNvSpPr>
          <p:nvPr>
            <p:ph type="sldNum" sz="quarter" idx="12"/>
          </p:nvPr>
        </p:nvSpPr>
        <p:spPr>
          <a:xfrm>
            <a:off x="7494131" y="5194941"/>
            <a:ext cx="1020856" cy="942017"/>
          </a:xfrm>
        </p:spPr>
        <p:txBody>
          <a:bodyPr vert="horz" lIns="91440" tIns="45720" rIns="91440" bIns="45720" rtlCol="0" anchor="ctr">
            <a:normAutofit/>
          </a:bodyPr>
          <a:lstStyle/>
          <a:p>
            <a:pPr algn="ctr">
              <a:spcAft>
                <a:spcPts val="600"/>
              </a:spcAft>
            </a:pPr>
            <a:fld id="{47A2A49C-3692-4152-8A6C-C7C5B48EF17E}" type="slidenum">
              <a:rPr lang="en-US" sz="3800">
                <a:solidFill>
                  <a:srgbClr val="FFFFFF"/>
                </a:solidFill>
                <a:latin typeface="+mn-lt"/>
                <a:cs typeface="+mn-cs"/>
              </a:rPr>
              <a:pPr algn="ctr">
                <a:spcAft>
                  <a:spcPts val="600"/>
                </a:spcAft>
              </a:pPr>
              <a:t>1</a:t>
            </a:fld>
            <a:endParaRPr lang="en-US" sz="3800">
              <a:solidFill>
                <a:srgbClr val="FFFFFF"/>
              </a:solidFill>
              <a:latin typeface="+mn-lt"/>
              <a:cs typeface="+mn-cs"/>
            </a:endParaRPr>
          </a:p>
        </p:txBody>
      </p:sp>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pic>
        <p:nvPicPr>
          <p:cNvPr id="16" name="Picture 15">
            <a:extLst>
              <a:ext uri="{FF2B5EF4-FFF2-40B4-BE49-F238E27FC236}">
                <a16:creationId xmlns:a16="http://schemas.microsoft.com/office/drawing/2014/main" xmlns="" id="{C5E0B260-4A29-1845-AB32-C9AB7BE5525E}"/>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5334000"/>
            <a:ext cx="5644564" cy="685800"/>
          </a:xfrm>
          <a:prstGeom prst="rect">
            <a:avLst/>
          </a:prstGeom>
        </p:spPr>
      </p:pic>
      <p:pic>
        <p:nvPicPr>
          <p:cNvPr id="21" name="Picture 8" descr="Sun Emits a Solstice CME | Caption: This image from June 20,… | Flickr">
            <a:extLst>
              <a:ext uri="{FF2B5EF4-FFF2-40B4-BE49-F238E27FC236}">
                <a16:creationId xmlns:a16="http://schemas.microsoft.com/office/drawing/2014/main" xmlns="" id="{D1B9C353-BAE2-D642-879A-C22FAE9629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1291" y="3048001"/>
            <a:ext cx="1492044" cy="14920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88E0056C-7152-164F-932D-AECA7BE290E9}"/>
              </a:ext>
            </a:extLst>
          </p:cNvPr>
          <p:cNvSpPr txBox="1"/>
          <p:nvPr/>
        </p:nvSpPr>
        <p:spPr>
          <a:xfrm>
            <a:off x="3402767" y="92939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3058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Understanding</a:t>
            </a:r>
          </a:p>
        </p:txBody>
      </p:sp>
      <p:sp>
        <p:nvSpPr>
          <p:cNvPr id="3" name="Content Placeholder 2"/>
          <p:cNvSpPr>
            <a:spLocks noGrp="1"/>
          </p:cNvSpPr>
          <p:nvPr>
            <p:ph sz="half" idx="1"/>
          </p:nvPr>
        </p:nvSpPr>
        <p:spPr>
          <a:xfrm>
            <a:off x="457200" y="1600200"/>
            <a:ext cx="6096000" cy="4914900"/>
          </a:xfrm>
        </p:spPr>
        <p:txBody>
          <a:bodyPr>
            <a:normAutofit fontScale="92500" lnSpcReduction="20000"/>
          </a:bodyPr>
          <a:lstStyle/>
          <a:p>
            <a:r>
              <a:rPr lang="en-US" b="1" dirty="0"/>
              <a:t>In conducting his work, Aston inadvertently determined that four hydrogen nuclei were heavier than a helium nucleus.</a:t>
            </a:r>
          </a:p>
          <a:p>
            <a:pPr lvl="1"/>
            <a:r>
              <a:rPr lang="en-US" dirty="0"/>
              <a:t>Around the same time, Jean Perrin independently suggested that that the fusion of hydrogen into helium was the energy source of the Sun and other stars.</a:t>
            </a:r>
          </a:p>
          <a:p>
            <a:r>
              <a:rPr lang="en-US" b="1" dirty="0"/>
              <a:t>Perrin’s ideas provided a potential explanation for the ‘missing mass’ observed by Aston.</a:t>
            </a:r>
          </a:p>
          <a:p>
            <a:pPr lvl="1"/>
            <a:r>
              <a:rPr lang="en-US" dirty="0"/>
              <a:t>I.e., some of the mass </a:t>
            </a:r>
            <a:br>
              <a:rPr lang="en-US" dirty="0"/>
            </a:br>
            <a:r>
              <a:rPr lang="en-US" dirty="0"/>
              <a:t>of hydrogen atoms </a:t>
            </a:r>
            <a:br>
              <a:rPr lang="en-US" dirty="0"/>
            </a:br>
            <a:r>
              <a:rPr lang="en-US" dirty="0"/>
              <a:t>might be converted into </a:t>
            </a:r>
            <a:br>
              <a:rPr lang="en-US" dirty="0"/>
            </a:br>
            <a:r>
              <a:rPr lang="en-US" dirty="0"/>
              <a:t>energy if fused. </a:t>
            </a:r>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47A2A49C-3692-4152-8A6C-C7C5B48EF17E}" type="slidenum">
              <a:rPr lang="en-US" smtClean="0"/>
              <a:t>10</a:t>
            </a:fld>
            <a:endParaRPr lang="en-US"/>
          </a:p>
        </p:txBody>
      </p:sp>
      <p:pic>
        <p:nvPicPr>
          <p:cNvPr id="7" name="Picture 6"/>
          <p:cNvPicPr>
            <a:picLocks noChangeAspect="1"/>
          </p:cNvPicPr>
          <p:nvPr/>
        </p:nvPicPr>
        <p:blipFill>
          <a:blip r:embed="rId3"/>
          <a:stretch>
            <a:fillRect/>
          </a:stretch>
        </p:blipFill>
        <p:spPr>
          <a:xfrm>
            <a:off x="6857999" y="1417638"/>
            <a:ext cx="2057400" cy="2762250"/>
          </a:xfrm>
          <a:prstGeom prst="rect">
            <a:avLst/>
          </a:prstGeom>
        </p:spPr>
      </p:pic>
      <p:pic>
        <p:nvPicPr>
          <p:cNvPr id="9" name="Picture 8"/>
          <p:cNvPicPr>
            <a:picLocks noChangeAspect="1"/>
          </p:cNvPicPr>
          <p:nvPr/>
        </p:nvPicPr>
        <p:blipFill>
          <a:blip r:embed="rId4"/>
          <a:stretch>
            <a:fillRect/>
          </a:stretch>
        </p:blipFill>
        <p:spPr>
          <a:xfrm>
            <a:off x="4357687" y="4819650"/>
            <a:ext cx="4733925" cy="1295400"/>
          </a:xfrm>
          <a:prstGeom prst="rect">
            <a:avLst/>
          </a:prstGeom>
        </p:spPr>
      </p:pic>
      <p:sp>
        <p:nvSpPr>
          <p:cNvPr id="10" name="Rectangle 9"/>
          <p:cNvSpPr/>
          <p:nvPr/>
        </p:nvSpPr>
        <p:spPr>
          <a:xfrm>
            <a:off x="3171824" y="6538912"/>
            <a:ext cx="6072188" cy="230832"/>
          </a:xfrm>
          <a:prstGeom prst="rect">
            <a:avLst/>
          </a:prstGeom>
        </p:spPr>
        <p:txBody>
          <a:bodyPr wrap="square">
            <a:spAutoFit/>
          </a:bodyPr>
          <a:lstStyle/>
          <a:p>
            <a:r>
              <a:rPr lang="en-US" sz="900" i="1" dirty="0"/>
              <a:t>Image Source: https://www.physicsoftheuniverse.com/how-does-the-sun-shine.html?scrlybrkr=b3fbf18e</a:t>
            </a:r>
          </a:p>
        </p:txBody>
      </p:sp>
    </p:spTree>
    <p:extLst>
      <p:ext uri="{BB962C8B-B14F-4D97-AF65-F5344CB8AC3E}">
        <p14:creationId xmlns:p14="http://schemas.microsoft.com/office/powerpoint/2010/main" val="86428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Eddington’s Realizations</a:t>
            </a:r>
          </a:p>
        </p:txBody>
      </p:sp>
      <p:sp>
        <p:nvSpPr>
          <p:cNvPr id="3" name="Content Placeholder 2"/>
          <p:cNvSpPr>
            <a:spLocks noGrp="1"/>
          </p:cNvSpPr>
          <p:nvPr>
            <p:ph sz="half" idx="1"/>
          </p:nvPr>
        </p:nvSpPr>
        <p:spPr>
          <a:xfrm>
            <a:off x="457200" y="1600200"/>
            <a:ext cx="5572125" cy="4972050"/>
          </a:xfrm>
        </p:spPr>
        <p:txBody>
          <a:bodyPr>
            <a:normAutofit fontScale="85000" lnSpcReduction="20000"/>
          </a:bodyPr>
          <a:lstStyle/>
          <a:p>
            <a:r>
              <a:rPr lang="en-US" b="1" dirty="0"/>
              <a:t>Arthur Eddington first recognized the implications of the collective findings of Einstein, Aston, and Perrin. </a:t>
            </a:r>
          </a:p>
          <a:p>
            <a:pPr lvl="1"/>
            <a:r>
              <a:rPr lang="en-US" u="sng" dirty="0"/>
              <a:t>Einstein</a:t>
            </a:r>
            <a:r>
              <a:rPr lang="en-US" dirty="0"/>
              <a:t> proposed that matter could be converted into energy (</a:t>
            </a:r>
            <a:r>
              <a:rPr lang="en-US" i="1" dirty="0"/>
              <a:t>which Eddington confirmed by measuring the ‘bending’ of light during an eclipse due to gravity</a:t>
            </a:r>
            <a:r>
              <a:rPr lang="en-US" dirty="0"/>
              <a:t>).  </a:t>
            </a:r>
          </a:p>
          <a:p>
            <a:pPr lvl="1"/>
            <a:r>
              <a:rPr lang="en-US" u="sng" dirty="0"/>
              <a:t>Perrin</a:t>
            </a:r>
            <a:r>
              <a:rPr lang="en-US" dirty="0"/>
              <a:t> proposed that hydrogen fusion into helium powered the sun.  </a:t>
            </a:r>
          </a:p>
          <a:p>
            <a:pPr lvl="1"/>
            <a:r>
              <a:rPr lang="en-US" u="sng" dirty="0"/>
              <a:t>Aston</a:t>
            </a:r>
            <a:r>
              <a:rPr lang="en-US" dirty="0"/>
              <a:t> observed that fused hydrogen (i.e., helium) was lighter than the hydrogen atoms by themselves. </a:t>
            </a:r>
          </a:p>
          <a:p>
            <a:r>
              <a:rPr lang="en-US" b="1" dirty="0"/>
              <a:t>Eddington provided the first evidence-based argument that the "vast reservoir of energy” in the sun was “subatomic energy which, it is known, exists abundantly in all matter…”</a:t>
            </a:r>
          </a:p>
        </p:txBody>
      </p:sp>
      <p:sp>
        <p:nvSpPr>
          <p:cNvPr id="5" name="Slide Number Placeholder 4"/>
          <p:cNvSpPr>
            <a:spLocks noGrp="1"/>
          </p:cNvSpPr>
          <p:nvPr>
            <p:ph type="sldNum" sz="quarter" idx="12"/>
          </p:nvPr>
        </p:nvSpPr>
        <p:spPr/>
        <p:txBody>
          <a:bodyPr/>
          <a:lstStyle/>
          <a:p>
            <a:fld id="{47A2A49C-3692-4152-8A6C-C7C5B48EF17E}" type="slidenum">
              <a:rPr lang="en-US" smtClean="0"/>
              <a:t>11</a:t>
            </a:fld>
            <a:endParaRPr lang="en-US"/>
          </a:p>
        </p:txBody>
      </p:sp>
      <p:pic>
        <p:nvPicPr>
          <p:cNvPr id="6" name="Picture 5"/>
          <p:cNvPicPr>
            <a:picLocks noChangeAspect="1"/>
          </p:cNvPicPr>
          <p:nvPr/>
        </p:nvPicPr>
        <p:blipFill>
          <a:blip r:embed="rId3"/>
          <a:stretch>
            <a:fillRect/>
          </a:stretch>
        </p:blipFill>
        <p:spPr>
          <a:xfrm>
            <a:off x="6172200" y="1785937"/>
            <a:ext cx="2686050" cy="3571875"/>
          </a:xfrm>
          <a:prstGeom prst="rect">
            <a:avLst/>
          </a:prstGeom>
        </p:spPr>
      </p:pic>
    </p:spTree>
    <p:extLst>
      <p:ext uri="{BB962C8B-B14F-4D97-AF65-F5344CB8AC3E}">
        <p14:creationId xmlns:p14="http://schemas.microsoft.com/office/powerpoint/2010/main" val="166630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07C2E-FCD2-1643-A40A-B66C17CB36C0}"/>
              </a:ext>
            </a:extLst>
          </p:cNvPr>
          <p:cNvSpPr>
            <a:spLocks noGrp="1"/>
          </p:cNvSpPr>
          <p:nvPr>
            <p:ph type="title"/>
          </p:nvPr>
        </p:nvSpPr>
        <p:spPr/>
        <p:txBody>
          <a:bodyPr/>
          <a:lstStyle/>
          <a:p>
            <a:r>
              <a:rPr lang="en-US" dirty="0"/>
              <a:t>Gas Laws</a:t>
            </a:r>
          </a:p>
        </p:txBody>
      </p:sp>
      <p:sp>
        <p:nvSpPr>
          <p:cNvPr id="3" name="Content Placeholder 2">
            <a:extLst>
              <a:ext uri="{FF2B5EF4-FFF2-40B4-BE49-F238E27FC236}">
                <a16:creationId xmlns:a16="http://schemas.microsoft.com/office/drawing/2014/main" xmlns="" id="{5E67FD7E-6DA9-5942-B95A-B4ECB572167C}"/>
              </a:ext>
            </a:extLst>
          </p:cNvPr>
          <p:cNvSpPr>
            <a:spLocks noGrp="1"/>
          </p:cNvSpPr>
          <p:nvPr>
            <p:ph sz="half" idx="1"/>
          </p:nvPr>
        </p:nvSpPr>
        <p:spPr>
          <a:xfrm>
            <a:off x="185728" y="1295400"/>
            <a:ext cx="4657725" cy="5191125"/>
          </a:xfrm>
        </p:spPr>
        <p:txBody>
          <a:bodyPr>
            <a:normAutofit fontScale="92500" lnSpcReduction="20000"/>
          </a:bodyPr>
          <a:lstStyle/>
          <a:p>
            <a:r>
              <a:rPr lang="en-US" b="1" dirty="0"/>
              <a:t>In most cases, the nuclei of atoms cannot interact.</a:t>
            </a:r>
          </a:p>
          <a:p>
            <a:pPr lvl="1"/>
            <a:r>
              <a:rPr lang="en-US" dirty="0"/>
              <a:t>This is due to the </a:t>
            </a:r>
            <a:r>
              <a:rPr lang="en-US" u="sng" dirty="0"/>
              <a:t>Coulomb barrier</a:t>
            </a:r>
            <a:r>
              <a:rPr lang="en-US" dirty="0"/>
              <a:t> – two positively charged nuclei will repel each other. </a:t>
            </a:r>
          </a:p>
          <a:p>
            <a:pPr lvl="1"/>
            <a:r>
              <a:rPr lang="en-US" dirty="0"/>
              <a:t>Large amounts of energy (in the forms of heat and motion) are needed to overcome this barrier and allow the nuclei to interact. </a:t>
            </a:r>
          </a:p>
          <a:p>
            <a:r>
              <a:rPr lang="en-US" b="1" dirty="0"/>
              <a:t>Under extremely high temps and pressure, electrons are stripped from their atoms.</a:t>
            </a:r>
          </a:p>
          <a:p>
            <a:pPr lvl="1"/>
            <a:r>
              <a:rPr lang="en-US" dirty="0"/>
              <a:t>Under these conditions (which exist within all stars), protons can merge or fuse (hence the term, </a:t>
            </a:r>
            <a:r>
              <a:rPr lang="en-US" u="sng" dirty="0"/>
              <a:t>nuclear fusion</a:t>
            </a:r>
            <a:r>
              <a:rPr lang="en-US" dirty="0"/>
              <a:t>). </a:t>
            </a:r>
          </a:p>
          <a:p>
            <a:endParaRPr lang="en-US" dirty="0"/>
          </a:p>
          <a:p>
            <a:pPr lvl="1"/>
            <a:endParaRPr lang="en-US" dirty="0"/>
          </a:p>
          <a:p>
            <a:pPr lvl="1"/>
            <a:endParaRPr lang="en-US" b="1" dirty="0"/>
          </a:p>
          <a:p>
            <a:pPr lvl="1"/>
            <a:endParaRPr lang="en-US" b="1" dirty="0"/>
          </a:p>
        </p:txBody>
      </p:sp>
      <p:sp>
        <p:nvSpPr>
          <p:cNvPr id="5" name="Slide Number Placeholder 4">
            <a:extLst>
              <a:ext uri="{FF2B5EF4-FFF2-40B4-BE49-F238E27FC236}">
                <a16:creationId xmlns:a16="http://schemas.microsoft.com/office/drawing/2014/main" xmlns="" id="{1B04D1C1-D253-5D4C-BE60-088C6166D824}"/>
              </a:ext>
            </a:extLst>
          </p:cNvPr>
          <p:cNvSpPr>
            <a:spLocks noGrp="1"/>
          </p:cNvSpPr>
          <p:nvPr>
            <p:ph type="sldNum" sz="quarter" idx="12"/>
          </p:nvPr>
        </p:nvSpPr>
        <p:spPr/>
        <p:txBody>
          <a:bodyPr/>
          <a:lstStyle/>
          <a:p>
            <a:fld id="{47A2A49C-3692-4152-8A6C-C7C5B48EF17E}" type="slidenum">
              <a:rPr lang="en-US" smtClean="0"/>
              <a:t>12</a:t>
            </a:fld>
            <a:endParaRPr lang="en-US"/>
          </a:p>
        </p:txBody>
      </p:sp>
      <p:pic>
        <p:nvPicPr>
          <p:cNvPr id="4" name="Picture 3"/>
          <p:cNvPicPr>
            <a:picLocks noChangeAspect="1"/>
          </p:cNvPicPr>
          <p:nvPr/>
        </p:nvPicPr>
        <p:blipFill>
          <a:blip r:embed="rId3"/>
          <a:stretch>
            <a:fillRect/>
          </a:stretch>
        </p:blipFill>
        <p:spPr>
          <a:xfrm>
            <a:off x="4972051" y="1524000"/>
            <a:ext cx="4171950" cy="4488499"/>
          </a:xfrm>
          <a:prstGeom prst="rect">
            <a:avLst/>
          </a:prstGeom>
        </p:spPr>
      </p:pic>
      <p:sp>
        <p:nvSpPr>
          <p:cNvPr id="6" name="Rectangle 5"/>
          <p:cNvSpPr/>
          <p:nvPr/>
        </p:nvSpPr>
        <p:spPr>
          <a:xfrm>
            <a:off x="2728912" y="6613753"/>
            <a:ext cx="5957888" cy="215444"/>
          </a:xfrm>
          <a:prstGeom prst="rect">
            <a:avLst/>
          </a:prstGeom>
        </p:spPr>
        <p:txBody>
          <a:bodyPr wrap="square">
            <a:spAutoFit/>
          </a:bodyPr>
          <a:lstStyle/>
          <a:p>
            <a:r>
              <a:rPr lang="en-US" sz="800" i="1" dirty="0"/>
              <a:t>Image Source: https://www.physicsforums.com/threads/what-is-an-electrostatic-coulomb-barrier-how-is-it-created.921720/</a:t>
            </a:r>
          </a:p>
        </p:txBody>
      </p:sp>
    </p:spTree>
    <p:extLst>
      <p:ext uri="{BB962C8B-B14F-4D97-AF65-F5344CB8AC3E}">
        <p14:creationId xmlns:p14="http://schemas.microsoft.com/office/powerpoint/2010/main" val="11406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Fusion</a:t>
            </a:r>
          </a:p>
        </p:txBody>
      </p:sp>
      <p:sp>
        <p:nvSpPr>
          <p:cNvPr id="3" name="Content Placeholder 2"/>
          <p:cNvSpPr>
            <a:spLocks noGrp="1"/>
          </p:cNvSpPr>
          <p:nvPr>
            <p:ph sz="half" idx="1"/>
          </p:nvPr>
        </p:nvSpPr>
        <p:spPr>
          <a:xfrm>
            <a:off x="328612" y="1257301"/>
            <a:ext cx="8229601" cy="2328862"/>
          </a:xfrm>
        </p:spPr>
        <p:txBody>
          <a:bodyPr>
            <a:normAutofit fontScale="92500" lnSpcReduction="20000"/>
          </a:bodyPr>
          <a:lstStyle/>
          <a:p>
            <a:r>
              <a:rPr lang="en-US" b="1" dirty="0"/>
              <a:t>We now know that the sun’s energy output is primarily due to the fusion of hydrogen into helium. </a:t>
            </a:r>
          </a:p>
          <a:p>
            <a:pPr lvl="1"/>
            <a:r>
              <a:rPr lang="en-US" dirty="0"/>
              <a:t>Specifically, four hydrogen protons are fused to form a helium nucleus in a process called </a:t>
            </a:r>
            <a:r>
              <a:rPr lang="en-US" u="sng" dirty="0"/>
              <a:t>proton-proton chain</a:t>
            </a:r>
            <a:r>
              <a:rPr lang="en-US" dirty="0"/>
              <a:t>. </a:t>
            </a:r>
          </a:p>
          <a:p>
            <a:pPr lvl="1"/>
            <a:r>
              <a:rPr lang="en-US" dirty="0"/>
              <a:t>In this process, 0.7% of the mass of hydrogen is converted into heat energy and </a:t>
            </a:r>
            <a:r>
              <a:rPr lang="en-US" u="sng" dirty="0"/>
              <a:t>neutrinos</a:t>
            </a:r>
            <a:r>
              <a:rPr lang="en-US" dirty="0"/>
              <a:t> (an uncharged particle that mostly does not interact with matter).  </a:t>
            </a:r>
          </a:p>
        </p:txBody>
      </p:sp>
      <p:sp>
        <p:nvSpPr>
          <p:cNvPr id="5" name="Slide Number Placeholder 4"/>
          <p:cNvSpPr>
            <a:spLocks noGrp="1"/>
          </p:cNvSpPr>
          <p:nvPr>
            <p:ph type="sldNum" sz="quarter" idx="12"/>
          </p:nvPr>
        </p:nvSpPr>
        <p:spPr/>
        <p:txBody>
          <a:bodyPr/>
          <a:lstStyle/>
          <a:p>
            <a:fld id="{47A2A49C-3692-4152-8A6C-C7C5B48EF17E}" type="slidenum">
              <a:rPr lang="en-US" smtClean="0"/>
              <a:t>13</a:t>
            </a:fld>
            <a:endParaRPr lang="en-US"/>
          </a:p>
        </p:txBody>
      </p:sp>
      <p:pic>
        <p:nvPicPr>
          <p:cNvPr id="6" name="Content Placeholder 6" descr="A picture containing sky&#10;&#10;Description automatically generated">
            <a:extLst>
              <a:ext uri="{FF2B5EF4-FFF2-40B4-BE49-F238E27FC236}">
                <a16:creationId xmlns:a16="http://schemas.microsoft.com/office/drawing/2014/main" xmlns="" id="{C8049D00-DE22-034D-B6A0-A2ABB9C8AF54}"/>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8331" b="9376"/>
          <a:stretch/>
        </p:blipFill>
        <p:spPr>
          <a:xfrm>
            <a:off x="787863" y="3472301"/>
            <a:ext cx="7727490" cy="3306790"/>
          </a:xfrm>
          <a:prstGeom prst="rect">
            <a:avLst/>
          </a:prstGeom>
        </p:spPr>
      </p:pic>
      <p:sp>
        <p:nvSpPr>
          <p:cNvPr id="7" name="Rectangle 6">
            <a:extLst>
              <a:ext uri="{FF2B5EF4-FFF2-40B4-BE49-F238E27FC236}">
                <a16:creationId xmlns:a16="http://schemas.microsoft.com/office/drawing/2014/main" xmlns="" id="{CE61507D-E550-D444-A8F6-227C2AA042C2}"/>
              </a:ext>
            </a:extLst>
          </p:cNvPr>
          <p:cNvSpPr/>
          <p:nvPr/>
        </p:nvSpPr>
        <p:spPr>
          <a:xfrm rot="16200000">
            <a:off x="7951205" y="5665205"/>
            <a:ext cx="2154757" cy="230832"/>
          </a:xfrm>
          <a:prstGeom prst="rect">
            <a:avLst/>
          </a:prstGeom>
        </p:spPr>
        <p:txBody>
          <a:bodyPr wrap="none">
            <a:spAutoFit/>
          </a:bodyPr>
          <a:lstStyle/>
          <a:p>
            <a:r>
              <a:rPr lang="en-US" sz="900" i="1" dirty="0"/>
              <a:t>Image Source: https://</a:t>
            </a:r>
            <a:r>
              <a:rPr lang="en-US" sz="900" i="1" dirty="0" err="1"/>
              <a:t>physics.info</a:t>
            </a:r>
            <a:r>
              <a:rPr lang="en-US" sz="900" i="1" dirty="0"/>
              <a:t>/fusion/</a:t>
            </a:r>
          </a:p>
        </p:txBody>
      </p:sp>
    </p:spTree>
    <p:extLst>
      <p:ext uri="{BB962C8B-B14F-4D97-AF65-F5344CB8AC3E}">
        <p14:creationId xmlns:p14="http://schemas.microsoft.com/office/powerpoint/2010/main" val="114823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2FB19-CF81-BA45-8E6A-2123A44BFB94}"/>
              </a:ext>
            </a:extLst>
          </p:cNvPr>
          <p:cNvSpPr>
            <a:spLocks noGrp="1"/>
          </p:cNvSpPr>
          <p:nvPr>
            <p:ph type="title"/>
          </p:nvPr>
        </p:nvSpPr>
        <p:spPr>
          <a:xfrm>
            <a:off x="457200" y="-131762"/>
            <a:ext cx="8229600" cy="1143000"/>
          </a:xfrm>
        </p:spPr>
        <p:txBody>
          <a:bodyPr/>
          <a:lstStyle/>
          <a:p>
            <a:r>
              <a:rPr lang="en-US" dirty="0"/>
              <a:t>Proton-Proton </a:t>
            </a:r>
            <a:r>
              <a:rPr lang="en-US" dirty="0" smtClean="0"/>
              <a:t>Chain</a:t>
            </a:r>
            <a:endParaRPr lang="en-US" dirty="0"/>
          </a:p>
        </p:txBody>
      </p:sp>
      <p:sp>
        <p:nvSpPr>
          <p:cNvPr id="5" name="Slide Number Placeholder 4">
            <a:extLst>
              <a:ext uri="{FF2B5EF4-FFF2-40B4-BE49-F238E27FC236}">
                <a16:creationId xmlns:a16="http://schemas.microsoft.com/office/drawing/2014/main" xmlns="" id="{47BB42FC-DE22-2D4A-AB70-A490D7807E6B}"/>
              </a:ext>
            </a:extLst>
          </p:cNvPr>
          <p:cNvSpPr>
            <a:spLocks noGrp="1"/>
          </p:cNvSpPr>
          <p:nvPr>
            <p:ph type="sldNum" sz="quarter" idx="12"/>
          </p:nvPr>
        </p:nvSpPr>
        <p:spPr/>
        <p:txBody>
          <a:bodyPr/>
          <a:lstStyle/>
          <a:p>
            <a:fld id="{47A2A49C-3692-4152-8A6C-C7C5B48EF17E}" type="slidenum">
              <a:rPr lang="en-US" smtClean="0"/>
              <a:t>14</a:t>
            </a:fld>
            <a:endParaRPr lang="en-US"/>
          </a:p>
        </p:txBody>
      </p:sp>
      <p:pic>
        <p:nvPicPr>
          <p:cNvPr id="6" name="Content Placeholder 6" descr="A picture containing sky&#10;&#10;Description automatically generated">
            <a:extLst>
              <a:ext uri="{FF2B5EF4-FFF2-40B4-BE49-F238E27FC236}">
                <a16:creationId xmlns:a16="http://schemas.microsoft.com/office/drawing/2014/main" xmlns="" id="{C8049D00-DE22-034D-B6A0-A2ABB9C8AF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331"/>
          <a:stretch/>
        </p:blipFill>
        <p:spPr>
          <a:xfrm>
            <a:off x="200943" y="787400"/>
            <a:ext cx="8854157" cy="4220633"/>
          </a:xfrm>
          <a:prstGeom prst="rect">
            <a:avLst/>
          </a:prstGeom>
        </p:spPr>
      </p:pic>
      <p:sp>
        <p:nvSpPr>
          <p:cNvPr id="7" name="Rectangle 6">
            <a:extLst>
              <a:ext uri="{FF2B5EF4-FFF2-40B4-BE49-F238E27FC236}">
                <a16:creationId xmlns:a16="http://schemas.microsoft.com/office/drawing/2014/main" xmlns="" id="{A724ECB1-9A3B-C548-A6C8-78B6E921B3EE}"/>
              </a:ext>
            </a:extLst>
          </p:cNvPr>
          <p:cNvSpPr/>
          <p:nvPr/>
        </p:nvSpPr>
        <p:spPr>
          <a:xfrm>
            <a:off x="254000" y="5027474"/>
            <a:ext cx="3187700" cy="1754326"/>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1. Two hydrogen protons (</a:t>
            </a:r>
            <a:r>
              <a:rPr lang="en-US" baseline="30000" dirty="0"/>
              <a:t>1</a:t>
            </a:r>
            <a:r>
              <a:rPr lang="en-US" dirty="0"/>
              <a:t>H) fuse, making </a:t>
            </a:r>
            <a:r>
              <a:rPr lang="en-US" u="sng" dirty="0"/>
              <a:t>deuterium</a:t>
            </a:r>
            <a:r>
              <a:rPr lang="en-US" dirty="0"/>
              <a:t> (</a:t>
            </a:r>
            <a:r>
              <a:rPr lang="en-US" baseline="30000" dirty="0"/>
              <a:t>2</a:t>
            </a:r>
            <a:r>
              <a:rPr lang="en-US" dirty="0"/>
              <a:t>H, a</a:t>
            </a:r>
            <a:br>
              <a:rPr lang="en-US" dirty="0"/>
            </a:br>
            <a:r>
              <a:rPr lang="en-US" dirty="0"/>
              <a:t>proton &amp; neutron). Because a proton becomes a neutron, a positive electron (or </a:t>
            </a:r>
            <a:r>
              <a:rPr lang="en-US" u="sng" dirty="0"/>
              <a:t>positron</a:t>
            </a:r>
            <a:r>
              <a:rPr lang="en-US" dirty="0"/>
              <a:t>, e</a:t>
            </a:r>
            <a:r>
              <a:rPr lang="en-US" baseline="30000" dirty="0"/>
              <a:t>+</a:t>
            </a:r>
            <a:r>
              <a:rPr lang="en-US" dirty="0"/>
              <a:t>) and a neutrino are ejected.</a:t>
            </a:r>
          </a:p>
        </p:txBody>
      </p:sp>
      <p:sp>
        <p:nvSpPr>
          <p:cNvPr id="8" name="Rectangle 7">
            <a:extLst>
              <a:ext uri="{FF2B5EF4-FFF2-40B4-BE49-F238E27FC236}">
                <a16:creationId xmlns:a16="http://schemas.microsoft.com/office/drawing/2014/main" xmlns="" id="{B3FEF9DB-9DC0-C24A-94BA-7579E37FC347}"/>
              </a:ext>
            </a:extLst>
          </p:cNvPr>
          <p:cNvSpPr/>
          <p:nvPr/>
        </p:nvSpPr>
        <p:spPr>
          <a:xfrm>
            <a:off x="3784600" y="5022670"/>
            <a:ext cx="2324100" cy="1754326"/>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2. The deuterium (</a:t>
            </a:r>
            <a:r>
              <a:rPr lang="en-US" baseline="30000" dirty="0"/>
              <a:t>2</a:t>
            </a:r>
            <a:r>
              <a:rPr lang="en-US" dirty="0"/>
              <a:t>H) captures another </a:t>
            </a:r>
            <a:r>
              <a:rPr lang="en-US" baseline="30000" dirty="0"/>
              <a:t>1</a:t>
            </a:r>
            <a:r>
              <a:rPr lang="en-US" dirty="0"/>
              <a:t>H proton to form Helium-3 (</a:t>
            </a:r>
            <a:r>
              <a:rPr lang="en-US" baseline="30000" dirty="0"/>
              <a:t>3</a:t>
            </a:r>
            <a:r>
              <a:rPr lang="en-US" dirty="0"/>
              <a:t>He). Radiation is emitted as gamma rays (</a:t>
            </a:r>
            <a:r>
              <a:rPr lang="en-US" dirty="0" err="1"/>
              <a:t>γ</a:t>
            </a:r>
            <a:r>
              <a:rPr lang="en-US" dirty="0"/>
              <a:t>).</a:t>
            </a:r>
          </a:p>
        </p:txBody>
      </p:sp>
      <p:sp>
        <p:nvSpPr>
          <p:cNvPr id="11" name="Rectangle 10">
            <a:extLst>
              <a:ext uri="{FF2B5EF4-FFF2-40B4-BE49-F238E27FC236}">
                <a16:creationId xmlns:a16="http://schemas.microsoft.com/office/drawing/2014/main" xmlns="" id="{DAA36E53-6E00-A844-B6CB-AA57C21BDB45}"/>
              </a:ext>
            </a:extLst>
          </p:cNvPr>
          <p:cNvSpPr/>
          <p:nvPr/>
        </p:nvSpPr>
        <p:spPr>
          <a:xfrm>
            <a:off x="6434160" y="5022671"/>
            <a:ext cx="2290740" cy="1754326"/>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3. Two Helium 3 (</a:t>
            </a:r>
            <a:r>
              <a:rPr lang="en-US" baseline="30000" dirty="0"/>
              <a:t>3</a:t>
            </a:r>
            <a:r>
              <a:rPr lang="en-US" dirty="0"/>
              <a:t>He) fuse to form one helium-4 (</a:t>
            </a:r>
            <a:r>
              <a:rPr lang="en-US" baseline="30000" dirty="0"/>
              <a:t>4</a:t>
            </a:r>
            <a:r>
              <a:rPr lang="en-US" dirty="0"/>
              <a:t>He) nucleus. They eject two hydrogen protons (</a:t>
            </a:r>
            <a:r>
              <a:rPr lang="en-US" baseline="30000" dirty="0"/>
              <a:t>1</a:t>
            </a:r>
            <a:r>
              <a:rPr lang="en-US" dirty="0"/>
              <a:t>H).</a:t>
            </a:r>
          </a:p>
        </p:txBody>
      </p:sp>
      <p:sp>
        <p:nvSpPr>
          <p:cNvPr id="12" name="Rectangle 11">
            <a:extLst>
              <a:ext uri="{FF2B5EF4-FFF2-40B4-BE49-F238E27FC236}">
                <a16:creationId xmlns:a16="http://schemas.microsoft.com/office/drawing/2014/main" xmlns="" id="{CE61507D-E550-D444-A8F6-227C2AA042C2}"/>
              </a:ext>
            </a:extLst>
          </p:cNvPr>
          <p:cNvSpPr/>
          <p:nvPr/>
        </p:nvSpPr>
        <p:spPr>
          <a:xfrm rot="16200000">
            <a:off x="7951205" y="5665205"/>
            <a:ext cx="2154757" cy="230832"/>
          </a:xfrm>
          <a:prstGeom prst="rect">
            <a:avLst/>
          </a:prstGeom>
        </p:spPr>
        <p:txBody>
          <a:bodyPr wrap="none">
            <a:spAutoFit/>
          </a:bodyPr>
          <a:lstStyle/>
          <a:p>
            <a:r>
              <a:rPr lang="en-US" sz="900" i="1" dirty="0"/>
              <a:t>Image Source: https://</a:t>
            </a:r>
            <a:r>
              <a:rPr lang="en-US" sz="900" i="1" dirty="0" err="1"/>
              <a:t>physics.info</a:t>
            </a:r>
            <a:r>
              <a:rPr lang="en-US" sz="900" i="1" dirty="0"/>
              <a:t>/fusion/</a:t>
            </a:r>
          </a:p>
        </p:txBody>
      </p:sp>
    </p:spTree>
    <p:extLst>
      <p:ext uri="{BB962C8B-B14F-4D97-AF65-F5344CB8AC3E}">
        <p14:creationId xmlns:p14="http://schemas.microsoft.com/office/powerpoint/2010/main" val="47968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07C2E-FCD2-1643-A40A-B66C17CB36C0}"/>
              </a:ext>
            </a:extLst>
          </p:cNvPr>
          <p:cNvSpPr>
            <a:spLocks noGrp="1"/>
          </p:cNvSpPr>
          <p:nvPr>
            <p:ph type="title"/>
          </p:nvPr>
        </p:nvSpPr>
        <p:spPr/>
        <p:txBody>
          <a:bodyPr/>
          <a:lstStyle/>
          <a:p>
            <a:r>
              <a:rPr lang="en-US" dirty="0"/>
              <a:t>Gas Laws</a:t>
            </a:r>
          </a:p>
        </p:txBody>
      </p:sp>
      <p:sp>
        <p:nvSpPr>
          <p:cNvPr id="3" name="Content Placeholder 2">
            <a:extLst>
              <a:ext uri="{FF2B5EF4-FFF2-40B4-BE49-F238E27FC236}">
                <a16:creationId xmlns:a16="http://schemas.microsoft.com/office/drawing/2014/main" xmlns="" id="{5E67FD7E-6DA9-5942-B95A-B4ECB572167C}"/>
              </a:ext>
            </a:extLst>
          </p:cNvPr>
          <p:cNvSpPr>
            <a:spLocks noGrp="1"/>
          </p:cNvSpPr>
          <p:nvPr>
            <p:ph sz="half" idx="1"/>
          </p:nvPr>
        </p:nvSpPr>
        <p:spPr>
          <a:xfrm>
            <a:off x="457200" y="1295400"/>
            <a:ext cx="8001000" cy="5060950"/>
          </a:xfrm>
        </p:spPr>
        <p:txBody>
          <a:bodyPr>
            <a:normAutofit/>
          </a:bodyPr>
          <a:lstStyle/>
          <a:p>
            <a:r>
              <a:rPr lang="en-US" b="1" dirty="0"/>
              <a:t>A key principle that determines the structure and life of stars is </a:t>
            </a:r>
            <a:r>
              <a:rPr lang="en-US" b="1" u="sng" dirty="0"/>
              <a:t>hydrostatic equilibrium</a:t>
            </a:r>
            <a:endParaRPr lang="en-US" b="1" dirty="0"/>
          </a:p>
          <a:p>
            <a:pPr lvl="1"/>
            <a:r>
              <a:rPr lang="en-US" dirty="0"/>
              <a:t>In other words, the outward pressure of radiation from nuclear fusion must balance gravity`s inward pressure.</a:t>
            </a:r>
          </a:p>
          <a:p>
            <a:pPr lvl="1"/>
            <a:r>
              <a:rPr lang="en-US" dirty="0"/>
              <a:t>At every position in a star, the pressure of the gas must be just enough to support </a:t>
            </a:r>
            <a:br>
              <a:rPr lang="en-US" dirty="0"/>
            </a:br>
            <a:r>
              <a:rPr lang="en-US" dirty="0"/>
              <a:t>the ``weight'' of the star </a:t>
            </a:r>
            <a:br>
              <a:rPr lang="en-US" dirty="0"/>
            </a:br>
            <a:r>
              <a:rPr lang="en-US" dirty="0"/>
              <a:t>above it. </a:t>
            </a:r>
          </a:p>
          <a:p>
            <a:pPr lvl="1"/>
            <a:r>
              <a:rPr lang="en-US" dirty="0"/>
              <a:t>If this is not the case, the </a:t>
            </a:r>
            <a:br>
              <a:rPr lang="en-US" dirty="0"/>
            </a:br>
            <a:r>
              <a:rPr lang="en-US" dirty="0"/>
              <a:t>star would expand or </a:t>
            </a:r>
            <a:br>
              <a:rPr lang="en-US" dirty="0"/>
            </a:br>
            <a:r>
              <a:rPr lang="en-US" dirty="0"/>
              <a:t>contract and eventually </a:t>
            </a:r>
            <a:br>
              <a:rPr lang="en-US" dirty="0"/>
            </a:br>
            <a:r>
              <a:rPr lang="en-US" dirty="0"/>
              <a:t>become unstable.</a:t>
            </a:r>
          </a:p>
        </p:txBody>
      </p:sp>
      <p:sp>
        <p:nvSpPr>
          <p:cNvPr id="5" name="Slide Number Placeholder 4">
            <a:extLst>
              <a:ext uri="{FF2B5EF4-FFF2-40B4-BE49-F238E27FC236}">
                <a16:creationId xmlns:a16="http://schemas.microsoft.com/office/drawing/2014/main" xmlns="" id="{1B04D1C1-D253-5D4C-BE60-088C6166D824}"/>
              </a:ext>
            </a:extLst>
          </p:cNvPr>
          <p:cNvSpPr>
            <a:spLocks noGrp="1"/>
          </p:cNvSpPr>
          <p:nvPr>
            <p:ph type="sldNum" sz="quarter" idx="12"/>
          </p:nvPr>
        </p:nvSpPr>
        <p:spPr/>
        <p:txBody>
          <a:bodyPr/>
          <a:lstStyle/>
          <a:p>
            <a:fld id="{47A2A49C-3692-4152-8A6C-C7C5B48EF17E}" type="slidenum">
              <a:rPr lang="en-US" smtClean="0"/>
              <a:t>15</a:t>
            </a:fld>
            <a:endParaRPr lang="en-US"/>
          </a:p>
        </p:txBody>
      </p:sp>
      <p:pic>
        <p:nvPicPr>
          <p:cNvPr id="8194" name="Picture 2" descr="Diagram of hydrostatic equilibrium"/>
          <p:cNvPicPr>
            <a:picLocks noChangeAspect="1" noChangeArrowheads="1"/>
          </p:cNvPicPr>
          <p:nvPr/>
        </p:nvPicPr>
        <p:blipFill rotWithShape="1">
          <a:blip r:embed="rId3">
            <a:extLst>
              <a:ext uri="{28A0092B-C50C-407E-A947-70E740481C1C}">
                <a14:useLocalDpi xmlns:a14="http://schemas.microsoft.com/office/drawing/2010/main" val="0"/>
              </a:ext>
            </a:extLst>
          </a:blip>
          <a:srcRect l="14296" t="7869" r="15686" b="13773"/>
          <a:stretch/>
        </p:blipFill>
        <p:spPr bwMode="auto">
          <a:xfrm>
            <a:off x="4972050" y="3443287"/>
            <a:ext cx="3962400" cy="34147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72050" y="3457575"/>
            <a:ext cx="1300869"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t>Hydrostatic </a:t>
            </a:r>
            <a:br>
              <a:rPr lang="en-US" dirty="0"/>
            </a:br>
            <a:r>
              <a:rPr lang="en-US" dirty="0"/>
              <a:t>Equilibrium</a:t>
            </a:r>
          </a:p>
        </p:txBody>
      </p:sp>
      <p:sp>
        <p:nvSpPr>
          <p:cNvPr id="6" name="Rectangle 5"/>
          <p:cNvSpPr/>
          <p:nvPr/>
        </p:nvSpPr>
        <p:spPr>
          <a:xfrm>
            <a:off x="0" y="6633517"/>
            <a:ext cx="4572000" cy="230832"/>
          </a:xfrm>
          <a:prstGeom prst="rect">
            <a:avLst/>
          </a:prstGeom>
        </p:spPr>
        <p:txBody>
          <a:bodyPr>
            <a:spAutoFit/>
          </a:bodyPr>
          <a:lstStyle/>
          <a:p>
            <a:r>
              <a:rPr lang="en-US" sz="900" i="1" dirty="0"/>
              <a:t>Source: http://ircamera.as.arizona.edu/NatSci102/NatSci102/text/hydrostat.htm</a:t>
            </a:r>
          </a:p>
        </p:txBody>
      </p:sp>
    </p:spTree>
    <p:extLst>
      <p:ext uri="{BB962C8B-B14F-4D97-AF65-F5344CB8AC3E}">
        <p14:creationId xmlns:p14="http://schemas.microsoft.com/office/powerpoint/2010/main" val="315595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Eddington’s 3 Outcomes</a:t>
            </a:r>
          </a:p>
        </p:txBody>
      </p:sp>
      <p:sp>
        <p:nvSpPr>
          <p:cNvPr id="3" name="Content Placeholder 2"/>
          <p:cNvSpPr>
            <a:spLocks noGrp="1"/>
          </p:cNvSpPr>
          <p:nvPr>
            <p:ph sz="half" idx="1"/>
          </p:nvPr>
        </p:nvSpPr>
        <p:spPr>
          <a:xfrm>
            <a:off x="457199" y="1600200"/>
            <a:ext cx="5572125" cy="4525963"/>
          </a:xfrm>
        </p:spPr>
        <p:txBody>
          <a:bodyPr>
            <a:normAutofit fontScale="85000" lnSpcReduction="20000"/>
          </a:bodyPr>
          <a:lstStyle/>
          <a:p>
            <a:r>
              <a:rPr lang="en-US" b="1" dirty="0"/>
              <a:t>Eddington determined there are only 3 possible outcomes for a ball of gas like a star: </a:t>
            </a:r>
          </a:p>
          <a:p>
            <a:pPr lvl="1"/>
            <a:r>
              <a:rPr lang="en-US" dirty="0"/>
              <a:t>1) If too small to create the conditions needed for fusion, it becomes a cool ball of gas (e.g., the gas planets). </a:t>
            </a:r>
          </a:p>
          <a:p>
            <a:pPr lvl="2"/>
            <a:r>
              <a:rPr lang="en-US" dirty="0"/>
              <a:t>This is any planet under 10</a:t>
            </a:r>
            <a:r>
              <a:rPr lang="en-US" baseline="30000" dirty="0"/>
              <a:t>32</a:t>
            </a:r>
            <a:r>
              <a:rPr lang="en-US" dirty="0"/>
              <a:t> g of gas. </a:t>
            </a:r>
            <a:br>
              <a:rPr lang="en-US" dirty="0"/>
            </a:br>
            <a:endParaRPr lang="en-US" dirty="0"/>
          </a:p>
          <a:p>
            <a:pPr lvl="1"/>
            <a:r>
              <a:rPr lang="en-US" dirty="0"/>
              <a:t>2) If it is the right size to balance outward and inward pressures, it becomes a star. </a:t>
            </a:r>
          </a:p>
          <a:p>
            <a:pPr lvl="2"/>
            <a:r>
              <a:rPr lang="en-US" dirty="0"/>
              <a:t>This is any planet between 10</a:t>
            </a:r>
            <a:r>
              <a:rPr lang="en-US" baseline="30000" dirty="0"/>
              <a:t>32</a:t>
            </a:r>
            <a:r>
              <a:rPr lang="en-US" dirty="0"/>
              <a:t> and 10</a:t>
            </a:r>
            <a:r>
              <a:rPr lang="en-US" baseline="30000" dirty="0"/>
              <a:t>35 </a:t>
            </a:r>
            <a:r>
              <a:rPr lang="en-US" dirty="0"/>
              <a:t>g of gas. </a:t>
            </a:r>
            <a:br>
              <a:rPr lang="en-US" dirty="0"/>
            </a:br>
            <a:endParaRPr lang="en-US" dirty="0"/>
          </a:p>
          <a:p>
            <a:pPr lvl="1"/>
            <a:r>
              <a:rPr lang="en-US" dirty="0"/>
              <a:t>3) If it is too big, it will eventually explode due to excess outward pressure from radiation. </a:t>
            </a:r>
          </a:p>
          <a:p>
            <a:pPr lvl="2"/>
            <a:r>
              <a:rPr lang="en-US" dirty="0"/>
              <a:t>This is any planet above 10</a:t>
            </a:r>
            <a:r>
              <a:rPr lang="en-US" baseline="30000" dirty="0"/>
              <a:t>35</a:t>
            </a:r>
            <a:r>
              <a:rPr lang="en-US" dirty="0"/>
              <a:t> g of gas</a:t>
            </a:r>
          </a:p>
          <a:p>
            <a:endParaRPr lang="en-US" dirty="0"/>
          </a:p>
        </p:txBody>
      </p:sp>
      <p:sp>
        <p:nvSpPr>
          <p:cNvPr id="5" name="Slide Number Placeholder 4"/>
          <p:cNvSpPr>
            <a:spLocks noGrp="1"/>
          </p:cNvSpPr>
          <p:nvPr>
            <p:ph type="sldNum" sz="quarter" idx="12"/>
          </p:nvPr>
        </p:nvSpPr>
        <p:spPr/>
        <p:txBody>
          <a:bodyPr/>
          <a:lstStyle/>
          <a:p>
            <a:fld id="{47A2A49C-3692-4152-8A6C-C7C5B48EF17E}" type="slidenum">
              <a:rPr lang="en-US" smtClean="0"/>
              <a:t>16</a:t>
            </a:fld>
            <a:endParaRPr lang="en-US"/>
          </a:p>
        </p:txBody>
      </p:sp>
      <p:pic>
        <p:nvPicPr>
          <p:cNvPr id="9" name="Picture 8"/>
          <p:cNvPicPr>
            <a:picLocks noChangeAspect="1"/>
          </p:cNvPicPr>
          <p:nvPr/>
        </p:nvPicPr>
        <p:blipFill>
          <a:blip r:embed="rId2"/>
          <a:stretch>
            <a:fillRect/>
          </a:stretch>
        </p:blipFill>
        <p:spPr>
          <a:xfrm>
            <a:off x="6029324" y="1790988"/>
            <a:ext cx="2724150" cy="1069605"/>
          </a:xfrm>
          <a:prstGeom prst="rect">
            <a:avLst/>
          </a:prstGeom>
        </p:spPr>
      </p:pic>
      <p:pic>
        <p:nvPicPr>
          <p:cNvPr id="10" name="Picture 8" descr="Sun Emits a Solstice CME | Caption: This image from June 20,… | Flickr">
            <a:extLst>
              <a:ext uri="{FF2B5EF4-FFF2-40B4-BE49-F238E27FC236}">
                <a16:creationId xmlns:a16="http://schemas.microsoft.com/office/drawing/2014/main" xmlns="" id="{D1B9C353-BAE2-D642-879A-C22FAE9629A8}"/>
              </a:ext>
            </a:extLst>
          </p:cNvPr>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773965" y="3048638"/>
            <a:ext cx="1492044" cy="14920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6172415" y="4891088"/>
            <a:ext cx="2695144" cy="1235075"/>
          </a:xfrm>
          <a:prstGeom prst="rect">
            <a:avLst/>
          </a:prstGeom>
        </p:spPr>
      </p:pic>
    </p:spTree>
    <p:extLst>
      <p:ext uri="{BB962C8B-B14F-4D97-AF65-F5344CB8AC3E}">
        <p14:creationId xmlns:p14="http://schemas.microsoft.com/office/powerpoint/2010/main" val="253110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Regulation</a:t>
            </a:r>
            <a:endParaRPr lang="en-US" dirty="0"/>
          </a:p>
        </p:txBody>
      </p:sp>
      <p:sp>
        <p:nvSpPr>
          <p:cNvPr id="3" name="Content Placeholder 2"/>
          <p:cNvSpPr>
            <a:spLocks noGrp="1"/>
          </p:cNvSpPr>
          <p:nvPr>
            <p:ph sz="half" idx="1"/>
          </p:nvPr>
        </p:nvSpPr>
        <p:spPr>
          <a:xfrm>
            <a:off x="457200" y="1600200"/>
            <a:ext cx="8229600" cy="4756150"/>
          </a:xfrm>
        </p:spPr>
        <p:txBody>
          <a:bodyPr>
            <a:normAutofit fontScale="92500" lnSpcReduction="20000"/>
          </a:bodyPr>
          <a:lstStyle/>
          <a:p>
            <a:r>
              <a:rPr lang="en-US" b="1" dirty="0" smtClean="0"/>
              <a:t>Nuclear </a:t>
            </a:r>
            <a:r>
              <a:rPr lang="en-US" b="1" dirty="0"/>
              <a:t>reactions produce outward pressure, counteracting the forces of gravity and its effects on pressure/temp. </a:t>
            </a:r>
          </a:p>
          <a:p>
            <a:pPr lvl="1"/>
            <a:r>
              <a:rPr lang="en-US" dirty="0"/>
              <a:t>If a star shrinks, it will get hotter, making it expand and cool, causing it to shrink. </a:t>
            </a:r>
          </a:p>
          <a:p>
            <a:pPr lvl="1"/>
            <a:r>
              <a:rPr lang="en-US" dirty="0"/>
              <a:t>If a star expands, it will cool, and gravitational pressure will make it contract. </a:t>
            </a:r>
            <a:endParaRPr lang="en-US" dirty="0" smtClean="0"/>
          </a:p>
          <a:p>
            <a:r>
              <a:rPr lang="en-US" b="1" dirty="0"/>
              <a:t>W</a:t>
            </a:r>
            <a:r>
              <a:rPr lang="en-US" b="1" dirty="0" smtClean="0"/>
              <a:t>hile </a:t>
            </a:r>
            <a:r>
              <a:rPr lang="en-US" b="1" dirty="0"/>
              <a:t>nuclear reactions are </a:t>
            </a:r>
            <a:r>
              <a:rPr lang="en-US" b="1" dirty="0" smtClean="0"/>
              <a:t>what </a:t>
            </a:r>
            <a:br>
              <a:rPr lang="en-US" b="1" dirty="0" smtClean="0"/>
            </a:br>
            <a:r>
              <a:rPr lang="en-US" b="1" dirty="0" smtClean="0"/>
              <a:t>make </a:t>
            </a:r>
            <a:r>
              <a:rPr lang="en-US" b="1" dirty="0"/>
              <a:t>a star hot, they also keep a </a:t>
            </a:r>
            <a:r>
              <a:rPr lang="en-US" b="1" dirty="0" smtClean="0"/>
              <a:t/>
            </a:r>
            <a:br>
              <a:rPr lang="en-US" b="1" dirty="0" smtClean="0"/>
            </a:br>
            <a:r>
              <a:rPr lang="en-US" b="1" dirty="0" smtClean="0"/>
              <a:t>star </a:t>
            </a:r>
            <a:r>
              <a:rPr lang="en-US" b="1" dirty="0"/>
              <a:t>from getting </a:t>
            </a:r>
            <a:r>
              <a:rPr lang="en-US" b="1" i="1" u="sng" dirty="0"/>
              <a:t>too</a:t>
            </a:r>
            <a:r>
              <a:rPr lang="en-US" b="1" dirty="0"/>
              <a:t> hot. </a:t>
            </a:r>
          </a:p>
          <a:p>
            <a:pPr lvl="1"/>
            <a:r>
              <a:rPr lang="en-US" dirty="0"/>
              <a:t>Without these outward pressures, the </a:t>
            </a:r>
            <a:r>
              <a:rPr lang="en-US" dirty="0" smtClean="0"/>
              <a:t/>
            </a:r>
            <a:br>
              <a:rPr lang="en-US" dirty="0" smtClean="0"/>
            </a:br>
            <a:r>
              <a:rPr lang="en-US" dirty="0" smtClean="0"/>
              <a:t>star </a:t>
            </a:r>
            <a:r>
              <a:rPr lang="en-US" dirty="0"/>
              <a:t>would contract, raising the </a:t>
            </a:r>
            <a:r>
              <a:rPr lang="en-US" dirty="0" smtClean="0"/>
              <a:t/>
            </a:r>
            <a:br>
              <a:rPr lang="en-US" dirty="0" smtClean="0"/>
            </a:br>
            <a:r>
              <a:rPr lang="en-US" dirty="0" smtClean="0"/>
              <a:t>temperature </a:t>
            </a:r>
            <a:r>
              <a:rPr lang="en-US" dirty="0"/>
              <a:t>due to the relationship </a:t>
            </a:r>
            <a:r>
              <a:rPr lang="en-US" dirty="0" smtClean="0"/>
              <a:t/>
            </a:r>
            <a:br>
              <a:rPr lang="en-US" dirty="0" smtClean="0"/>
            </a:br>
            <a:r>
              <a:rPr lang="en-US" dirty="0" smtClean="0"/>
              <a:t>between temperature </a:t>
            </a:r>
            <a:r>
              <a:rPr lang="en-US" dirty="0"/>
              <a:t>&amp; pressure.</a:t>
            </a:r>
          </a:p>
        </p:txBody>
      </p:sp>
      <p:sp>
        <p:nvSpPr>
          <p:cNvPr id="5" name="Slide Number Placeholder 4"/>
          <p:cNvSpPr>
            <a:spLocks noGrp="1"/>
          </p:cNvSpPr>
          <p:nvPr>
            <p:ph type="sldNum" sz="quarter" idx="12"/>
          </p:nvPr>
        </p:nvSpPr>
        <p:spPr/>
        <p:txBody>
          <a:bodyPr/>
          <a:lstStyle/>
          <a:p>
            <a:fld id="{47A2A49C-3692-4152-8A6C-C7C5B48EF17E}" type="slidenum">
              <a:rPr lang="en-US" smtClean="0"/>
              <a:t>17</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6265"/>
          <a:stretch/>
        </p:blipFill>
        <p:spPr>
          <a:xfrm>
            <a:off x="5761569" y="3605759"/>
            <a:ext cx="2982383" cy="3130004"/>
          </a:xfrm>
          <a:prstGeom prst="rect">
            <a:avLst/>
          </a:prstGeom>
        </p:spPr>
      </p:pic>
      <p:sp>
        <p:nvSpPr>
          <p:cNvPr id="8" name="Rectangle 7"/>
          <p:cNvSpPr/>
          <p:nvPr/>
        </p:nvSpPr>
        <p:spPr>
          <a:xfrm>
            <a:off x="0" y="6613753"/>
            <a:ext cx="4572000" cy="215444"/>
          </a:xfrm>
          <a:prstGeom prst="rect">
            <a:avLst/>
          </a:prstGeom>
        </p:spPr>
        <p:txBody>
          <a:bodyPr>
            <a:spAutoFit/>
          </a:bodyPr>
          <a:lstStyle/>
          <a:p>
            <a:r>
              <a:rPr lang="en-US" sz="800" i="1" dirty="0" smtClean="0"/>
              <a:t>Source: https</a:t>
            </a:r>
            <a:r>
              <a:rPr lang="en-US" sz="800" i="1" dirty="0"/>
              <a:t>://iopscience.iop.org/book/978-1-64327-422-5/chapter/bk978-1-64327-422-5ch5</a:t>
            </a:r>
          </a:p>
        </p:txBody>
      </p:sp>
    </p:spTree>
    <p:extLst>
      <p:ext uri="{BB962C8B-B14F-4D97-AF65-F5344CB8AC3E}">
        <p14:creationId xmlns:p14="http://schemas.microsoft.com/office/powerpoint/2010/main" val="399563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A9D31-2EEB-0243-8F94-C20793CE8E69}"/>
              </a:ext>
            </a:extLst>
          </p:cNvPr>
          <p:cNvSpPr>
            <a:spLocks noGrp="1"/>
          </p:cNvSpPr>
          <p:nvPr>
            <p:ph type="title"/>
          </p:nvPr>
        </p:nvSpPr>
        <p:spPr/>
        <p:txBody>
          <a:bodyPr/>
          <a:lstStyle/>
          <a:p>
            <a:r>
              <a:rPr lang="en-US" dirty="0"/>
              <a:t>Revisions to W3 Driving Question</a:t>
            </a:r>
          </a:p>
        </p:txBody>
      </p:sp>
      <p:sp>
        <p:nvSpPr>
          <p:cNvPr id="3" name="Content Placeholder 2">
            <a:extLst>
              <a:ext uri="{FF2B5EF4-FFF2-40B4-BE49-F238E27FC236}">
                <a16:creationId xmlns:a16="http://schemas.microsoft.com/office/drawing/2014/main" xmlns="" id="{975B9431-CA56-3546-BB46-F778436D35F7}"/>
              </a:ext>
            </a:extLst>
          </p:cNvPr>
          <p:cNvSpPr>
            <a:spLocks noGrp="1"/>
          </p:cNvSpPr>
          <p:nvPr>
            <p:ph sz="half" idx="1"/>
          </p:nvPr>
        </p:nvSpPr>
        <p:spPr>
          <a:xfrm>
            <a:off x="457200" y="1600200"/>
            <a:ext cx="4343400" cy="4724400"/>
          </a:xfrm>
        </p:spPr>
        <p:txBody>
          <a:bodyPr>
            <a:normAutofit/>
          </a:bodyPr>
          <a:lstStyle/>
          <a:p>
            <a:r>
              <a:rPr lang="en-US" b="1" dirty="0"/>
              <a:t>Can we now improve our answers to our driving questions? </a:t>
            </a:r>
          </a:p>
          <a:p>
            <a:r>
              <a:rPr lang="en-US" i="1" dirty="0"/>
              <a:t>Where does the sun’s energy come from? </a:t>
            </a:r>
          </a:p>
          <a:p>
            <a:endParaRPr lang="en-US" b="1" dirty="0"/>
          </a:p>
        </p:txBody>
      </p:sp>
      <p:sp>
        <p:nvSpPr>
          <p:cNvPr id="5" name="Slide Number Placeholder 4">
            <a:extLst>
              <a:ext uri="{FF2B5EF4-FFF2-40B4-BE49-F238E27FC236}">
                <a16:creationId xmlns:a16="http://schemas.microsoft.com/office/drawing/2014/main" xmlns="" id="{6EEC83A5-782D-E14E-9050-97ED00E94BA3}"/>
              </a:ext>
            </a:extLst>
          </p:cNvPr>
          <p:cNvSpPr>
            <a:spLocks noGrp="1"/>
          </p:cNvSpPr>
          <p:nvPr>
            <p:ph type="sldNum" sz="quarter" idx="12"/>
          </p:nvPr>
        </p:nvSpPr>
        <p:spPr/>
        <p:txBody>
          <a:bodyPr/>
          <a:lstStyle/>
          <a:p>
            <a:fld id="{47A2A49C-3692-4152-8A6C-C7C5B48EF17E}" type="slidenum">
              <a:rPr lang="en-US" smtClean="0"/>
              <a:t>18</a:t>
            </a:fld>
            <a:endParaRPr lang="en-US"/>
          </a:p>
        </p:txBody>
      </p:sp>
      <p:pic>
        <p:nvPicPr>
          <p:cNvPr id="2056" name="Picture 8" descr="Sun Emits a Solstice CME | Caption: This image from June 20,… | Flickr">
            <a:extLst>
              <a:ext uri="{FF2B5EF4-FFF2-40B4-BE49-F238E27FC236}">
                <a16:creationId xmlns:a16="http://schemas.microsoft.com/office/drawing/2014/main" xmlns="" id="{8AE52D10-9C78-7943-99E6-72A54E7076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67640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364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A9D31-2EEB-0243-8F94-C20793CE8E69}"/>
              </a:ext>
            </a:extLst>
          </p:cNvPr>
          <p:cNvSpPr>
            <a:spLocks noGrp="1"/>
          </p:cNvSpPr>
          <p:nvPr>
            <p:ph type="title"/>
          </p:nvPr>
        </p:nvSpPr>
        <p:spPr/>
        <p:txBody>
          <a:bodyPr/>
          <a:lstStyle/>
          <a:p>
            <a:r>
              <a:rPr lang="en-US" dirty="0"/>
              <a:t>Sun Unit – W3 Driving Question</a:t>
            </a:r>
          </a:p>
        </p:txBody>
      </p:sp>
      <p:sp>
        <p:nvSpPr>
          <p:cNvPr id="3" name="Content Placeholder 2">
            <a:extLst>
              <a:ext uri="{FF2B5EF4-FFF2-40B4-BE49-F238E27FC236}">
                <a16:creationId xmlns:a16="http://schemas.microsoft.com/office/drawing/2014/main" xmlns="" id="{975B9431-CA56-3546-BB46-F778436D35F7}"/>
              </a:ext>
            </a:extLst>
          </p:cNvPr>
          <p:cNvSpPr>
            <a:spLocks noGrp="1"/>
          </p:cNvSpPr>
          <p:nvPr>
            <p:ph sz="half" idx="1"/>
          </p:nvPr>
        </p:nvSpPr>
        <p:spPr>
          <a:xfrm>
            <a:off x="457200" y="1600200"/>
            <a:ext cx="4343400" cy="4724400"/>
          </a:xfrm>
        </p:spPr>
        <p:txBody>
          <a:bodyPr>
            <a:normAutofit/>
          </a:bodyPr>
          <a:lstStyle/>
          <a:p>
            <a:r>
              <a:rPr lang="en-US" b="1" dirty="0"/>
              <a:t>This week’s driving question: </a:t>
            </a:r>
            <a:r>
              <a:rPr lang="en-US" dirty="0"/>
              <a:t>Where does the sun’s energy come from? </a:t>
            </a:r>
            <a:endParaRPr lang="en-US" i="1" dirty="0"/>
          </a:p>
        </p:txBody>
      </p:sp>
      <p:sp>
        <p:nvSpPr>
          <p:cNvPr id="5" name="Slide Number Placeholder 4">
            <a:extLst>
              <a:ext uri="{FF2B5EF4-FFF2-40B4-BE49-F238E27FC236}">
                <a16:creationId xmlns:a16="http://schemas.microsoft.com/office/drawing/2014/main" xmlns="" id="{6EEC83A5-782D-E14E-9050-97ED00E94BA3}"/>
              </a:ext>
            </a:extLst>
          </p:cNvPr>
          <p:cNvSpPr>
            <a:spLocks noGrp="1"/>
          </p:cNvSpPr>
          <p:nvPr>
            <p:ph type="sldNum" sz="quarter" idx="12"/>
          </p:nvPr>
        </p:nvSpPr>
        <p:spPr/>
        <p:txBody>
          <a:bodyPr/>
          <a:lstStyle/>
          <a:p>
            <a:fld id="{47A2A49C-3692-4152-8A6C-C7C5B48EF17E}" type="slidenum">
              <a:rPr lang="en-US" smtClean="0"/>
              <a:t>2</a:t>
            </a:fld>
            <a:endParaRPr lang="en-US"/>
          </a:p>
        </p:txBody>
      </p:sp>
      <p:pic>
        <p:nvPicPr>
          <p:cNvPr id="2056" name="Picture 8" descr="Sun Emits a Solstice CME | Caption: This image from June 20,… | Flickr">
            <a:extLst>
              <a:ext uri="{FF2B5EF4-FFF2-40B4-BE49-F238E27FC236}">
                <a16:creationId xmlns:a16="http://schemas.microsoft.com/office/drawing/2014/main" xmlns="" id="{8AE52D10-9C78-7943-99E6-72A54E7076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67640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09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B4021-0D4F-3F4F-AF2C-7534189EEDF1}"/>
              </a:ext>
            </a:extLst>
          </p:cNvPr>
          <p:cNvSpPr>
            <a:spLocks noGrp="1"/>
          </p:cNvSpPr>
          <p:nvPr>
            <p:ph type="title"/>
          </p:nvPr>
        </p:nvSpPr>
        <p:spPr/>
        <p:txBody>
          <a:bodyPr/>
          <a:lstStyle/>
          <a:p>
            <a:r>
              <a:rPr lang="en-US" dirty="0"/>
              <a:t>Week 2 Recap</a:t>
            </a:r>
          </a:p>
        </p:txBody>
      </p:sp>
      <p:sp>
        <p:nvSpPr>
          <p:cNvPr id="3" name="Content Placeholder 2">
            <a:extLst>
              <a:ext uri="{FF2B5EF4-FFF2-40B4-BE49-F238E27FC236}">
                <a16:creationId xmlns:a16="http://schemas.microsoft.com/office/drawing/2014/main" xmlns="" id="{C9BBECCC-B4C8-7E4C-BE5D-5ADF36B29704}"/>
              </a:ext>
            </a:extLst>
          </p:cNvPr>
          <p:cNvSpPr>
            <a:spLocks noGrp="1"/>
          </p:cNvSpPr>
          <p:nvPr>
            <p:ph sz="half" idx="1"/>
          </p:nvPr>
        </p:nvSpPr>
        <p:spPr>
          <a:xfrm>
            <a:off x="457200" y="1600200"/>
            <a:ext cx="4191000" cy="4525963"/>
          </a:xfrm>
        </p:spPr>
        <p:txBody>
          <a:bodyPr>
            <a:normAutofit fontScale="92500" lnSpcReduction="10000"/>
          </a:bodyPr>
          <a:lstStyle/>
          <a:p>
            <a:r>
              <a:rPr lang="en-US" b="1" dirty="0"/>
              <a:t>We now know that the sun is primarily composed of hydrogen and helium. </a:t>
            </a:r>
          </a:p>
          <a:p>
            <a:pPr lvl="1"/>
            <a:r>
              <a:rPr lang="en-US" dirty="0"/>
              <a:t>We also know the size, distance, and temperature of the sun.</a:t>
            </a:r>
          </a:p>
          <a:p>
            <a:pPr lvl="1"/>
            <a:r>
              <a:rPr lang="en-US" dirty="0"/>
              <a:t>We now have the info we need to answer our original question – </a:t>
            </a:r>
            <a:r>
              <a:rPr lang="en-US" i="1" dirty="0"/>
              <a:t>How can the Sun burn continuously for more than a few tens of millions of years at most without exhausting its fuel?</a:t>
            </a:r>
            <a:endParaRPr lang="en-US" dirty="0"/>
          </a:p>
        </p:txBody>
      </p:sp>
      <p:sp>
        <p:nvSpPr>
          <p:cNvPr id="4" name="Content Placeholder 3">
            <a:extLst>
              <a:ext uri="{FF2B5EF4-FFF2-40B4-BE49-F238E27FC236}">
                <a16:creationId xmlns:a16="http://schemas.microsoft.com/office/drawing/2014/main" xmlns="" id="{9AFB762D-0F81-824B-A7B7-7CAC6019E615}"/>
              </a:ext>
            </a:extLst>
          </p:cNvPr>
          <p:cNvSpPr>
            <a:spLocks noGrp="1"/>
          </p:cNvSpPr>
          <p:nvPr>
            <p:ph sz="half" idx="2"/>
          </p:nvPr>
        </p:nvSpPr>
        <p:spPr>
          <a:xfrm>
            <a:off x="5313414" y="5024761"/>
            <a:ext cx="2827409" cy="1101402"/>
          </a:xfrm>
        </p:spPr>
        <p:txBody>
          <a:bodyPr>
            <a:normAutofit fontScale="92500" lnSpcReduction="10000"/>
          </a:bodyPr>
          <a:lstStyle/>
          <a:p>
            <a:pPr marL="0" indent="0" algn="ctr">
              <a:buNone/>
            </a:pPr>
            <a:r>
              <a:rPr lang="en-US" sz="1800" i="1" dirty="0"/>
              <a:t>Lord Kelvin is still waiting </a:t>
            </a:r>
            <a:br>
              <a:rPr lang="en-US" sz="1800" i="1" dirty="0"/>
            </a:br>
            <a:r>
              <a:rPr lang="en-US" sz="1800" i="1" dirty="0"/>
              <a:t>for an explanation…</a:t>
            </a:r>
          </a:p>
        </p:txBody>
      </p:sp>
      <p:sp>
        <p:nvSpPr>
          <p:cNvPr id="5" name="Slide Number Placeholder 4">
            <a:extLst>
              <a:ext uri="{FF2B5EF4-FFF2-40B4-BE49-F238E27FC236}">
                <a16:creationId xmlns:a16="http://schemas.microsoft.com/office/drawing/2014/main" xmlns="" id="{4A72C67C-6200-1444-A444-E8532E6835BF}"/>
              </a:ext>
            </a:extLst>
          </p:cNvPr>
          <p:cNvSpPr>
            <a:spLocks noGrp="1"/>
          </p:cNvSpPr>
          <p:nvPr>
            <p:ph type="sldNum" sz="quarter" idx="12"/>
          </p:nvPr>
        </p:nvSpPr>
        <p:spPr/>
        <p:txBody>
          <a:bodyPr/>
          <a:lstStyle/>
          <a:p>
            <a:fld id="{47A2A49C-3692-4152-8A6C-C7C5B48EF17E}" type="slidenum">
              <a:rPr lang="en-US" smtClean="0"/>
              <a:t>3</a:t>
            </a:fld>
            <a:endParaRPr lang="en-US"/>
          </a:p>
        </p:txBody>
      </p:sp>
      <p:pic>
        <p:nvPicPr>
          <p:cNvPr id="6" name="Picture 5" descr="A picture of Lord Kelvin">
            <a:extLst>
              <a:ext uri="{FF2B5EF4-FFF2-40B4-BE49-F238E27FC236}">
                <a16:creationId xmlns:a16="http://schemas.microsoft.com/office/drawing/2014/main" xmlns="" id="{782057DA-66A3-4244-BE0E-4F39A8F396E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313415" y="1532877"/>
            <a:ext cx="2827408" cy="3411258"/>
          </a:xfrm>
          <a:prstGeom prst="rect">
            <a:avLst/>
          </a:prstGeom>
        </p:spPr>
      </p:pic>
    </p:spTree>
    <p:extLst>
      <p:ext uri="{BB962C8B-B14F-4D97-AF65-F5344CB8AC3E}">
        <p14:creationId xmlns:p14="http://schemas.microsoft.com/office/powerpoint/2010/main" val="396351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07C2E-FCD2-1643-A40A-B66C17CB36C0}"/>
              </a:ext>
            </a:extLst>
          </p:cNvPr>
          <p:cNvSpPr>
            <a:spLocks noGrp="1"/>
          </p:cNvSpPr>
          <p:nvPr>
            <p:ph type="title"/>
          </p:nvPr>
        </p:nvSpPr>
        <p:spPr/>
        <p:txBody>
          <a:bodyPr/>
          <a:lstStyle/>
          <a:p>
            <a:r>
              <a:rPr lang="en-US" dirty="0"/>
              <a:t>The Big Ideas</a:t>
            </a:r>
          </a:p>
        </p:txBody>
      </p:sp>
      <p:sp>
        <p:nvSpPr>
          <p:cNvPr id="3" name="Content Placeholder 2">
            <a:extLst>
              <a:ext uri="{FF2B5EF4-FFF2-40B4-BE49-F238E27FC236}">
                <a16:creationId xmlns:a16="http://schemas.microsoft.com/office/drawing/2014/main" xmlns="" id="{5E67FD7E-6DA9-5942-B95A-B4ECB572167C}"/>
              </a:ext>
            </a:extLst>
          </p:cNvPr>
          <p:cNvSpPr>
            <a:spLocks noGrp="1"/>
          </p:cNvSpPr>
          <p:nvPr>
            <p:ph sz="half" idx="1"/>
          </p:nvPr>
        </p:nvSpPr>
        <p:spPr>
          <a:xfrm>
            <a:off x="457200" y="1295400"/>
            <a:ext cx="8001000" cy="4525963"/>
          </a:xfrm>
        </p:spPr>
        <p:txBody>
          <a:bodyPr/>
          <a:lstStyle/>
          <a:p>
            <a:r>
              <a:rPr lang="en-US" b="1" dirty="0"/>
              <a:t>If you know the mass and surface temperature of the sun, you can determine the temperature inside the sun. </a:t>
            </a:r>
          </a:p>
          <a:p>
            <a:pPr lvl="1"/>
            <a:r>
              <a:rPr lang="en-US" dirty="0"/>
              <a:t>This determination is based on the relationship between pressure and temperature in gases. </a:t>
            </a:r>
          </a:p>
          <a:p>
            <a:pPr lvl="1"/>
            <a:r>
              <a:rPr lang="en-US" dirty="0"/>
              <a:t>If you know the temperature inside the star and its atomic composition, you can begin to determine how the sun is able to ‘burn’ continuously for billions of years. </a:t>
            </a:r>
          </a:p>
        </p:txBody>
      </p:sp>
      <p:sp>
        <p:nvSpPr>
          <p:cNvPr id="5" name="Slide Number Placeholder 4">
            <a:extLst>
              <a:ext uri="{FF2B5EF4-FFF2-40B4-BE49-F238E27FC236}">
                <a16:creationId xmlns:a16="http://schemas.microsoft.com/office/drawing/2014/main" xmlns="" id="{1B04D1C1-D253-5D4C-BE60-088C6166D824}"/>
              </a:ext>
            </a:extLst>
          </p:cNvPr>
          <p:cNvSpPr>
            <a:spLocks noGrp="1"/>
          </p:cNvSpPr>
          <p:nvPr>
            <p:ph type="sldNum" sz="quarter" idx="12"/>
          </p:nvPr>
        </p:nvSpPr>
        <p:spPr/>
        <p:txBody>
          <a:bodyPr/>
          <a:lstStyle/>
          <a:p>
            <a:fld id="{47A2A49C-3692-4152-8A6C-C7C5B48EF17E}" type="slidenum">
              <a:rPr lang="en-US" smtClean="0"/>
              <a:t>4</a:t>
            </a:fld>
            <a:endParaRPr lang="en-US"/>
          </a:p>
        </p:txBody>
      </p:sp>
      <p:pic>
        <p:nvPicPr>
          <p:cNvPr id="6" name="Picture 5" descr="A picture containing close&#10;&#10;Description automatically generated">
            <a:extLst>
              <a:ext uri="{FF2B5EF4-FFF2-40B4-BE49-F238E27FC236}">
                <a16:creationId xmlns:a16="http://schemas.microsoft.com/office/drawing/2014/main" xmlns="" id="{70018BA5-EDD4-ED45-8EC7-1CD73686F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215" y="4767429"/>
            <a:ext cx="6614370" cy="1991237"/>
          </a:xfrm>
          <a:prstGeom prst="rect">
            <a:avLst/>
          </a:prstGeom>
        </p:spPr>
      </p:pic>
    </p:spTree>
    <p:extLst>
      <p:ext uri="{BB962C8B-B14F-4D97-AF65-F5344CB8AC3E}">
        <p14:creationId xmlns:p14="http://schemas.microsoft.com/office/powerpoint/2010/main" val="74933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07C2E-FCD2-1643-A40A-B66C17CB36C0}"/>
              </a:ext>
            </a:extLst>
          </p:cNvPr>
          <p:cNvSpPr>
            <a:spLocks noGrp="1"/>
          </p:cNvSpPr>
          <p:nvPr>
            <p:ph type="title"/>
          </p:nvPr>
        </p:nvSpPr>
        <p:spPr/>
        <p:txBody>
          <a:bodyPr/>
          <a:lstStyle/>
          <a:p>
            <a:r>
              <a:rPr lang="en-US" dirty="0"/>
              <a:t>Gas Laws</a:t>
            </a:r>
          </a:p>
        </p:txBody>
      </p:sp>
      <p:sp>
        <p:nvSpPr>
          <p:cNvPr id="3" name="Content Placeholder 2">
            <a:extLst>
              <a:ext uri="{FF2B5EF4-FFF2-40B4-BE49-F238E27FC236}">
                <a16:creationId xmlns:a16="http://schemas.microsoft.com/office/drawing/2014/main" xmlns="" id="{5E67FD7E-6DA9-5942-B95A-B4ECB572167C}"/>
              </a:ext>
            </a:extLst>
          </p:cNvPr>
          <p:cNvSpPr>
            <a:spLocks noGrp="1"/>
          </p:cNvSpPr>
          <p:nvPr>
            <p:ph sz="half" idx="1"/>
          </p:nvPr>
        </p:nvSpPr>
        <p:spPr>
          <a:xfrm>
            <a:off x="457200" y="1295401"/>
            <a:ext cx="8001000" cy="2576512"/>
          </a:xfrm>
        </p:spPr>
        <p:txBody>
          <a:bodyPr>
            <a:normAutofit fontScale="92500"/>
          </a:bodyPr>
          <a:lstStyle/>
          <a:p>
            <a:r>
              <a:rPr lang="en-US" b="1" dirty="0"/>
              <a:t>When you heat a gas, the pressure increases</a:t>
            </a:r>
            <a:r>
              <a:rPr lang="en-US" dirty="0"/>
              <a:t>.</a:t>
            </a:r>
          </a:p>
          <a:p>
            <a:pPr lvl="1"/>
            <a:r>
              <a:rPr lang="en-US" dirty="0"/>
              <a:t>Hotter temps increase the speed at which particles move.</a:t>
            </a:r>
          </a:p>
          <a:p>
            <a:pPr lvl="1"/>
            <a:r>
              <a:rPr lang="en-US" dirty="0"/>
              <a:t>This increase the rate and force at which particles collide, generating more heat. </a:t>
            </a:r>
          </a:p>
          <a:p>
            <a:pPr lvl="1"/>
            <a:r>
              <a:rPr lang="en-US" dirty="0"/>
              <a:t>Similarly, if you increase pressure, a gas heats up as particles collide more frequently. </a:t>
            </a:r>
          </a:p>
          <a:p>
            <a:endParaRPr lang="en-US" dirty="0"/>
          </a:p>
        </p:txBody>
      </p:sp>
      <p:sp>
        <p:nvSpPr>
          <p:cNvPr id="5" name="Slide Number Placeholder 4">
            <a:extLst>
              <a:ext uri="{FF2B5EF4-FFF2-40B4-BE49-F238E27FC236}">
                <a16:creationId xmlns:a16="http://schemas.microsoft.com/office/drawing/2014/main" xmlns="" id="{1B04D1C1-D253-5D4C-BE60-088C6166D824}"/>
              </a:ext>
            </a:extLst>
          </p:cNvPr>
          <p:cNvSpPr>
            <a:spLocks noGrp="1"/>
          </p:cNvSpPr>
          <p:nvPr>
            <p:ph type="sldNum" sz="quarter" idx="12"/>
          </p:nvPr>
        </p:nvSpPr>
        <p:spPr/>
        <p:txBody>
          <a:bodyPr/>
          <a:lstStyle/>
          <a:p>
            <a:fld id="{47A2A49C-3692-4152-8A6C-C7C5B48EF17E}" type="slidenum">
              <a:rPr lang="en-US" smtClean="0"/>
              <a:t>5</a:t>
            </a:fld>
            <a:endParaRPr lang="en-US"/>
          </a:p>
        </p:txBody>
      </p:sp>
      <p:sp>
        <p:nvSpPr>
          <p:cNvPr id="8" name="Rectangle 7"/>
          <p:cNvSpPr/>
          <p:nvPr/>
        </p:nvSpPr>
        <p:spPr>
          <a:xfrm>
            <a:off x="5043488" y="6620634"/>
            <a:ext cx="4100512" cy="215444"/>
          </a:xfrm>
          <a:prstGeom prst="rect">
            <a:avLst/>
          </a:prstGeom>
        </p:spPr>
        <p:txBody>
          <a:bodyPr wrap="square">
            <a:spAutoFit/>
          </a:bodyPr>
          <a:lstStyle/>
          <a:p>
            <a:r>
              <a:rPr lang="en-US" sz="800" i="1" dirty="0"/>
              <a:t>Image Source: https://www.chem.fsu.edu/chemlab/chm1045/gas_laws.html</a:t>
            </a:r>
          </a:p>
        </p:txBody>
      </p:sp>
      <p:pic>
        <p:nvPicPr>
          <p:cNvPr id="11" name="Picture 10"/>
          <p:cNvPicPr>
            <a:picLocks noChangeAspect="1"/>
          </p:cNvPicPr>
          <p:nvPr/>
        </p:nvPicPr>
        <p:blipFill rotWithShape="1">
          <a:blip r:embed="rId3">
            <a:clrChange>
              <a:clrFrom>
                <a:srgbClr val="FFFFFF"/>
              </a:clrFrom>
              <a:clrTo>
                <a:srgbClr val="FFFFFF">
                  <a:alpha val="0"/>
                </a:srgbClr>
              </a:clrTo>
            </a:clrChange>
          </a:blip>
          <a:srcRect t="6139"/>
          <a:stretch/>
        </p:blipFill>
        <p:spPr>
          <a:xfrm>
            <a:off x="3464716" y="3702571"/>
            <a:ext cx="5679284" cy="3035508"/>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8102" y="4443416"/>
            <a:ext cx="4141164" cy="2181224"/>
          </a:xfrm>
          <a:prstGeom prst="rect">
            <a:avLst/>
          </a:prstGeom>
        </p:spPr>
      </p:pic>
    </p:spTree>
    <p:extLst>
      <p:ext uri="{BB962C8B-B14F-4D97-AF65-F5344CB8AC3E}">
        <p14:creationId xmlns:p14="http://schemas.microsoft.com/office/powerpoint/2010/main" val="41741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xmlns="" id="{1D0D898E-E65A-6343-A947-4E5827E2764D}"/>
              </a:ext>
            </a:extLst>
          </p:cNvPr>
          <p:cNvSpPr/>
          <p:nvPr/>
        </p:nvSpPr>
        <p:spPr>
          <a:xfrm>
            <a:off x="4508500" y="2374901"/>
            <a:ext cx="431800" cy="431800"/>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1507C2E-FCD2-1643-A40A-B66C17CB36C0}"/>
              </a:ext>
            </a:extLst>
          </p:cNvPr>
          <p:cNvSpPr>
            <a:spLocks noGrp="1"/>
          </p:cNvSpPr>
          <p:nvPr>
            <p:ph type="title"/>
          </p:nvPr>
        </p:nvSpPr>
        <p:spPr/>
        <p:txBody>
          <a:bodyPr/>
          <a:lstStyle/>
          <a:p>
            <a:r>
              <a:rPr lang="en-US" dirty="0"/>
              <a:t>Subatomic Components</a:t>
            </a:r>
          </a:p>
        </p:txBody>
      </p:sp>
      <p:sp>
        <p:nvSpPr>
          <p:cNvPr id="3" name="Content Placeholder 2">
            <a:extLst>
              <a:ext uri="{FF2B5EF4-FFF2-40B4-BE49-F238E27FC236}">
                <a16:creationId xmlns:a16="http://schemas.microsoft.com/office/drawing/2014/main" xmlns="" id="{5E67FD7E-6DA9-5942-B95A-B4ECB572167C}"/>
              </a:ext>
            </a:extLst>
          </p:cNvPr>
          <p:cNvSpPr>
            <a:spLocks noGrp="1"/>
          </p:cNvSpPr>
          <p:nvPr>
            <p:ph sz="half" idx="1"/>
          </p:nvPr>
        </p:nvSpPr>
        <p:spPr>
          <a:xfrm>
            <a:off x="457200" y="3822700"/>
            <a:ext cx="8001000" cy="2400300"/>
          </a:xfrm>
        </p:spPr>
        <p:txBody>
          <a:bodyPr>
            <a:normAutofit fontScale="85000" lnSpcReduction="10000"/>
          </a:bodyPr>
          <a:lstStyle/>
          <a:p>
            <a:r>
              <a:rPr lang="en-US" b="1" dirty="0"/>
              <a:t>Reminder: atoms consist of three components: electrons, protons, and neutrons.</a:t>
            </a:r>
          </a:p>
          <a:p>
            <a:pPr lvl="1"/>
            <a:r>
              <a:rPr lang="en-US" u="sng" dirty="0"/>
              <a:t>Electrons</a:t>
            </a:r>
            <a:r>
              <a:rPr lang="en-US" dirty="0"/>
              <a:t> are negatively charged, orbiting the nucleus of the atom. </a:t>
            </a:r>
          </a:p>
          <a:p>
            <a:pPr lvl="1"/>
            <a:r>
              <a:rPr lang="en-US" dirty="0"/>
              <a:t>The nucleus consists of positively charged </a:t>
            </a:r>
            <a:r>
              <a:rPr lang="en-US" u="sng" dirty="0"/>
              <a:t>protons</a:t>
            </a:r>
            <a:r>
              <a:rPr lang="en-US" dirty="0"/>
              <a:t> and uncharged </a:t>
            </a:r>
            <a:r>
              <a:rPr lang="en-US" u="sng" dirty="0"/>
              <a:t>neutrons</a:t>
            </a:r>
            <a:r>
              <a:rPr lang="en-US" dirty="0"/>
              <a:t>. </a:t>
            </a:r>
          </a:p>
          <a:p>
            <a:pPr lvl="1"/>
            <a:r>
              <a:rPr lang="en-US" dirty="0"/>
              <a:t>The number of protons determines the type of element (</a:t>
            </a:r>
            <a:r>
              <a:rPr lang="en-US" i="1" dirty="0"/>
              <a:t>e.g., hydrogen atoms have one proton; helium atoms have two protons</a:t>
            </a:r>
            <a:r>
              <a:rPr lang="en-US" dirty="0"/>
              <a:t>). </a:t>
            </a:r>
          </a:p>
        </p:txBody>
      </p:sp>
      <p:sp>
        <p:nvSpPr>
          <p:cNvPr id="5" name="Slide Number Placeholder 4">
            <a:extLst>
              <a:ext uri="{FF2B5EF4-FFF2-40B4-BE49-F238E27FC236}">
                <a16:creationId xmlns:a16="http://schemas.microsoft.com/office/drawing/2014/main" xmlns="" id="{1B04D1C1-D253-5D4C-BE60-088C6166D824}"/>
              </a:ext>
            </a:extLst>
          </p:cNvPr>
          <p:cNvSpPr>
            <a:spLocks noGrp="1"/>
          </p:cNvSpPr>
          <p:nvPr>
            <p:ph type="sldNum" sz="quarter" idx="12"/>
          </p:nvPr>
        </p:nvSpPr>
        <p:spPr/>
        <p:txBody>
          <a:bodyPr/>
          <a:lstStyle/>
          <a:p>
            <a:fld id="{47A2A49C-3692-4152-8A6C-C7C5B48EF17E}" type="slidenum">
              <a:rPr lang="en-US" smtClean="0"/>
              <a:t>6</a:t>
            </a:fld>
            <a:endParaRPr lang="en-US"/>
          </a:p>
        </p:txBody>
      </p:sp>
      <p:sp>
        <p:nvSpPr>
          <p:cNvPr id="4" name="Oval 3">
            <a:extLst>
              <a:ext uri="{FF2B5EF4-FFF2-40B4-BE49-F238E27FC236}">
                <a16:creationId xmlns:a16="http://schemas.microsoft.com/office/drawing/2014/main" xmlns="" id="{BB3BD012-A91E-3644-A464-E8A089049E5F}"/>
              </a:ext>
            </a:extLst>
          </p:cNvPr>
          <p:cNvSpPr/>
          <p:nvPr/>
        </p:nvSpPr>
        <p:spPr>
          <a:xfrm>
            <a:off x="4229100" y="2387601"/>
            <a:ext cx="431800" cy="4318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B8999B6D-6EDB-2646-A23A-FBCC8223073E}"/>
              </a:ext>
            </a:extLst>
          </p:cNvPr>
          <p:cNvSpPr/>
          <p:nvPr/>
        </p:nvSpPr>
        <p:spPr>
          <a:xfrm>
            <a:off x="4089400" y="2527301"/>
            <a:ext cx="431800" cy="431800"/>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A6468662-98C4-A04D-B334-1F449F004796}"/>
              </a:ext>
            </a:extLst>
          </p:cNvPr>
          <p:cNvSpPr/>
          <p:nvPr/>
        </p:nvSpPr>
        <p:spPr>
          <a:xfrm>
            <a:off x="4381500" y="2540001"/>
            <a:ext cx="431800" cy="4318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12" name="Oval 11">
            <a:extLst>
              <a:ext uri="{FF2B5EF4-FFF2-40B4-BE49-F238E27FC236}">
                <a16:creationId xmlns:a16="http://schemas.microsoft.com/office/drawing/2014/main" xmlns="" id="{744C8778-8F27-C446-9693-DC1BCF690D3A}"/>
              </a:ext>
            </a:extLst>
          </p:cNvPr>
          <p:cNvSpPr/>
          <p:nvPr/>
        </p:nvSpPr>
        <p:spPr>
          <a:xfrm rot="20695756">
            <a:off x="2070100" y="2222500"/>
            <a:ext cx="5054600" cy="1028700"/>
          </a:xfrm>
          <a:prstGeom prst="ellipse">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79BB4986-5145-5E4C-B140-C845530978E6}"/>
              </a:ext>
            </a:extLst>
          </p:cNvPr>
          <p:cNvSpPr/>
          <p:nvPr/>
        </p:nvSpPr>
        <p:spPr>
          <a:xfrm>
            <a:off x="6642100" y="2273301"/>
            <a:ext cx="292100" cy="292100"/>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13" name="Oval 12">
            <a:extLst>
              <a:ext uri="{FF2B5EF4-FFF2-40B4-BE49-F238E27FC236}">
                <a16:creationId xmlns:a16="http://schemas.microsoft.com/office/drawing/2014/main" xmlns="" id="{A92ED7CA-929B-6B46-9B6C-E44419355C6A}"/>
              </a:ext>
            </a:extLst>
          </p:cNvPr>
          <p:cNvSpPr/>
          <p:nvPr/>
        </p:nvSpPr>
        <p:spPr>
          <a:xfrm rot="900000">
            <a:off x="2019300" y="2197101"/>
            <a:ext cx="5054600" cy="1028700"/>
          </a:xfrm>
          <a:prstGeom prst="ellipse">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C572FBEF-B773-E140-92EB-0218807B15A9}"/>
              </a:ext>
            </a:extLst>
          </p:cNvPr>
          <p:cNvSpPr/>
          <p:nvPr/>
        </p:nvSpPr>
        <p:spPr>
          <a:xfrm>
            <a:off x="2298700" y="2286001"/>
            <a:ext cx="292100" cy="292100"/>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14" name="Rectangle 13">
            <a:extLst>
              <a:ext uri="{FF2B5EF4-FFF2-40B4-BE49-F238E27FC236}">
                <a16:creationId xmlns:a16="http://schemas.microsoft.com/office/drawing/2014/main" xmlns="" id="{1A2EF363-6AAB-C04C-A5F8-51778AADE6CA}"/>
              </a:ext>
            </a:extLst>
          </p:cNvPr>
          <p:cNvSpPr/>
          <p:nvPr/>
        </p:nvSpPr>
        <p:spPr>
          <a:xfrm>
            <a:off x="1698916" y="2520434"/>
            <a:ext cx="960006" cy="369332"/>
          </a:xfrm>
          <a:prstGeom prst="rect">
            <a:avLst/>
          </a:prstGeom>
        </p:spPr>
        <p:txBody>
          <a:bodyPr wrap="none">
            <a:spAutoFit/>
          </a:bodyPr>
          <a:lstStyle/>
          <a:p>
            <a:r>
              <a:rPr lang="en-US" dirty="0"/>
              <a:t>Electron</a:t>
            </a:r>
          </a:p>
        </p:txBody>
      </p:sp>
      <p:sp>
        <p:nvSpPr>
          <p:cNvPr id="15" name="Rectangle 14">
            <a:extLst>
              <a:ext uri="{FF2B5EF4-FFF2-40B4-BE49-F238E27FC236}">
                <a16:creationId xmlns:a16="http://schemas.microsoft.com/office/drawing/2014/main" xmlns="" id="{4B288A01-EA9C-994E-BAC0-11AECB699FF2}"/>
              </a:ext>
            </a:extLst>
          </p:cNvPr>
          <p:cNvSpPr/>
          <p:nvPr/>
        </p:nvSpPr>
        <p:spPr>
          <a:xfrm>
            <a:off x="4899316" y="2406134"/>
            <a:ext cx="968022" cy="369332"/>
          </a:xfrm>
          <a:prstGeom prst="rect">
            <a:avLst/>
          </a:prstGeom>
        </p:spPr>
        <p:txBody>
          <a:bodyPr wrap="none">
            <a:spAutoFit/>
          </a:bodyPr>
          <a:lstStyle/>
          <a:p>
            <a:r>
              <a:rPr lang="en-US" dirty="0"/>
              <a:t>Neutron</a:t>
            </a:r>
          </a:p>
        </p:txBody>
      </p:sp>
      <p:sp>
        <p:nvSpPr>
          <p:cNvPr id="16" name="Rectangle 15">
            <a:extLst>
              <a:ext uri="{FF2B5EF4-FFF2-40B4-BE49-F238E27FC236}">
                <a16:creationId xmlns:a16="http://schemas.microsoft.com/office/drawing/2014/main" xmlns="" id="{6C5901BA-16FB-3649-A6D3-A2A678C53DA0}"/>
              </a:ext>
            </a:extLst>
          </p:cNvPr>
          <p:cNvSpPr/>
          <p:nvPr/>
        </p:nvSpPr>
        <p:spPr>
          <a:xfrm>
            <a:off x="4264316" y="2876034"/>
            <a:ext cx="819904" cy="369332"/>
          </a:xfrm>
          <a:prstGeom prst="rect">
            <a:avLst/>
          </a:prstGeom>
        </p:spPr>
        <p:txBody>
          <a:bodyPr wrap="none">
            <a:spAutoFit/>
          </a:bodyPr>
          <a:lstStyle/>
          <a:p>
            <a:r>
              <a:rPr lang="en-US" dirty="0"/>
              <a:t>Proton</a:t>
            </a:r>
          </a:p>
        </p:txBody>
      </p:sp>
    </p:spTree>
    <p:extLst>
      <p:ext uri="{BB962C8B-B14F-4D97-AF65-F5344CB8AC3E}">
        <p14:creationId xmlns:p14="http://schemas.microsoft.com/office/powerpoint/2010/main" val="154989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Understanding</a:t>
            </a:r>
          </a:p>
        </p:txBody>
      </p:sp>
      <p:sp>
        <p:nvSpPr>
          <p:cNvPr id="3" name="Content Placeholder 2"/>
          <p:cNvSpPr>
            <a:spLocks noGrp="1"/>
          </p:cNvSpPr>
          <p:nvPr>
            <p:ph sz="half" idx="1"/>
          </p:nvPr>
        </p:nvSpPr>
        <p:spPr>
          <a:xfrm>
            <a:off x="457199" y="1600200"/>
            <a:ext cx="8443913" cy="4525963"/>
          </a:xfrm>
        </p:spPr>
        <p:txBody>
          <a:bodyPr>
            <a:normAutofit fontScale="85000" lnSpcReduction="20000"/>
          </a:bodyPr>
          <a:lstStyle/>
          <a:p>
            <a:r>
              <a:rPr lang="en-US" b="1" dirty="0"/>
              <a:t>Our understanding of the function of the sun emerged in part from Einstein’s most famous work in 1905 - </a:t>
            </a:r>
            <a:r>
              <a:rPr lang="en-US" b="1" u="sng" dirty="0"/>
              <a:t>E = mc</a:t>
            </a:r>
            <a:r>
              <a:rPr lang="en-US" b="1" u="sng" baseline="30000" dirty="0"/>
              <a:t>2</a:t>
            </a:r>
            <a:r>
              <a:rPr lang="en-US" b="1" dirty="0"/>
              <a:t>. </a:t>
            </a:r>
          </a:p>
          <a:p>
            <a:pPr lvl="1"/>
            <a:r>
              <a:rPr lang="en-US" dirty="0"/>
              <a:t>This equation indicates that the amount of energy in a substance is equal to its mass (m) multiplied by the speed of light squared. </a:t>
            </a:r>
          </a:p>
          <a:p>
            <a:pPr lvl="1"/>
            <a:r>
              <a:rPr lang="en-US" dirty="0"/>
              <a:t>This alludes to the notion that energy and matter are interchangeable. </a:t>
            </a:r>
          </a:p>
          <a:p>
            <a:r>
              <a:rPr lang="en-US" b="1" dirty="0"/>
              <a:t>In other words, matter and energy are different forms of the same thing.</a:t>
            </a:r>
          </a:p>
          <a:p>
            <a:pPr lvl="1"/>
            <a:r>
              <a:rPr lang="en-US" dirty="0"/>
              <a:t>Because the speed of light is an enormous number </a:t>
            </a:r>
            <a:br>
              <a:rPr lang="en-US" dirty="0"/>
            </a:br>
            <a:r>
              <a:rPr lang="en-US" dirty="0"/>
              <a:t>(300,000 km/sec or 186,000 miles/sec), even tiny </a:t>
            </a:r>
            <a:br>
              <a:rPr lang="en-US" dirty="0"/>
            </a:br>
            <a:r>
              <a:rPr lang="en-US" dirty="0"/>
              <a:t>amounts of matter contain large quantities of energy.  </a:t>
            </a:r>
          </a:p>
          <a:p>
            <a:r>
              <a:rPr lang="en-US" b="1" dirty="0"/>
              <a:t>Why the speed of light?</a:t>
            </a:r>
          </a:p>
          <a:p>
            <a:pPr lvl="1"/>
            <a:r>
              <a:rPr lang="en-US" dirty="0"/>
              <a:t>If something is converted into pure energy, it would </a:t>
            </a:r>
            <a:br>
              <a:rPr lang="en-US" dirty="0"/>
            </a:br>
            <a:r>
              <a:rPr lang="en-US" dirty="0"/>
              <a:t>have to be moving at the speed of light, as all </a:t>
            </a:r>
            <a:br>
              <a:rPr lang="en-US" dirty="0"/>
            </a:br>
            <a:r>
              <a:rPr lang="en-US" dirty="0"/>
              <a:t>electromagnetic radiation travels at a constant speed. </a:t>
            </a:r>
          </a:p>
        </p:txBody>
      </p:sp>
      <p:sp>
        <p:nvSpPr>
          <p:cNvPr id="5" name="Slide Number Placeholder 4"/>
          <p:cNvSpPr>
            <a:spLocks noGrp="1"/>
          </p:cNvSpPr>
          <p:nvPr>
            <p:ph type="sldNum" sz="quarter" idx="12"/>
          </p:nvPr>
        </p:nvSpPr>
        <p:spPr/>
        <p:txBody>
          <a:bodyPr/>
          <a:lstStyle/>
          <a:p>
            <a:fld id="{47A2A49C-3692-4152-8A6C-C7C5B48EF17E}" type="slidenum">
              <a:rPr lang="en-US" smtClean="0"/>
              <a:t>7</a:t>
            </a:fld>
            <a:endParaRPr lang="en-US"/>
          </a:p>
        </p:txBody>
      </p:sp>
      <p:pic>
        <p:nvPicPr>
          <p:cNvPr id="6" name="Picture 5"/>
          <p:cNvPicPr>
            <a:picLocks noChangeAspect="1"/>
          </p:cNvPicPr>
          <p:nvPr/>
        </p:nvPicPr>
        <p:blipFill>
          <a:blip r:embed="rId3"/>
          <a:stretch>
            <a:fillRect/>
          </a:stretch>
        </p:blipFill>
        <p:spPr>
          <a:xfrm>
            <a:off x="6908218" y="3602833"/>
            <a:ext cx="2121481" cy="2638424"/>
          </a:xfrm>
          <a:prstGeom prst="rect">
            <a:avLst/>
          </a:prstGeom>
        </p:spPr>
      </p:pic>
    </p:spTree>
    <p:extLst>
      <p:ext uri="{BB962C8B-B14F-4D97-AF65-F5344CB8AC3E}">
        <p14:creationId xmlns:p14="http://schemas.microsoft.com/office/powerpoint/2010/main" val="208973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Understanding</a:t>
            </a:r>
          </a:p>
        </p:txBody>
      </p:sp>
      <p:sp>
        <p:nvSpPr>
          <p:cNvPr id="3" name="Content Placeholder 2"/>
          <p:cNvSpPr>
            <a:spLocks noGrp="1"/>
          </p:cNvSpPr>
          <p:nvPr>
            <p:ph sz="half" idx="1"/>
          </p:nvPr>
        </p:nvSpPr>
        <p:spPr>
          <a:xfrm>
            <a:off x="271459" y="1371592"/>
            <a:ext cx="5086350" cy="4957763"/>
          </a:xfrm>
        </p:spPr>
        <p:txBody>
          <a:bodyPr>
            <a:normAutofit fontScale="92500" lnSpcReduction="20000"/>
          </a:bodyPr>
          <a:lstStyle/>
          <a:p>
            <a:r>
              <a:rPr lang="en-US" b="1" dirty="0"/>
              <a:t>In the 1920s, F. W. Aston developed a method for calculating the exact molecular weight of elements. </a:t>
            </a:r>
          </a:p>
          <a:p>
            <a:pPr lvl="1"/>
            <a:r>
              <a:rPr lang="en-US" dirty="0"/>
              <a:t>Aston’s work led to the development of </a:t>
            </a:r>
            <a:r>
              <a:rPr lang="en-US" u="sng" dirty="0"/>
              <a:t>mass spectrometry</a:t>
            </a:r>
            <a:r>
              <a:rPr lang="en-US" dirty="0"/>
              <a:t>. </a:t>
            </a:r>
          </a:p>
          <a:p>
            <a:pPr lvl="1"/>
            <a:r>
              <a:rPr lang="en-US" dirty="0"/>
              <a:t>This analytical tool converts substances into gases. </a:t>
            </a:r>
          </a:p>
          <a:p>
            <a:r>
              <a:rPr lang="en-US" b="1" dirty="0"/>
              <a:t>The individual components are then separated by relative electrical charge using electromagnetic fields</a:t>
            </a:r>
            <a:r>
              <a:rPr lang="en-US" dirty="0"/>
              <a:t>. </a:t>
            </a:r>
          </a:p>
          <a:p>
            <a:pPr lvl="1"/>
            <a:r>
              <a:rPr lang="en-US" dirty="0"/>
              <a:t>The gases are then passed through a tiny needle according to their mass-to-charge (m/z) ratios.</a:t>
            </a:r>
          </a:p>
        </p:txBody>
      </p:sp>
      <p:sp>
        <p:nvSpPr>
          <p:cNvPr id="5" name="Slide Number Placeholder 4"/>
          <p:cNvSpPr>
            <a:spLocks noGrp="1"/>
          </p:cNvSpPr>
          <p:nvPr>
            <p:ph type="sldNum" sz="quarter" idx="12"/>
          </p:nvPr>
        </p:nvSpPr>
        <p:spPr/>
        <p:txBody>
          <a:bodyPr/>
          <a:lstStyle/>
          <a:p>
            <a:fld id="{47A2A49C-3692-4152-8A6C-C7C5B48EF17E}" type="slidenum">
              <a:rPr lang="en-US" smtClean="0"/>
              <a:t>8</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695" r="3619"/>
          <a:stretch/>
        </p:blipFill>
        <p:spPr>
          <a:xfrm>
            <a:off x="5491807" y="2522532"/>
            <a:ext cx="3409305" cy="3806823"/>
          </a:xfrm>
          <a:prstGeom prst="rect">
            <a:avLst/>
          </a:prstGeom>
        </p:spPr>
      </p:pic>
      <p:pic>
        <p:nvPicPr>
          <p:cNvPr id="8" name="Picture 7"/>
          <p:cNvPicPr>
            <a:picLocks noChangeAspect="1"/>
          </p:cNvPicPr>
          <p:nvPr/>
        </p:nvPicPr>
        <p:blipFill>
          <a:blip r:embed="rId4"/>
          <a:stretch>
            <a:fillRect/>
          </a:stretch>
        </p:blipFill>
        <p:spPr>
          <a:xfrm>
            <a:off x="7208116" y="1238238"/>
            <a:ext cx="1692995" cy="2376501"/>
          </a:xfrm>
          <a:prstGeom prst="rect">
            <a:avLst/>
          </a:prstGeom>
        </p:spPr>
      </p:pic>
    </p:spTree>
    <p:extLst>
      <p:ext uri="{BB962C8B-B14F-4D97-AF65-F5344CB8AC3E}">
        <p14:creationId xmlns:p14="http://schemas.microsoft.com/office/powerpoint/2010/main" val="125430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Spectrometer</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1474" y="1411789"/>
            <a:ext cx="8429625" cy="4447970"/>
          </a:xfrm>
        </p:spPr>
      </p:pic>
      <p:sp>
        <p:nvSpPr>
          <p:cNvPr id="5" name="Slide Number Placeholder 4"/>
          <p:cNvSpPr>
            <a:spLocks noGrp="1"/>
          </p:cNvSpPr>
          <p:nvPr>
            <p:ph type="sldNum" sz="quarter" idx="12"/>
          </p:nvPr>
        </p:nvSpPr>
        <p:spPr/>
        <p:txBody>
          <a:bodyPr/>
          <a:lstStyle/>
          <a:p>
            <a:fld id="{47A2A49C-3692-4152-8A6C-C7C5B48EF17E}" type="slidenum">
              <a:rPr lang="en-US" smtClean="0"/>
              <a:t>9</a:t>
            </a:fld>
            <a:endParaRPr lang="en-US"/>
          </a:p>
        </p:txBody>
      </p:sp>
      <p:sp>
        <p:nvSpPr>
          <p:cNvPr id="8" name="Rectangle 7"/>
          <p:cNvSpPr/>
          <p:nvPr/>
        </p:nvSpPr>
        <p:spPr>
          <a:xfrm>
            <a:off x="275771" y="5987532"/>
            <a:ext cx="8689751"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t>By converting a substance into an ionized gas and separating it by its mass-to-charge (m/z) </a:t>
            </a:r>
            <a:br>
              <a:rPr lang="en-US" dirty="0"/>
            </a:br>
            <a:r>
              <a:rPr lang="en-US" dirty="0"/>
              <a:t>ratio, researchers can determine the </a:t>
            </a:r>
            <a:r>
              <a:rPr lang="en-US"/>
              <a:t>mass at the atomic and subatomic level. </a:t>
            </a:r>
            <a:endParaRPr lang="en-US" dirty="0"/>
          </a:p>
        </p:txBody>
      </p:sp>
    </p:spTree>
    <p:extLst>
      <p:ext uri="{BB962C8B-B14F-4D97-AF65-F5344CB8AC3E}">
        <p14:creationId xmlns:p14="http://schemas.microsoft.com/office/powerpoint/2010/main" val="1899715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37997</TotalTime>
  <Words>1309</Words>
  <Application>Microsoft Macintosh PowerPoint</Application>
  <PresentationFormat>On-screen Show (4:3)</PresentationFormat>
  <Paragraphs>144</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ＭＳ Ｐゴシック</vt:lpstr>
      <vt:lpstr>Office Theme</vt:lpstr>
      <vt:lpstr>How the Sun Works Unit  Week 4 – Where does the sun’s energy come from? </vt:lpstr>
      <vt:lpstr>Sun Unit – W3 Driving Question</vt:lpstr>
      <vt:lpstr>Week 2 Recap</vt:lpstr>
      <vt:lpstr>The Big Ideas</vt:lpstr>
      <vt:lpstr>Gas Laws</vt:lpstr>
      <vt:lpstr>Subatomic Components</vt:lpstr>
      <vt:lpstr>Origins of Understanding</vt:lpstr>
      <vt:lpstr>Origins of Understanding</vt:lpstr>
      <vt:lpstr>Mass Spectrometer</vt:lpstr>
      <vt:lpstr>Origins of Understanding</vt:lpstr>
      <vt:lpstr>Eddington’s Realizations</vt:lpstr>
      <vt:lpstr>Gas Laws</vt:lpstr>
      <vt:lpstr>Hydrogen Fusion</vt:lpstr>
      <vt:lpstr>Proton-Proton Chain</vt:lpstr>
      <vt:lpstr>Gas Laws</vt:lpstr>
      <vt:lpstr>Eddington’s 3 Outcomes</vt:lpstr>
      <vt:lpstr>Thermal Regulation</vt:lpstr>
      <vt:lpstr>Revisions to W3 Driving Question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Christa Haverly</dc:creator>
  <cp:lastModifiedBy>Craig Kohn</cp:lastModifiedBy>
  <cp:revision>201</cp:revision>
  <cp:lastPrinted>2021-09-03T16:08:55Z</cp:lastPrinted>
  <dcterms:created xsi:type="dcterms:W3CDTF">2016-07-25T16:58:07Z</dcterms:created>
  <dcterms:modified xsi:type="dcterms:W3CDTF">2021-09-22T01:54:20Z</dcterms:modified>
</cp:coreProperties>
</file>