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375" r:id="rId4"/>
    <p:sldId id="344" r:id="rId5"/>
    <p:sldId id="374" r:id="rId6"/>
    <p:sldId id="360" r:id="rId7"/>
    <p:sldId id="377" r:id="rId8"/>
    <p:sldId id="258" r:id="rId9"/>
    <p:sldId id="257" r:id="rId10"/>
    <p:sldId id="259" r:id="rId11"/>
    <p:sldId id="261" r:id="rId12"/>
    <p:sldId id="270" r:id="rId13"/>
    <p:sldId id="263" r:id="rId14"/>
    <p:sldId id="264" r:id="rId15"/>
    <p:sldId id="271" r:id="rId16"/>
    <p:sldId id="272" r:id="rId17"/>
    <p:sldId id="265" r:id="rId18"/>
    <p:sldId id="266" r:id="rId19"/>
    <p:sldId id="267" r:id="rId20"/>
    <p:sldId id="269" r:id="rId21"/>
    <p:sldId id="262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5FE6F-C034-7B41-8420-F53A84165782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5278-5B2B-B24D-BBE7-CEDF6FF72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6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8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1D197-197A-4C08-9E78-F87BE4A98A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7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on absolute magnitude at https://</a:t>
            </a:r>
            <a:r>
              <a:rPr lang="en-US" dirty="0" err="1"/>
              <a:t>astronomy.swin.edu.au</a:t>
            </a:r>
            <a:r>
              <a:rPr lang="en-US" dirty="0"/>
              <a:t>/cosmos/A/</a:t>
            </a:r>
            <a:r>
              <a:rPr lang="en-US" dirty="0" err="1"/>
              <a:t>Absolute+Magnitude</a:t>
            </a:r>
            <a:endParaRPr lang="en-US" dirty="0"/>
          </a:p>
          <a:p>
            <a:r>
              <a:rPr lang="en-US" dirty="0"/>
              <a:t>Essentially it compares the perceived brightness &amp; size of a star based on its actual size and brightness by standardizing what would be the star’s visual appearance at a distance of 10 parsecs. Because stars that are further away will have a lower perceived brightness and magnitude, absolute magnitude is a means to standardize comparisons.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4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1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5278-5B2B-B24D-BBE7-CEDF6FF72C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9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DCC9-BD57-2B4D-A42B-90EFC3781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9E7AA-4B55-7247-A131-2749C2865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8336-B5DE-9246-BE64-77D78461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75AC7-61AE-B74C-AC50-EFB3FB42C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6CE40-3EDC-6749-8ED4-2C026617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A916-6123-004D-95D0-CDF96991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700C7-4262-B649-813C-4CC7F71D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EBAE3-7FAC-F248-A178-5CA40908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711E9-0F48-0945-B9EE-9469C40D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B7EBB-89FB-B842-B47A-326B88D6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2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EF7CC-20AE-AB4A-9C45-6E9902D86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3A805-1980-4F41-BBA4-6ADB913FE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F3583-6ADE-114E-910D-2D488B2D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7CDA-7F61-2C4F-B5DE-CE18BF52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6DF9D-2025-5945-8B58-ECB1409F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E08B-EFF0-CD4D-9546-56FBE850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A8FBE-AE10-AE43-B55E-D22FB0883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23252-40D1-F84B-9A89-C91E7E9F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3217-7BF5-A04C-BC90-3F76C916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9D555-61B3-F844-904C-E8D37BF7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0E63-FC08-B741-A7B3-FAE909A9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6734A-FBBF-774D-BC3C-FEB48551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E9131-9332-D24F-A8BF-0DB3114D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9E1A-2776-5C42-8DC9-E35877E58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A91EA-EEE3-AD42-B96A-D806DEED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D130-EA4F-AA4B-B1D2-6565AC2D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D9220-D5E6-3B4B-9A3A-921B1A467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CC2F9-49FC-9D4F-AB51-93F4ED7F8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DC751-AAC5-DF43-91B9-800AD6A3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4288C-2D6B-9A46-A47A-61245DA3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E7D8B-FBC3-A34E-A1F4-31715B4C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A184-0630-EC41-A60D-329EFEBF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76483-6592-F44C-B797-67AF897B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451B0-75CE-7D4B-949F-2D78919E3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2E53A-7F00-ED4E-BA6D-8EB0627D7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FA5EB-A782-254D-BA4F-B24CDE07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BBE8AD-2567-0148-9C8F-3B7D55963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C758F4-A50C-EA48-BA30-35B35481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1E0B4-813E-DC47-904E-5EB508CA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215A-3F00-EE4F-9D76-9D9BB0ED0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FAB67-9BA0-8149-A9D5-ADA8F260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12425-A746-2842-94DE-EBE88706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DBEFB-CF09-B540-A1D1-2BBFA9E8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0A538B-0DB1-A342-A813-89BFC189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B86C3-0331-F542-AEA6-985FAE09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73369-BA44-BC4F-BB1E-29157774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88A83-7B24-424E-A71E-70561787E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11DBD-F960-F747-91A2-56FE3D70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2C5C-BB08-104B-AE47-70245A2B0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DE27-DACA-3A40-811B-58F93BD5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FD745-AF49-1E4E-AD34-F580F23B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5C766-8046-0943-8A1D-6E9EAAA1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EAEB-FF15-A243-9416-623E9B95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2E19B5-7370-5F45-AC68-6D6373100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2422C-5B60-A546-BC8A-2FF548FD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93F9CD-A8C3-6944-99AA-90A46B36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10A01-C867-7649-A650-707A5743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F703A-2CA2-8940-8987-6400F853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27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4AFFF-D66C-A546-BDDF-19D99893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99E96-5396-854F-B352-2737FCEB0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2DD1B-E5AA-3D49-B325-5683CE03D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2F78-7C2A-E44F-89F6-5D6A5CFFE8E6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79910-A823-3241-8334-0FDF547E7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1D8B0-79C3-A047-8F7E-8B392F596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508B-0EDE-B049-90F6-36A944964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9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utreach.atnf.csiro.au/education/senior/astrophysics/stellarevolution_hrintro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utreach.atnf.csiro.au/education/senior/astrophysics/stellarevolution_hrintro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tronomy.com/sitefiles/resources/image.aspx?item=%7bB7E05390-3885-4B53-8483-A958E7B75C7E%7d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outreach.atnf.csiro.au/education/senior/astrophysics/stellarevolution_hrintro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utreach.atnf.csiro.au/education/senior/astrophysics/stellarevolution_hrintr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utreach.atnf.csiro.au/education/senior/astrophysics/stellarevolution_hrintro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people.highline.edu/iglozman/classes/astronotes/stellarevolution.htm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utreach.atnf.csiro.au/education/senior/astrophysics/stellarevolution_hrintro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ysast.uga.edu/~rls/1020/ch17/17-17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utreach.atnf.csiro.au/education/senior/astrophysics/stellarevolution_hrintro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y.swin.edu.au/cms/cpg15x/albums/userpics/neutronstar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astrophysics/focus-areas/black-hol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qph.fs.quoracdn.net/main-qimg-f258ff29b05900741ccdd8d954d399bb-lq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cuip.lib.uchicago.edu/multiwavelength-astronomy/astrophysics/04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utreach.atnf.csiro.au/education/senior/astrophysics/stellarevolution_hrintro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317E-61A7-CA4C-AFE3-282D1192B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07CAE-751E-C74B-9B14-9B35AEB5B6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60251-20C2-BD4F-AC7C-5436B0FE4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81" b="7692"/>
          <a:stretch/>
        </p:blipFill>
        <p:spPr>
          <a:xfrm>
            <a:off x="300038" y="20863"/>
            <a:ext cx="11491912" cy="68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1D7ED3-ADCB-0D4F-B0EA-B32D0BD1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90" y="724238"/>
            <a:ext cx="5955109" cy="61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/>
              <a:t>Hertzsprung-Russell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5" y="1052186"/>
            <a:ext cx="5843588" cy="580581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The H-R Diagram has three main regions (or </a:t>
            </a:r>
            <a:r>
              <a:rPr lang="en-US" b="1" u="sng" dirty="0"/>
              <a:t>stellar evolutionary stages</a:t>
            </a:r>
            <a:r>
              <a:rPr lang="en-US" b="1" dirty="0"/>
              <a:t>):</a:t>
            </a:r>
          </a:p>
          <a:p>
            <a:r>
              <a:rPr lang="en-US" dirty="0"/>
              <a:t>The </a:t>
            </a:r>
            <a:r>
              <a:rPr lang="en-US" u="sng" dirty="0"/>
              <a:t>Main Sequence</a:t>
            </a:r>
            <a:r>
              <a:rPr lang="en-US" dirty="0"/>
              <a:t>: these are stars that burn* hydrogen and helium in their cores. </a:t>
            </a:r>
          </a:p>
          <a:p>
            <a:pPr lvl="1"/>
            <a:r>
              <a:rPr lang="en-US" i="1" dirty="0"/>
              <a:t>This is the S-shaped curve that runs from the upper left to the lower right of the H-R diagram. 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The </a:t>
            </a:r>
            <a:r>
              <a:rPr lang="en-US" u="sng" dirty="0"/>
              <a:t>Giants</a:t>
            </a:r>
            <a:r>
              <a:rPr lang="en-US" dirty="0"/>
              <a:t> (Red Giants and </a:t>
            </a:r>
            <a:r>
              <a:rPr lang="en-US" dirty="0" err="1"/>
              <a:t>Supergiants</a:t>
            </a:r>
            <a:r>
              <a:rPr lang="en-US" dirty="0"/>
              <a:t>):</a:t>
            </a:r>
          </a:p>
          <a:p>
            <a:pPr lvl="1"/>
            <a:r>
              <a:rPr lang="en-US" i="1" dirty="0"/>
              <a:t>These stars (upper right) have a large radius and high luminosity but low surface temperatures.</a:t>
            </a:r>
          </a:p>
          <a:p>
            <a:pPr lvl="1"/>
            <a:r>
              <a:rPr lang="en-US" i="1" dirty="0"/>
              <a:t>These stars have exhausted the hydrogen in their cores and now burn helium and other heavier elements.</a:t>
            </a:r>
            <a:br>
              <a:rPr lang="en-US" i="1" dirty="0"/>
            </a:br>
            <a:endParaRPr lang="en-US" i="1" dirty="0"/>
          </a:p>
          <a:p>
            <a:r>
              <a:rPr lang="en-US" u="sng" dirty="0"/>
              <a:t>White Dwarfs</a:t>
            </a:r>
            <a:r>
              <a:rPr lang="en-US" dirty="0"/>
              <a:t>: </a:t>
            </a:r>
          </a:p>
          <a:p>
            <a:pPr lvl="1"/>
            <a:r>
              <a:rPr lang="en-US" i="1" dirty="0"/>
              <a:t>This is the final stage in the life cycle of stars. </a:t>
            </a:r>
          </a:p>
          <a:p>
            <a:pPr lvl="1"/>
            <a:r>
              <a:rPr lang="en-US" i="1" dirty="0"/>
              <a:t>These stars (lower left) are very hot but have low luminosities due to their small size.</a:t>
            </a:r>
            <a:br>
              <a:rPr lang="en-US" i="1" dirty="0"/>
            </a:br>
            <a:endParaRPr lang="en-US" i="1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13DC1E-EC78-4146-A106-7441F0D29FE8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6DAAB1-FD3E-B142-BD97-E4BEC7E9D638}"/>
              </a:ext>
            </a:extLst>
          </p:cNvPr>
          <p:cNvSpPr/>
          <p:nvPr/>
        </p:nvSpPr>
        <p:spPr>
          <a:xfrm>
            <a:off x="0" y="6646494"/>
            <a:ext cx="70332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/>
              <a:t>*Hydrogen isn’t ‘burned’ but rather fused into helium. However, this is how astronomers commonly refer to this process.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0B3964-A12B-3C47-B369-BD97C96F51E8}"/>
              </a:ext>
            </a:extLst>
          </p:cNvPr>
          <p:cNvCxnSpPr>
            <a:cxnSpLocks/>
          </p:cNvCxnSpPr>
          <p:nvPr/>
        </p:nvCxnSpPr>
        <p:spPr>
          <a:xfrm>
            <a:off x="5711869" y="1929009"/>
            <a:ext cx="1402915" cy="33820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76A8C-7BC9-C649-8DBD-F8CB807CD4AC}"/>
              </a:ext>
            </a:extLst>
          </p:cNvPr>
          <p:cNvCxnSpPr>
            <a:cxnSpLocks/>
          </p:cNvCxnSpPr>
          <p:nvPr/>
        </p:nvCxnSpPr>
        <p:spPr>
          <a:xfrm flipV="1">
            <a:off x="5849655" y="3281820"/>
            <a:ext cx="2492679" cy="2379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DE15017-47A7-5941-BA32-7B9912A6A372}"/>
              </a:ext>
            </a:extLst>
          </p:cNvPr>
          <p:cNvCxnSpPr>
            <a:cxnSpLocks/>
          </p:cNvCxnSpPr>
          <p:nvPr/>
        </p:nvCxnSpPr>
        <p:spPr>
          <a:xfrm flipV="1">
            <a:off x="5613748" y="5273458"/>
            <a:ext cx="1613770" cy="164926"/>
          </a:xfrm>
          <a:prstGeom prst="straightConnector1">
            <a:avLst/>
          </a:prstGeom>
          <a:ln w="762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919283-5CC3-7E45-AFB2-AB77E0826FC2}"/>
              </a:ext>
            </a:extLst>
          </p:cNvPr>
          <p:cNvCxnSpPr>
            <a:cxnSpLocks/>
          </p:cNvCxnSpPr>
          <p:nvPr/>
        </p:nvCxnSpPr>
        <p:spPr>
          <a:xfrm flipV="1">
            <a:off x="5874707" y="2004165"/>
            <a:ext cx="2567835" cy="15281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DFA45F-901F-784F-AD7F-9AD9AC98E0BA}"/>
              </a:ext>
            </a:extLst>
          </p:cNvPr>
          <p:cNvCxnSpPr>
            <a:cxnSpLocks/>
          </p:cNvCxnSpPr>
          <p:nvPr/>
        </p:nvCxnSpPr>
        <p:spPr>
          <a:xfrm>
            <a:off x="5736921" y="1954061"/>
            <a:ext cx="1891430" cy="116492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7E63518-A16B-7B41-B465-FD448E3A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4" y="501041"/>
            <a:ext cx="6171805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/>
              <a:t>Main Sequence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1079292"/>
            <a:ext cx="5787641" cy="577870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Main sequence stars are those that “burn” hydrogen (i.e., fuse hydrogen into helium). </a:t>
            </a:r>
          </a:p>
          <a:p>
            <a:pPr lvl="1"/>
            <a:r>
              <a:rPr lang="en-US" dirty="0"/>
              <a:t>Our star is a main sequence star. </a:t>
            </a:r>
          </a:p>
          <a:p>
            <a:pPr lvl="1"/>
            <a:r>
              <a:rPr lang="en-US" dirty="0"/>
              <a:t>Stars will spend 90% of their lives in this stage. </a:t>
            </a:r>
          </a:p>
          <a:p>
            <a:pPr fontAlgn="base"/>
            <a:r>
              <a:rPr lang="en-US" b="1" dirty="0"/>
              <a:t>As a main-sequence star ages, its core temperature rises.</a:t>
            </a:r>
          </a:p>
          <a:p>
            <a:pPr lvl="1" fontAlgn="base"/>
            <a:r>
              <a:rPr lang="en-US" dirty="0"/>
              <a:t>This causes both luminosity and radius to increase – the outward pressures from nuclear fusion exceeds the inward pressures of gravity. </a:t>
            </a:r>
          </a:p>
          <a:p>
            <a:pPr fontAlgn="base"/>
            <a:r>
              <a:rPr lang="en-US" b="1" dirty="0"/>
              <a:t>As the hydrogen in the core is consumed, the star’s internal balance starts to shift. </a:t>
            </a:r>
          </a:p>
          <a:p>
            <a:pPr lvl="1" fontAlgn="base"/>
            <a:r>
              <a:rPr lang="en-US" dirty="0"/>
              <a:t>Both its internal structure and outward appearance change rapidly. </a:t>
            </a:r>
          </a:p>
          <a:p>
            <a:pPr lvl="1" fontAlgn="base"/>
            <a:r>
              <a:rPr lang="en-US" dirty="0"/>
              <a:t>This causes the star to leave the main sequence. 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85B994-01B1-5947-80F0-7915C647C77A}"/>
              </a:ext>
            </a:extLst>
          </p:cNvPr>
          <p:cNvSpPr/>
          <p:nvPr/>
        </p:nvSpPr>
        <p:spPr>
          <a:xfrm rot="2700000">
            <a:off x="5247488" y="2522702"/>
            <a:ext cx="7473199" cy="2768252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57E63518-A16B-7B41-B465-FD448E3A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4" y="501041"/>
            <a:ext cx="6171805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83057"/>
            <a:ext cx="10515600" cy="892175"/>
          </a:xfrm>
        </p:spPr>
        <p:txBody>
          <a:bodyPr/>
          <a:lstStyle/>
          <a:p>
            <a:r>
              <a:rPr lang="en-US" dirty="0" smtClean="0"/>
              <a:t>Red </a:t>
            </a:r>
            <a:r>
              <a:rPr lang="en-US" dirty="0"/>
              <a:t>Giants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97" y="900158"/>
            <a:ext cx="6215012" cy="3958224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Eventually, most of the hydrogen in the core will be converted into helium.</a:t>
            </a:r>
          </a:p>
          <a:p>
            <a:pPr lvl="1"/>
            <a:r>
              <a:rPr lang="en-US" dirty="0" smtClean="0"/>
              <a:t>As nuclear fusion slows, the balance between inward and outward pressures is disrupted.</a:t>
            </a:r>
            <a:endParaRPr lang="en-US" dirty="0"/>
          </a:p>
          <a:p>
            <a:r>
              <a:rPr lang="en-US" b="1" dirty="0"/>
              <a:t>The core </a:t>
            </a:r>
            <a:r>
              <a:rPr lang="en-US" b="1" dirty="0" smtClean="0"/>
              <a:t>becomes </a:t>
            </a:r>
            <a:r>
              <a:rPr lang="en-US" b="1" dirty="0"/>
              <a:t>unstable and contracts. </a:t>
            </a:r>
          </a:p>
          <a:p>
            <a:pPr lvl="1"/>
            <a:r>
              <a:rPr lang="en-US" dirty="0" smtClean="0"/>
              <a:t>Simultaneously, t</a:t>
            </a:r>
            <a:r>
              <a:rPr lang="en-US" dirty="0" smtClean="0"/>
              <a:t>he </a:t>
            </a:r>
            <a:r>
              <a:rPr lang="en-US" dirty="0"/>
              <a:t>hydrogen-dense outer shell of the star expands. </a:t>
            </a:r>
          </a:p>
          <a:p>
            <a:pPr lvl="1"/>
            <a:r>
              <a:rPr lang="en-US" dirty="0"/>
              <a:t>This causes it to cool and glow red.</a:t>
            </a:r>
          </a:p>
          <a:p>
            <a:r>
              <a:rPr lang="en-US" b="1" dirty="0"/>
              <a:t>This is the Red Giant phase. </a:t>
            </a:r>
          </a:p>
          <a:p>
            <a:pPr lvl="1"/>
            <a:r>
              <a:rPr lang="en-US" dirty="0"/>
              <a:t>All stars will eventually reach this phase.</a:t>
            </a:r>
          </a:p>
          <a:p>
            <a:pPr lvl="1"/>
            <a:r>
              <a:rPr lang="en-US" dirty="0"/>
              <a:t>The mass of the star determines what occurs after this phase.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pic>
        <p:nvPicPr>
          <p:cNvPr id="6" name="Picture 5" descr="A picture containing text, monitor, indoor&#10;&#10;Description automatically generated">
            <a:extLst>
              <a:ext uri="{FF2B5EF4-FFF2-40B4-BE49-F238E27FC236}">
                <a16:creationId xmlns:a16="http://schemas.microsoft.com/office/drawing/2014/main" id="{3B8E582D-8C5F-6D4B-B11F-125D3FB555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79" b="28983"/>
          <a:stretch/>
        </p:blipFill>
        <p:spPr>
          <a:xfrm>
            <a:off x="474593" y="4559474"/>
            <a:ext cx="5537900" cy="22985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0DB59-B010-9746-8189-95A6C9C91F98}"/>
              </a:ext>
            </a:extLst>
          </p:cNvPr>
          <p:cNvSpPr/>
          <p:nvPr/>
        </p:nvSpPr>
        <p:spPr>
          <a:xfrm rot="16200000">
            <a:off x="-405671" y="5972181"/>
            <a:ext cx="154080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</a:rPr>
              <a:t>Credit: </a:t>
            </a:r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  <a:hlinkClick r:id="rId6"/>
              </a:rPr>
              <a:t>Astronomy.com</a:t>
            </a:r>
            <a:endParaRPr lang="en-US" sz="900" i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85B994-01B1-5947-80F0-7915C647C77A}"/>
              </a:ext>
            </a:extLst>
          </p:cNvPr>
          <p:cNvSpPr/>
          <p:nvPr/>
        </p:nvSpPr>
        <p:spPr>
          <a:xfrm>
            <a:off x="8063746" y="2555904"/>
            <a:ext cx="4053216" cy="1305292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346104"/>
            <a:ext cx="10515600" cy="892175"/>
          </a:xfrm>
        </p:spPr>
        <p:txBody>
          <a:bodyPr/>
          <a:lstStyle/>
          <a:p>
            <a:r>
              <a:rPr lang="en-US" dirty="0"/>
              <a:t>White Dwarfs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364" y="1202500"/>
            <a:ext cx="5992079" cy="55615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After reaching the Red </a:t>
            </a:r>
            <a:br>
              <a:rPr lang="en-US" b="1" dirty="0"/>
            </a:br>
            <a:r>
              <a:rPr lang="en-US" b="1" dirty="0"/>
              <a:t>Giant phase, stars with </a:t>
            </a:r>
            <a:br>
              <a:rPr lang="en-US" b="1" dirty="0"/>
            </a:br>
            <a:r>
              <a:rPr lang="en-US" b="1" dirty="0"/>
              <a:t>low mass will move to </a:t>
            </a:r>
            <a:br>
              <a:rPr lang="en-US" b="1" dirty="0"/>
            </a:br>
            <a:r>
              <a:rPr lang="en-US" b="1" dirty="0"/>
              <a:t>the White Dwarf phase. </a:t>
            </a:r>
          </a:p>
          <a:p>
            <a:pPr lvl="1"/>
            <a:r>
              <a:rPr lang="en-US" dirty="0" smtClean="0"/>
              <a:t>As nuclear fusion ceases,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star’s core </a:t>
            </a:r>
            <a:r>
              <a:rPr lang="en-US" dirty="0"/>
              <a:t>collapses. </a:t>
            </a:r>
          </a:p>
          <a:p>
            <a:pPr lvl="1"/>
            <a:r>
              <a:rPr lang="en-US" dirty="0"/>
              <a:t>The outer layers of the star expand away from the core, forming a </a:t>
            </a:r>
            <a:r>
              <a:rPr lang="en-US" u="sng" dirty="0"/>
              <a:t>planetary nebula </a:t>
            </a:r>
            <a:r>
              <a:rPr lang="en-US" dirty="0"/>
              <a:t>(the cloudy remnants of a dying star ↑).</a:t>
            </a:r>
            <a:r>
              <a:rPr lang="en-US" i="1" dirty="0"/>
              <a:t> </a:t>
            </a:r>
          </a:p>
          <a:p>
            <a:pPr lvl="2"/>
            <a:r>
              <a:rPr lang="en-US" i="1" dirty="0"/>
              <a:t>This term has nothing to do with planets; this kind of nebula is </a:t>
            </a:r>
            <a:r>
              <a:rPr lang="en-US" i="1" dirty="0" smtClean="0"/>
              <a:t>also</a:t>
            </a:r>
            <a:r>
              <a:rPr lang="en-US" i="1" dirty="0" smtClean="0"/>
              <a:t> </a:t>
            </a:r>
            <a:r>
              <a:rPr lang="en-US" i="1" dirty="0"/>
              <a:t>different from a nebula (cloud of gas) from which the star formed. </a:t>
            </a:r>
            <a:br>
              <a:rPr lang="en-US" i="1" dirty="0"/>
            </a:br>
            <a:endParaRPr lang="en-US" i="1" dirty="0"/>
          </a:p>
          <a:p>
            <a:r>
              <a:rPr lang="en-US" b="1" dirty="0"/>
              <a:t>Eventually only the core remains, creating a dim star called a </a:t>
            </a:r>
            <a:r>
              <a:rPr lang="en-US" b="1" u="sng" dirty="0"/>
              <a:t>White Dwarf</a:t>
            </a:r>
            <a:r>
              <a:rPr lang="en-US" b="1" dirty="0"/>
              <a:t>. </a:t>
            </a:r>
          </a:p>
          <a:p>
            <a:pPr lvl="1"/>
            <a:r>
              <a:rPr lang="en-US" dirty="0"/>
              <a:t>As it slowly cools, a white dwarf will darken in color to become a red dwarf and then a brown dwarf.</a:t>
            </a:r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0DAAB-A320-9E48-819A-1B407F02A3E7}"/>
              </a:ext>
            </a:extLst>
          </p:cNvPr>
          <p:cNvSpPr/>
          <p:nvPr/>
        </p:nvSpPr>
        <p:spPr>
          <a:xfrm>
            <a:off x="4740440" y="0"/>
            <a:ext cx="15151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Credit: Wikimedia Commons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7E63518-A16B-7B41-B465-FD448E3A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4" y="501041"/>
            <a:ext cx="6171805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185B994-01B1-5947-80F0-7915C647C77A}"/>
              </a:ext>
            </a:extLst>
          </p:cNvPr>
          <p:cNvSpPr/>
          <p:nvPr/>
        </p:nvSpPr>
        <p:spPr>
          <a:xfrm rot="1722504">
            <a:off x="6083480" y="4490932"/>
            <a:ext cx="3946434" cy="1830179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A3D5D-9BB9-F541-B4F1-B87271B2E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441" y="851757"/>
            <a:ext cx="2011753" cy="19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 err="1"/>
              <a:t>Supergiants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85" y="1127551"/>
            <a:ext cx="5843588" cy="417896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High-mass stars also form from nebula; </a:t>
            </a:r>
            <a:r>
              <a:rPr lang="en-US" b="1" dirty="0" smtClean="0"/>
              <a:t>like low-mass stars, most </a:t>
            </a:r>
            <a:r>
              <a:rPr lang="en-US" b="1" dirty="0"/>
              <a:t>of their existence is in the Main Sequence. </a:t>
            </a:r>
          </a:p>
          <a:p>
            <a:pPr lvl="1"/>
            <a:r>
              <a:rPr lang="en-US" dirty="0"/>
              <a:t>However, their life cycles are very different after they complete the </a:t>
            </a:r>
            <a:r>
              <a:rPr lang="en-US" dirty="0" smtClean="0"/>
              <a:t>Red </a:t>
            </a:r>
            <a:r>
              <a:rPr lang="en-US" dirty="0"/>
              <a:t>G</a:t>
            </a:r>
            <a:r>
              <a:rPr lang="en-US" dirty="0" smtClean="0"/>
              <a:t>iant </a:t>
            </a:r>
            <a:r>
              <a:rPr lang="en-US" dirty="0"/>
              <a:t>phase.</a:t>
            </a:r>
          </a:p>
          <a:p>
            <a:r>
              <a:rPr lang="en-US" b="1" dirty="0"/>
              <a:t>High-mass stars have enough gravitational pressure to enable the fusion reaction to continue with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helium </a:t>
            </a:r>
            <a:r>
              <a:rPr lang="en-US" b="1" dirty="0"/>
              <a:t>atoms. </a:t>
            </a:r>
          </a:p>
          <a:p>
            <a:pPr lvl="1"/>
            <a:r>
              <a:rPr lang="en-US" dirty="0" smtClean="0"/>
              <a:t>Due to greater gravitational pressures, </a:t>
            </a:r>
            <a:r>
              <a:rPr lang="en-US" dirty="0"/>
              <a:t>helium atoms can fuse into carbon atoms.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pic>
        <p:nvPicPr>
          <p:cNvPr id="13314" name="Picture 2" descr="Stellar Evolution">
            <a:extLst>
              <a:ext uri="{FF2B5EF4-FFF2-40B4-BE49-F238E27FC236}">
                <a16:creationId xmlns:a16="http://schemas.microsoft.com/office/drawing/2014/main" id="{C002016E-FF85-704C-8D2A-A6D2A4B4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1" y="5141626"/>
            <a:ext cx="5404260" cy="1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B12CE4-8D26-8448-8B5B-A46600A44B23}"/>
              </a:ext>
            </a:extLst>
          </p:cNvPr>
          <p:cNvSpPr/>
          <p:nvPr/>
        </p:nvSpPr>
        <p:spPr>
          <a:xfrm>
            <a:off x="49968" y="6625652"/>
            <a:ext cx="1224196" cy="23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Source: </a:t>
            </a:r>
            <a:r>
              <a:rPr lang="en-US" sz="900" i="1" dirty="0">
                <a:hlinkClick r:id="rId5"/>
              </a:rPr>
              <a:t>highline.edu</a:t>
            </a:r>
            <a:endParaRPr lang="en-US" sz="900" i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7E63518-A16B-7B41-B465-FD448E3A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4" y="501041"/>
            <a:ext cx="6171805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185B994-01B1-5947-80F0-7915C647C77A}"/>
              </a:ext>
            </a:extLst>
          </p:cNvPr>
          <p:cNvSpPr/>
          <p:nvPr/>
        </p:nvSpPr>
        <p:spPr>
          <a:xfrm flipV="1">
            <a:off x="7135091" y="1087966"/>
            <a:ext cx="4950364" cy="1649866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 err="1"/>
              <a:t>Supergiants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75" y="1127550"/>
            <a:ext cx="5843588" cy="5561556"/>
          </a:xfrm>
        </p:spPr>
        <p:txBody>
          <a:bodyPr>
            <a:normAutofit/>
          </a:bodyPr>
          <a:lstStyle/>
          <a:p>
            <a:r>
              <a:rPr lang="en-US" b="1" dirty="0"/>
              <a:t>As stars with a mass at least 5x greater than our Sun reach the Red Giant phase, they can continue to generate heat via fusion in their core to balance the force of gravity. </a:t>
            </a:r>
          </a:p>
          <a:p>
            <a:pPr lvl="1"/>
            <a:r>
              <a:rPr lang="en-US" dirty="0"/>
              <a:t>Unlike small-mass stars, the core temperature of high-mass stars </a:t>
            </a:r>
            <a:r>
              <a:rPr lang="en-US" i="1" dirty="0"/>
              <a:t>increases</a:t>
            </a:r>
            <a:r>
              <a:rPr lang="en-US" dirty="0"/>
              <a:t> at this stage as carbon atoms are formed from the fusion of helium atoms. </a:t>
            </a:r>
          </a:p>
          <a:p>
            <a:pPr lvl="1"/>
            <a:r>
              <a:rPr lang="en-US" dirty="0"/>
              <a:t>Additional fusion forms </a:t>
            </a:r>
            <a:br>
              <a:rPr lang="en-US" dirty="0"/>
            </a:br>
            <a:r>
              <a:rPr lang="en-US" dirty="0"/>
              <a:t>oxygen, nitrogen, &amp; iron</a:t>
            </a:r>
            <a:br>
              <a:rPr lang="en-US" dirty="0"/>
            </a:br>
            <a:r>
              <a:rPr lang="en-US" dirty="0"/>
              <a:t>creating ”onion skin” </a:t>
            </a:r>
            <a:br>
              <a:rPr lang="en-US" dirty="0"/>
            </a:br>
            <a:r>
              <a:rPr lang="en-US" dirty="0"/>
              <a:t>layers of elements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BDCE3-168B-694D-95C0-82CC7E777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776" y="4482059"/>
            <a:ext cx="2286954" cy="237594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E63518-A16B-7B41-B465-FD448E3A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4" y="501041"/>
            <a:ext cx="6171805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185B994-01B1-5947-80F0-7915C647C77A}"/>
              </a:ext>
            </a:extLst>
          </p:cNvPr>
          <p:cNvSpPr/>
          <p:nvPr/>
        </p:nvSpPr>
        <p:spPr>
          <a:xfrm flipV="1">
            <a:off x="7135091" y="1087966"/>
            <a:ext cx="4950364" cy="1649866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291D5C3-2EA2-564E-8FB3-E76319A02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"/>
          <a:stretch/>
        </p:blipFill>
        <p:spPr bwMode="auto">
          <a:xfrm>
            <a:off x="3647607" y="0"/>
            <a:ext cx="84044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1B979-996D-A540-93B6-6DABDA5DA8B8}"/>
              </a:ext>
            </a:extLst>
          </p:cNvPr>
          <p:cNvSpPr/>
          <p:nvPr/>
        </p:nvSpPr>
        <p:spPr>
          <a:xfrm>
            <a:off x="10938131" y="6627168"/>
            <a:ext cx="12538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</a:t>
            </a:r>
            <a:r>
              <a:rPr lang="en-US" sz="900" i="1" dirty="0">
                <a:hlinkClick r:id="rId3"/>
              </a:rPr>
              <a:t>uga.edu</a:t>
            </a:r>
            <a:endParaRPr lang="en-US" sz="9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3C56-B6EF-EA4B-867C-4A6A3FA8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2" y="1424067"/>
            <a:ext cx="3958653" cy="5006712"/>
          </a:xfrm>
        </p:spPr>
        <p:txBody>
          <a:bodyPr/>
          <a:lstStyle/>
          <a:p>
            <a:r>
              <a:rPr lang="en-US" b="1" dirty="0"/>
              <a:t>In high-mass stars, nuclear fusion will continue until iron is formed. </a:t>
            </a:r>
          </a:p>
          <a:p>
            <a:pPr lvl="1"/>
            <a:r>
              <a:rPr lang="en-US" dirty="0"/>
              <a:t>More energy is needed to fuse iron than any other element. </a:t>
            </a:r>
          </a:p>
          <a:p>
            <a:pPr lvl="1"/>
            <a:r>
              <a:rPr lang="en-US" dirty="0"/>
              <a:t>Fusing iron into other elements </a:t>
            </a:r>
            <a:r>
              <a:rPr lang="en-US" dirty="0" smtClean="0"/>
              <a:t>requires an </a:t>
            </a:r>
            <a:r>
              <a:rPr lang="en-US" dirty="0"/>
              <a:t>input of energy rather than </a:t>
            </a:r>
            <a:r>
              <a:rPr lang="en-US" dirty="0" smtClean="0"/>
              <a:t>resulting in a </a:t>
            </a:r>
            <a:r>
              <a:rPr lang="en-US" dirty="0"/>
              <a:t>release of energy.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8CE384-50C3-B34C-A05D-DCC36CED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/>
              <a:t>Iron: End of Fusion</a:t>
            </a:r>
          </a:p>
        </p:txBody>
      </p:sp>
    </p:spTree>
    <p:extLst>
      <p:ext uri="{BB962C8B-B14F-4D97-AF65-F5344CB8AC3E}">
        <p14:creationId xmlns:p14="http://schemas.microsoft.com/office/powerpoint/2010/main" val="37407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 err="1"/>
              <a:t>Supergiants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5" y="1202500"/>
            <a:ext cx="5843588" cy="556155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Eventually the core of high-mass stars will be entirely composed of iron. </a:t>
            </a:r>
          </a:p>
          <a:p>
            <a:pPr lvl="1"/>
            <a:r>
              <a:rPr lang="en-US" dirty="0"/>
              <a:t>This is the beginning of the end of the star, as fusion is unable to continue any longer. </a:t>
            </a:r>
          </a:p>
          <a:p>
            <a:pPr lvl="1"/>
            <a:r>
              <a:rPr lang="en-US" dirty="0"/>
              <a:t>Iron is the most compact and stable element – it would take more energy to fuse elements above iron than could be produced from fusion.</a:t>
            </a:r>
          </a:p>
          <a:p>
            <a:r>
              <a:rPr lang="en-US" b="1" dirty="0"/>
              <a:t>As the amount of iron in the core increases, the star enters the phase of gravitational collapse. </a:t>
            </a:r>
          </a:p>
          <a:p>
            <a:pPr lvl="1"/>
            <a:r>
              <a:rPr lang="en-US" dirty="0"/>
              <a:t>The energy radiated from the core decreases, upsetting the hydrostatic equilibrium with gravitational pressure.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7E63518-A16B-7B41-B465-FD448E3A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94" y="501041"/>
            <a:ext cx="6171805" cy="63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185B994-01B1-5947-80F0-7915C647C77A}"/>
              </a:ext>
            </a:extLst>
          </p:cNvPr>
          <p:cNvSpPr/>
          <p:nvPr/>
        </p:nvSpPr>
        <p:spPr>
          <a:xfrm flipV="1">
            <a:off x="7135091" y="1087966"/>
            <a:ext cx="4950364" cy="1649866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 err="1"/>
              <a:t>Supergiants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5" y="1202500"/>
            <a:ext cx="5843588" cy="556155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As iron atoms are crushed together by gravity, the core temperature rises to over 100 billion degrees. </a:t>
            </a:r>
          </a:p>
          <a:p>
            <a:pPr lvl="1"/>
            <a:r>
              <a:rPr lang="en-US" dirty="0"/>
              <a:t>The repulsive force between the nuclei (Coulomb’s Barrier) eventually overcomes the force of gravity.</a:t>
            </a:r>
          </a:p>
          <a:p>
            <a:pPr lvl="1"/>
            <a:r>
              <a:rPr lang="en-US" dirty="0"/>
              <a:t>This releases energy in a shockwave, causing a </a:t>
            </a:r>
            <a:r>
              <a:rPr lang="en-US" u="sng" dirty="0"/>
              <a:t>supernova explosion</a:t>
            </a:r>
            <a:r>
              <a:rPr lang="en-US" dirty="0"/>
              <a:t>.</a:t>
            </a:r>
          </a:p>
          <a:p>
            <a:r>
              <a:rPr lang="en-US" b="1" dirty="0"/>
              <a:t>This shockwave moves outward, releasing enormous amounts of energy in the remaining outer layers. </a:t>
            </a:r>
          </a:p>
          <a:p>
            <a:pPr lvl="1"/>
            <a:r>
              <a:rPr lang="en-US" dirty="0"/>
              <a:t>The heavier elements above iron are formed in the unstable conditions of the supernova explosion. </a:t>
            </a:r>
          </a:p>
          <a:p>
            <a:pPr lvl="1"/>
            <a:r>
              <a:rPr lang="en-US" dirty="0"/>
              <a:t>The shock wave propels the elements in the outer layers (as well as X-rays and gamma rays) into interstellar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9936254" y="62707"/>
            <a:ext cx="22557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Image Credit: Wikimedia Commons</a:t>
            </a:r>
            <a:endParaRPr lang="en-US" sz="9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09860" y="1246506"/>
            <a:ext cx="5833691" cy="481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/>
              <a:t>Neutron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5" y="1202500"/>
            <a:ext cx="5843588" cy="556155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After a supernova explosion, the remaining stages in a star’s life cycle are determined by its mass. </a:t>
            </a:r>
          </a:p>
          <a:p>
            <a:pPr lvl="1" fontAlgn="base"/>
            <a:r>
              <a:rPr lang="en-US" dirty="0"/>
              <a:t>If the remaining core of the star is less than 3x the mass of our own sun (i.e., a </a:t>
            </a:r>
            <a:r>
              <a:rPr lang="en-US" u="sng" dirty="0"/>
              <a:t>solar mass</a:t>
            </a:r>
            <a:r>
              <a:rPr lang="en-US" dirty="0"/>
              <a:t>) the outward pressures of subatomic particles balances against the inward pressure of gravity. </a:t>
            </a:r>
          </a:p>
          <a:p>
            <a:pPr lvl="1" fontAlgn="base"/>
            <a:r>
              <a:rPr lang="en-US" dirty="0"/>
              <a:t>This forms a </a:t>
            </a:r>
            <a:r>
              <a:rPr lang="en-US" u="sng" dirty="0"/>
              <a:t>neutron star</a:t>
            </a:r>
            <a:r>
              <a:rPr lang="en-US" dirty="0"/>
              <a:t>. </a:t>
            </a:r>
          </a:p>
          <a:p>
            <a:pPr fontAlgn="base"/>
            <a:r>
              <a:rPr lang="en-US" b="1" dirty="0"/>
              <a:t>Neutron stars are very dense. </a:t>
            </a:r>
          </a:p>
          <a:p>
            <a:pPr lvl="1" fontAlgn="base"/>
            <a:r>
              <a:rPr lang="en-US" dirty="0"/>
              <a:t>They contain the equivalent mass of two of our suns within the volume the size of a small city. </a:t>
            </a:r>
          </a:p>
          <a:p>
            <a:pPr lvl="1" fontAlgn="base"/>
            <a:r>
              <a:rPr lang="en-US" dirty="0"/>
              <a:t>These stars also spin rapidly due to this density (much like an ice skater spins faster as they pull their arms closer).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9901162" y="0"/>
            <a:ext cx="20345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</a:rPr>
              <a:t>Image Credit: </a:t>
            </a:r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Swinburne Univ. </a:t>
            </a:r>
            <a:endParaRPr lang="en-US" sz="900" i="1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44148E-DA7B-7140-A91A-721B8731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62" y="889522"/>
            <a:ext cx="5473700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45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9D31-2EEB-0243-8F94-C20793CE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 of Stars Unit W1 Driving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9431-CA56-3546-BB46-F778436D3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6925" y="1600200"/>
            <a:ext cx="10283869" cy="742167"/>
          </a:xfrm>
        </p:spPr>
        <p:txBody>
          <a:bodyPr>
            <a:normAutofit/>
          </a:bodyPr>
          <a:lstStyle/>
          <a:p>
            <a:r>
              <a:rPr lang="en-US" b="1" dirty="0"/>
              <a:t>This week’s driving question: </a:t>
            </a:r>
            <a:r>
              <a:rPr lang="en-US" dirty="0"/>
              <a:t>How long do stars last? </a:t>
            </a:r>
            <a:endParaRPr lang="en-US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C83A5-782D-E14E-9050-97ED00E9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r="9738"/>
          <a:stretch/>
        </p:blipFill>
        <p:spPr>
          <a:xfrm>
            <a:off x="3512509" y="2101480"/>
            <a:ext cx="5330867" cy="43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/>
              <a:t>Black 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5" y="1202500"/>
            <a:ext cx="5843588" cy="556155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b="1" dirty="0"/>
              <a:t>If the remaining core of the star has a solar mass </a:t>
            </a:r>
            <a:r>
              <a:rPr lang="en-US" b="1" i="1" dirty="0"/>
              <a:t>greater</a:t>
            </a:r>
            <a:r>
              <a:rPr lang="en-US" b="1" dirty="0"/>
              <a:t> than 3, the outward pressures of subatomic particles cannot balance the inward pressure of gravity. </a:t>
            </a:r>
          </a:p>
          <a:p>
            <a:pPr lvl="1" fontAlgn="base"/>
            <a:r>
              <a:rPr lang="en-US" dirty="0"/>
              <a:t>This forms a stellar </a:t>
            </a:r>
            <a:r>
              <a:rPr lang="en-US" u="sng" dirty="0"/>
              <a:t>black hole</a:t>
            </a:r>
            <a:r>
              <a:rPr lang="en-US" dirty="0"/>
              <a:t>, or an stellar core so massive that the force of gravity overwhelms all other forces. </a:t>
            </a:r>
          </a:p>
          <a:p>
            <a:pPr fontAlgn="base"/>
            <a:r>
              <a:rPr lang="en-US" b="1" dirty="0"/>
              <a:t>A black hole contains the equivalent mass of a star with 10+ solar masses squeezed into a sphere the diameter of New York City. </a:t>
            </a:r>
          </a:p>
          <a:p>
            <a:pPr lvl="1" fontAlgn="base"/>
            <a:r>
              <a:rPr lang="en-US" dirty="0"/>
              <a:t>The result is a gravitational field so strong that nothing can escape (including light).</a:t>
            </a:r>
          </a:p>
          <a:p>
            <a:pPr fontAlgn="base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39E6AC-2CC8-EA47-A1A1-6E1D74FD1561}"/>
              </a:ext>
            </a:extLst>
          </p:cNvPr>
          <p:cNvSpPr/>
          <p:nvPr/>
        </p:nvSpPr>
        <p:spPr>
          <a:xfrm>
            <a:off x="10514938" y="0"/>
            <a:ext cx="13580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</a:rPr>
              <a:t>Image Credit: </a:t>
            </a:r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NASA</a:t>
            </a:r>
            <a:endParaRPr lang="en-US" sz="900" i="1" dirty="0"/>
          </a:p>
        </p:txBody>
      </p:sp>
      <p:pic>
        <p:nvPicPr>
          <p:cNvPr id="6146" name="Picture 2" descr="Swift">
            <a:extLst>
              <a:ext uri="{FF2B5EF4-FFF2-40B4-BE49-F238E27FC236}">
                <a16:creationId xmlns:a16="http://schemas.microsoft.com/office/drawing/2014/main" id="{597BF5BA-6140-B746-8AF9-4DC47B92D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r="31644"/>
          <a:stretch/>
        </p:blipFill>
        <p:spPr bwMode="auto">
          <a:xfrm>
            <a:off x="6354169" y="1072801"/>
            <a:ext cx="5837831" cy="51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F726-6B3A-BF44-8164-DEB8F6B9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3EEB-A881-424D-B4B4-D615BC478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3C8A9-4B3B-D34D-AB84-F803FE02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3" y="371837"/>
            <a:ext cx="11962583" cy="61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FBA055-5B4D-EC4E-8E57-98939C93C84D}"/>
              </a:ext>
            </a:extLst>
          </p:cNvPr>
          <p:cNvSpPr/>
          <p:nvPr/>
        </p:nvSpPr>
        <p:spPr>
          <a:xfrm>
            <a:off x="10514938" y="0"/>
            <a:ext cx="13901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</a:rPr>
              <a:t>Image Credit: </a:t>
            </a:r>
            <a:r>
              <a:rPr lang="en-US" sz="900" i="1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Quora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53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03DC-FA35-AB4D-8738-6AF5417A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61C6-9EA4-614D-910F-DC684ED25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7D430-618D-A046-A7F1-767AC1B8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98450"/>
            <a:ext cx="11595100" cy="6261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BDD35E-4374-F844-9ABD-DED141DCB88F}"/>
              </a:ext>
            </a:extLst>
          </p:cNvPr>
          <p:cNvSpPr/>
          <p:nvPr/>
        </p:nvSpPr>
        <p:spPr>
          <a:xfrm>
            <a:off x="317325" y="650978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Image Credit: </a:t>
            </a:r>
            <a:r>
              <a:rPr lang="en-US" sz="900" i="1" dirty="0">
                <a:hlinkClick r:id="rId3"/>
              </a:rPr>
              <a:t>University of Chicago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8295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30588" y="5219700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Sun Unit Recap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430588" y="5786438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Unit 1, Weeks 1-4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 descr="Sun Emits a Solstice CME | Caption: This image from June 20,… | Flickr">
            <a:extLst>
              <a:ext uri="{FF2B5EF4-FFF2-40B4-BE49-F238E27FC236}">
                <a16:creationId xmlns:a16="http://schemas.microsoft.com/office/drawing/2014/main" id="{8AE52D10-9C78-7943-99E6-72A54E70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368300"/>
            <a:ext cx="48895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4021-0D4F-3F4F-AF2C-7534189EE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 Unit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ECCC-B4C8-7E4C-BE5D-5ADF36B297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5" y="1371601"/>
            <a:ext cx="6080125" cy="4525963"/>
          </a:xfrm>
        </p:spPr>
        <p:txBody>
          <a:bodyPr>
            <a:normAutofit/>
          </a:bodyPr>
          <a:lstStyle/>
          <a:p>
            <a:r>
              <a:rPr lang="en-US" b="1" dirty="0"/>
              <a:t>We know that the sun is primarily composed of hydrogen and helium. </a:t>
            </a:r>
          </a:p>
          <a:p>
            <a:pPr lvl="1"/>
            <a:r>
              <a:rPr lang="en-US" dirty="0"/>
              <a:t>The sun is large enough to generate the heat and gravitational pressure needed to overcome Coulomb’s barrier. </a:t>
            </a:r>
          </a:p>
          <a:p>
            <a:pPr lvl="1"/>
            <a:r>
              <a:rPr lang="en-US" dirty="0"/>
              <a:t>This enables nuclear fusion </a:t>
            </a:r>
            <a:br>
              <a:rPr lang="en-US" dirty="0"/>
            </a:br>
            <a:r>
              <a:rPr lang="en-US" dirty="0"/>
              <a:t>(H </a:t>
            </a:r>
            <a:r>
              <a:rPr lang="en-US" dirty="0">
                <a:sym typeface="Wingdings"/>
              </a:rPr>
              <a:t> He) to transform matter into energy (gamma radiation).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2C67C-6200-1444-A444-E8532E68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23" y="600075"/>
            <a:ext cx="4833877" cy="520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3" y="4484686"/>
            <a:ext cx="5958018" cy="163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FB19-CF81-BA45-8E6A-2123A44B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31762"/>
            <a:ext cx="8229600" cy="1143000"/>
          </a:xfrm>
        </p:spPr>
        <p:txBody>
          <a:bodyPr/>
          <a:lstStyle/>
          <a:p>
            <a:r>
              <a:rPr lang="en-US" dirty="0"/>
              <a:t>Proton-Proton Chain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B42FC-DE22-2D4A-AB70-A490D780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6" descr="A picture containing sky&#10;&#10;Description automatically generated">
            <a:extLst>
              <a:ext uri="{FF2B5EF4-FFF2-40B4-BE49-F238E27FC236}">
                <a16:creationId xmlns:a16="http://schemas.microsoft.com/office/drawing/2014/main" id="{C8049D00-DE22-034D-B6A0-A2ABB9C8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"/>
          <a:stretch/>
        </p:blipFill>
        <p:spPr>
          <a:xfrm>
            <a:off x="1724944" y="787401"/>
            <a:ext cx="8854157" cy="42206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24ECB1-9A3B-C548-A6C8-78B6E921B3EE}"/>
              </a:ext>
            </a:extLst>
          </p:cNvPr>
          <p:cNvSpPr/>
          <p:nvPr/>
        </p:nvSpPr>
        <p:spPr>
          <a:xfrm>
            <a:off x="1778000" y="5027474"/>
            <a:ext cx="31877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1. Two hydrogen protons (</a:t>
            </a:r>
            <a:r>
              <a:rPr lang="en-US" baseline="30000" dirty="0"/>
              <a:t>1</a:t>
            </a:r>
            <a:r>
              <a:rPr lang="en-US" dirty="0"/>
              <a:t>H) fuse, making </a:t>
            </a:r>
            <a:r>
              <a:rPr lang="en-US" u="sng" dirty="0"/>
              <a:t>deuterium</a:t>
            </a:r>
            <a:r>
              <a:rPr lang="en-US" dirty="0"/>
              <a:t> (</a:t>
            </a:r>
            <a:r>
              <a:rPr lang="en-US" baseline="30000" dirty="0"/>
              <a:t>2</a:t>
            </a:r>
            <a:r>
              <a:rPr lang="en-US" dirty="0"/>
              <a:t>H, a</a:t>
            </a:r>
            <a:br>
              <a:rPr lang="en-US" dirty="0"/>
            </a:br>
            <a:r>
              <a:rPr lang="en-US" dirty="0"/>
              <a:t>proton &amp; neutron). Because a proton becomes a neutron, a positive electron (or </a:t>
            </a:r>
            <a:r>
              <a:rPr lang="en-US" u="sng" dirty="0"/>
              <a:t>positron</a:t>
            </a:r>
            <a:r>
              <a:rPr lang="en-US" dirty="0"/>
              <a:t>, e</a:t>
            </a:r>
            <a:r>
              <a:rPr lang="en-US" baseline="30000" dirty="0"/>
              <a:t>+</a:t>
            </a:r>
            <a:r>
              <a:rPr lang="en-US" dirty="0"/>
              <a:t>) and a neutrino are ejected.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EF9DB-9DC0-C24A-94BA-7579E37FC347}"/>
              </a:ext>
            </a:extLst>
          </p:cNvPr>
          <p:cNvSpPr/>
          <p:nvPr/>
        </p:nvSpPr>
        <p:spPr>
          <a:xfrm>
            <a:off x="5308600" y="5022670"/>
            <a:ext cx="2324100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2. The deuterium (</a:t>
            </a:r>
            <a:r>
              <a:rPr lang="en-US" baseline="30000" dirty="0"/>
              <a:t>2</a:t>
            </a:r>
            <a:r>
              <a:rPr lang="en-US" dirty="0"/>
              <a:t>H) captures another </a:t>
            </a:r>
            <a:r>
              <a:rPr lang="en-US" baseline="30000" dirty="0"/>
              <a:t>1</a:t>
            </a:r>
            <a:r>
              <a:rPr lang="en-US" dirty="0"/>
              <a:t>H proton to form Helium-3 (</a:t>
            </a:r>
            <a:r>
              <a:rPr lang="en-US" baseline="30000" dirty="0"/>
              <a:t>3</a:t>
            </a:r>
            <a:r>
              <a:rPr lang="en-US" dirty="0"/>
              <a:t>He). Radiation is emitted as gamma rays (</a:t>
            </a:r>
            <a:r>
              <a:rPr lang="en-US" dirty="0" err="1"/>
              <a:t>γ</a:t>
            </a:r>
            <a:r>
              <a:rPr lang="en-US" dirty="0"/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36E53-6E00-A844-B6CB-AA57C21BDB45}"/>
              </a:ext>
            </a:extLst>
          </p:cNvPr>
          <p:cNvSpPr/>
          <p:nvPr/>
        </p:nvSpPr>
        <p:spPr>
          <a:xfrm>
            <a:off x="7958160" y="5022671"/>
            <a:ext cx="229074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3. Two Helium 3 (</a:t>
            </a:r>
            <a:r>
              <a:rPr lang="en-US" baseline="30000" dirty="0"/>
              <a:t>3</a:t>
            </a:r>
            <a:r>
              <a:rPr lang="en-US" dirty="0"/>
              <a:t>He) fuse to form one helium-4 (</a:t>
            </a:r>
            <a:r>
              <a:rPr lang="en-US" baseline="30000" dirty="0"/>
              <a:t>4</a:t>
            </a:r>
            <a:r>
              <a:rPr lang="en-US" dirty="0"/>
              <a:t>He) nucleus. They eject two hydrogen protons (</a:t>
            </a:r>
            <a:r>
              <a:rPr lang="en-US" baseline="30000" dirty="0"/>
              <a:t>1</a:t>
            </a:r>
            <a:r>
              <a:rPr lang="en-US" dirty="0"/>
              <a:t>H).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61507D-E550-D444-A8F6-227C2AA042C2}"/>
              </a:ext>
            </a:extLst>
          </p:cNvPr>
          <p:cNvSpPr/>
          <p:nvPr/>
        </p:nvSpPr>
        <p:spPr>
          <a:xfrm rot="16200000">
            <a:off x="9475206" y="5665205"/>
            <a:ext cx="21547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Image Source: https://</a:t>
            </a:r>
            <a:r>
              <a:rPr lang="en-US" sz="900" i="1" dirty="0" err="1"/>
              <a:t>physics.info</a:t>
            </a:r>
            <a:r>
              <a:rPr lang="en-US" sz="900" i="1" dirty="0"/>
              <a:t>/fusion/</a:t>
            </a:r>
          </a:p>
        </p:txBody>
      </p:sp>
    </p:spTree>
    <p:extLst>
      <p:ext uri="{BB962C8B-B14F-4D97-AF65-F5344CB8AC3E}">
        <p14:creationId xmlns:p14="http://schemas.microsoft.com/office/powerpoint/2010/main" val="4796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C2E-FCD2-1643-A40A-B66C17CB3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7FD7E-6DA9-5942-B95A-B4ECB5721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1295400"/>
            <a:ext cx="10186987" cy="5060950"/>
          </a:xfrm>
        </p:spPr>
        <p:txBody>
          <a:bodyPr>
            <a:normAutofit/>
          </a:bodyPr>
          <a:lstStyle/>
          <a:p>
            <a:r>
              <a:rPr lang="en-US" b="1" u="sng" dirty="0"/>
              <a:t>Hydrostatic equilibrium</a:t>
            </a:r>
            <a:r>
              <a:rPr lang="en-US" b="1" dirty="0"/>
              <a:t> determines the structure and life of stars.</a:t>
            </a:r>
          </a:p>
          <a:p>
            <a:pPr lvl="1"/>
            <a:r>
              <a:rPr lang="en-US" dirty="0"/>
              <a:t>The outward pressure of radiation from nuclear fusion must balance gravity`s inward pressure.</a:t>
            </a:r>
          </a:p>
          <a:p>
            <a:pPr lvl="1"/>
            <a:r>
              <a:rPr lang="en-US" dirty="0"/>
              <a:t>At every position in a star, the pressure of the gas must be just enough to support </a:t>
            </a:r>
            <a:r>
              <a:rPr lang="en-US" dirty="0" smtClean="0"/>
              <a:t>the </a:t>
            </a:r>
            <a:r>
              <a:rPr lang="en-US" dirty="0"/>
              <a:t>``weight'' of the star </a:t>
            </a:r>
            <a:br>
              <a:rPr lang="en-US" dirty="0"/>
            </a:br>
            <a:r>
              <a:rPr lang="en-US" dirty="0"/>
              <a:t>above it. </a:t>
            </a:r>
          </a:p>
          <a:p>
            <a:pPr lvl="1"/>
            <a:r>
              <a:rPr lang="en-US" dirty="0"/>
              <a:t>If this is not the case, the </a:t>
            </a:r>
            <a:br>
              <a:rPr lang="en-US" dirty="0"/>
            </a:br>
            <a:r>
              <a:rPr lang="en-US" dirty="0"/>
              <a:t>star would expand or </a:t>
            </a:r>
            <a:br>
              <a:rPr lang="en-US" dirty="0"/>
            </a:br>
            <a:r>
              <a:rPr lang="en-US" dirty="0"/>
              <a:t>contract and eventually </a:t>
            </a:r>
            <a:br>
              <a:rPr lang="en-US" dirty="0"/>
            </a:br>
            <a:r>
              <a:rPr lang="en-US" dirty="0"/>
              <a:t>become unstable.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04D1C1-D253-5D4C-BE60-088C6166D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A49C-3692-4152-8A6C-C7C5B48EF17E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 descr="Diagram of hydrostatic equilibr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11635" r="15686" b="13773"/>
          <a:stretch/>
        </p:blipFill>
        <p:spPr bwMode="auto">
          <a:xfrm>
            <a:off x="5895974" y="2878935"/>
            <a:ext cx="4576763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6051" y="3457576"/>
            <a:ext cx="130086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Hydrostatic </a:t>
            </a:r>
            <a:br>
              <a:rPr lang="en-US" dirty="0"/>
            </a:br>
            <a:r>
              <a:rPr lang="en-US" dirty="0"/>
              <a:t>Equilibrium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663351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i="1" dirty="0"/>
              <a:t>Source: http://ircamera.as.arizona.edu/NatSci102/NatSci102/text/hydrostat.htm</a:t>
            </a:r>
          </a:p>
        </p:txBody>
      </p:sp>
    </p:spTree>
    <p:extLst>
      <p:ext uri="{BB962C8B-B14F-4D97-AF65-F5344CB8AC3E}">
        <p14:creationId xmlns:p14="http://schemas.microsoft.com/office/powerpoint/2010/main" val="31559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E9AF-603C-1248-A388-0C78FC24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5186362"/>
            <a:ext cx="10515600" cy="1076325"/>
          </a:xfrm>
        </p:spPr>
        <p:txBody>
          <a:bodyPr/>
          <a:lstStyle/>
          <a:p>
            <a:pPr algn="ctr"/>
            <a:r>
              <a:rPr lang="en-US" dirty="0"/>
              <a:t>The Life of Stars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75FB3A-FA4C-1147-B0CE-6C6E18339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8" y="344488"/>
            <a:ext cx="6400800" cy="4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617D-A5FF-2046-8B8C-878D6627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09" y="125282"/>
            <a:ext cx="10515600" cy="939019"/>
          </a:xfrm>
        </p:spPr>
        <p:txBody>
          <a:bodyPr/>
          <a:lstStyle/>
          <a:p>
            <a:r>
              <a:rPr lang="en-US" dirty="0"/>
              <a:t>The Life of Stars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6CD8-120D-D14E-A89C-EAF274F44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3" y="989352"/>
            <a:ext cx="11722308" cy="36580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Every star, including our own sun, goes through a predictable life cycle.</a:t>
            </a:r>
          </a:p>
          <a:p>
            <a:pPr lvl="1"/>
            <a:r>
              <a:rPr lang="en-US" dirty="0"/>
              <a:t>A star’s mass determines the rate and type of nuclear fusion as well as how </a:t>
            </a:r>
            <a:r>
              <a:rPr lang="en-US" dirty="0" smtClean="0"/>
              <a:t>the star </a:t>
            </a:r>
            <a:r>
              <a:rPr lang="en-US" dirty="0"/>
              <a:t>ages. </a:t>
            </a:r>
          </a:p>
          <a:p>
            <a:r>
              <a:rPr lang="en-US" b="1" dirty="0"/>
              <a:t>The larger the mass of a star, the shorter its life cycle. </a:t>
            </a:r>
          </a:p>
          <a:p>
            <a:pPr lvl="1" fontAlgn="base"/>
            <a:r>
              <a:rPr lang="en-US" dirty="0"/>
              <a:t>Larger stars must ‘burn’ more vigorously to counteract </a:t>
            </a:r>
            <a:r>
              <a:rPr lang="en-US" dirty="0" smtClean="0"/>
              <a:t>their </a:t>
            </a:r>
            <a:r>
              <a:rPr lang="en-US" dirty="0"/>
              <a:t>own gravitational pressure. </a:t>
            </a:r>
          </a:p>
          <a:p>
            <a:pPr fontAlgn="base"/>
            <a:r>
              <a:rPr lang="en-US" b="1" dirty="0"/>
              <a:t>Our sun will fuse hydrogen into helium for 10 billion years.</a:t>
            </a:r>
          </a:p>
          <a:p>
            <a:pPr lvl="1" fontAlgn="base"/>
            <a:r>
              <a:rPr lang="en-US" dirty="0"/>
              <a:t>Stars burn for as little as a couple million years up to hundreds of billions of years. A </a:t>
            </a:r>
            <a:r>
              <a:rPr lang="en-US" dirty="0"/>
              <a:t>star 25x our sun’s mass burns for 3 million years; a star 0.5x our sun’s mass can burn 200 </a:t>
            </a:r>
            <a:r>
              <a:rPr lang="en-US" i="1" dirty="0"/>
              <a:t>billion</a:t>
            </a:r>
            <a:r>
              <a:rPr lang="en-US" dirty="0"/>
              <a:t> years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b="1" dirty="0"/>
              <a:t>A star’s mass is determined by the amount of matter in its nebula</a:t>
            </a:r>
          </a:p>
          <a:p>
            <a:pPr lvl="1"/>
            <a:r>
              <a:rPr lang="en-US" dirty="0"/>
              <a:t>A </a:t>
            </a:r>
            <a:r>
              <a:rPr lang="en-US" u="sng" dirty="0"/>
              <a:t>nebula</a:t>
            </a:r>
            <a:r>
              <a:rPr lang="en-US" dirty="0"/>
              <a:t> is a cloud of gases outside of a star’s orbit. </a:t>
            </a:r>
          </a:p>
        </p:txBody>
      </p:sp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AF76259-CC4C-184A-AE39-C6D5497A0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82" b="14968"/>
          <a:stretch/>
        </p:blipFill>
        <p:spPr>
          <a:xfrm>
            <a:off x="1262327" y="4377127"/>
            <a:ext cx="9979284" cy="240592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6E0FA8-4B73-E845-8B71-8D188D16358F}"/>
              </a:ext>
            </a:extLst>
          </p:cNvPr>
          <p:cNvSpPr/>
          <p:nvPr/>
        </p:nvSpPr>
        <p:spPr>
          <a:xfrm rot="16200000">
            <a:off x="10059846" y="4725846"/>
            <a:ext cx="40334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Credit: http://</a:t>
            </a:r>
            <a:r>
              <a:rPr lang="en-US" sz="900" i="1" dirty="0" err="1"/>
              <a:t>americanboard.org</a:t>
            </a:r>
            <a:r>
              <a:rPr lang="en-US" sz="900" i="1" dirty="0"/>
              <a:t>/Subjects/Images/</a:t>
            </a:r>
            <a:r>
              <a:rPr lang="en-US" sz="900" i="1" dirty="0" err="1"/>
              <a:t>gensci</a:t>
            </a:r>
            <a:r>
              <a:rPr lang="en-US" sz="900" i="1" dirty="0"/>
              <a:t>/</a:t>
            </a:r>
            <a:r>
              <a:rPr lang="en-US" sz="900" i="1" dirty="0" err="1"/>
              <a:t>img</a:t>
            </a:r>
            <a:r>
              <a:rPr lang="en-US" sz="900" i="1" dirty="0"/>
              <a:t>/Mod2Graphic4.jpg</a:t>
            </a:r>
          </a:p>
        </p:txBody>
      </p:sp>
    </p:spTree>
    <p:extLst>
      <p:ext uri="{BB962C8B-B14F-4D97-AF65-F5344CB8AC3E}">
        <p14:creationId xmlns:p14="http://schemas.microsoft.com/office/powerpoint/2010/main" val="25279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B1D7ED3-ADCB-0D4F-B0EA-B32D0BD12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28" y="425885"/>
            <a:ext cx="6244772" cy="64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56087-EA5B-084A-B0F7-58D88FA7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195791"/>
            <a:ext cx="10515600" cy="892175"/>
          </a:xfrm>
        </p:spPr>
        <p:txBody>
          <a:bodyPr/>
          <a:lstStyle/>
          <a:p>
            <a:r>
              <a:rPr lang="en-US" dirty="0"/>
              <a:t>Hertzsprung-Russell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719B-2CED-DB4C-A3F6-6CB18546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5" y="1343024"/>
            <a:ext cx="5575904" cy="51149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 the early 1900s, Hertzsprung and Russell graphed stars based on their internal temperature and luminosity. </a:t>
            </a:r>
          </a:p>
          <a:p>
            <a:pPr lvl="1"/>
            <a:r>
              <a:rPr lang="en-US" dirty="0"/>
              <a:t>They also graphed stars based on their color (based on blackbody radiation) and their </a:t>
            </a:r>
            <a:r>
              <a:rPr lang="en-US" u="sng" dirty="0"/>
              <a:t>absolute magnitude</a:t>
            </a:r>
            <a:r>
              <a:rPr lang="en-US" dirty="0"/>
              <a:t> (a star’s standardized measure of size and brightness). </a:t>
            </a:r>
          </a:p>
          <a:p>
            <a:pPr lvl="1"/>
            <a:r>
              <a:rPr lang="en-US" dirty="0"/>
              <a:t>Both are shown in the image here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  <a:p>
            <a:r>
              <a:rPr lang="en-US" b="1" dirty="0"/>
              <a:t>The resulting graph, called the H-R Diagram, is one of the most important tools for analyzing and predicting the life cycle of stars. </a:t>
            </a:r>
          </a:p>
          <a:p>
            <a:pPr lvl="1"/>
            <a:r>
              <a:rPr lang="en-US" dirty="0"/>
              <a:t>Astronomers can know a star’s internal structure and evolutionary stage simply by determining its position in the diagram.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132615-0B93-8143-BCF9-FAF4D0112886}"/>
              </a:ext>
            </a:extLst>
          </p:cNvPr>
          <p:cNvSpPr/>
          <p:nvPr/>
        </p:nvSpPr>
        <p:spPr>
          <a:xfrm>
            <a:off x="10514938" y="0"/>
            <a:ext cx="167706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Credit</a:t>
            </a:r>
            <a:r>
              <a:rPr lang="en-US" sz="900" i="1" dirty="0">
                <a:solidFill>
                  <a:srgbClr val="494949"/>
                </a:solidFill>
                <a:latin typeface="Verdana" panose="020B0604030504040204" pitchFamily="34" charset="0"/>
              </a:rPr>
              <a:t>: R. Hollow, CSIRO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32662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1454</Words>
  <Application>Microsoft Office PowerPoint</Application>
  <PresentationFormat>Widescreen</PresentationFormat>
  <Paragraphs>148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Life of Stars Unit W1 Driving Question</vt:lpstr>
      <vt:lpstr>Sun Unit Recap</vt:lpstr>
      <vt:lpstr>Sun Unit Recap</vt:lpstr>
      <vt:lpstr>Proton-Proton Chain</vt:lpstr>
      <vt:lpstr>Gas Laws</vt:lpstr>
      <vt:lpstr>The Life of Stars</vt:lpstr>
      <vt:lpstr>The Life of Stars</vt:lpstr>
      <vt:lpstr>Hertzsprung-Russell Diagram</vt:lpstr>
      <vt:lpstr>Hertzsprung-Russell Diagram</vt:lpstr>
      <vt:lpstr>Main Sequence Stars</vt:lpstr>
      <vt:lpstr>Red Giants</vt:lpstr>
      <vt:lpstr>White Dwarfs</vt:lpstr>
      <vt:lpstr>Supergiants</vt:lpstr>
      <vt:lpstr>Supergiants</vt:lpstr>
      <vt:lpstr>Iron: End of Fusion</vt:lpstr>
      <vt:lpstr>Supergiants</vt:lpstr>
      <vt:lpstr>Supergiants</vt:lpstr>
      <vt:lpstr>Neutron Stars</vt:lpstr>
      <vt:lpstr>Black Holes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Kohn, Craig</dc:creator>
  <cp:lastModifiedBy>Craig Kohn</cp:lastModifiedBy>
  <cp:revision>23</cp:revision>
  <dcterms:created xsi:type="dcterms:W3CDTF">2021-11-13T16:27:38Z</dcterms:created>
  <dcterms:modified xsi:type="dcterms:W3CDTF">2021-11-15T16:00:48Z</dcterms:modified>
</cp:coreProperties>
</file>