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81" r:id="rId2"/>
    <p:sldId id="301" r:id="rId3"/>
    <p:sldId id="375" r:id="rId4"/>
    <p:sldId id="344" r:id="rId5"/>
    <p:sldId id="374" r:id="rId6"/>
    <p:sldId id="360" r:id="rId7"/>
    <p:sldId id="377" r:id="rId8"/>
    <p:sldId id="258" r:id="rId9"/>
    <p:sldId id="257" r:id="rId10"/>
    <p:sldId id="259" r:id="rId11"/>
    <p:sldId id="261" r:id="rId12"/>
    <p:sldId id="378" r:id="rId13"/>
    <p:sldId id="270" r:id="rId14"/>
    <p:sldId id="263" r:id="rId15"/>
    <p:sldId id="380" r:id="rId16"/>
    <p:sldId id="379" r:id="rId17"/>
    <p:sldId id="264" r:id="rId18"/>
    <p:sldId id="272" r:id="rId19"/>
    <p:sldId id="265" r:id="rId20"/>
    <p:sldId id="266" r:id="rId21"/>
    <p:sldId id="267" r:id="rId22"/>
    <p:sldId id="269" r:id="rId23"/>
    <p:sldId id="262"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CFA"/>
    <a:srgbClr val="E6D5F3"/>
    <a:srgbClr val="D8B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45" autoAdjust="0"/>
  </p:normalViewPr>
  <p:slideViewPr>
    <p:cSldViewPr snapToGrid="0" snapToObjects="1">
      <p:cViewPr varScale="1">
        <p:scale>
          <a:sx n="53" d="100"/>
          <a:sy n="53" d="100"/>
        </p:scale>
        <p:origin x="13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5FE6F-C034-7B41-8420-F53A84165782}" type="datetimeFigureOut">
              <a:rPr lang="en-US" smtClean="0"/>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75278-5B2B-B24D-BBE7-CEDF6FF72CA3}" type="slidenum">
              <a:rPr lang="en-US" smtClean="0"/>
              <a:t>‹#›</a:t>
            </a:fld>
            <a:endParaRPr lang="en-US"/>
          </a:p>
        </p:txBody>
      </p:sp>
    </p:spTree>
    <p:extLst>
      <p:ext uri="{BB962C8B-B14F-4D97-AF65-F5344CB8AC3E}">
        <p14:creationId xmlns:p14="http://schemas.microsoft.com/office/powerpoint/2010/main" val="344394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tnf.csiro.au/outreach/education/senior/astrophysics/photometry_luminosity.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atnf.csiro.au/outreach/education/senior/astrophysics/photometry_magnitude.html#magndistan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2</a:t>
            </a:fld>
            <a:endParaRPr lang="en-US"/>
          </a:p>
        </p:txBody>
      </p:sp>
    </p:spTree>
    <p:extLst>
      <p:ext uri="{BB962C8B-B14F-4D97-AF65-F5344CB8AC3E}">
        <p14:creationId xmlns:p14="http://schemas.microsoft.com/office/powerpoint/2010/main" val="596266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19</a:t>
            </a:fld>
            <a:endParaRPr lang="en-US"/>
          </a:p>
        </p:txBody>
      </p:sp>
    </p:spTree>
    <p:extLst>
      <p:ext uri="{BB962C8B-B14F-4D97-AF65-F5344CB8AC3E}">
        <p14:creationId xmlns:p14="http://schemas.microsoft.com/office/powerpoint/2010/main" val="238306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20</a:t>
            </a:fld>
            <a:endParaRPr lang="en-US"/>
          </a:p>
        </p:txBody>
      </p:sp>
    </p:spTree>
    <p:extLst>
      <p:ext uri="{BB962C8B-B14F-4D97-AF65-F5344CB8AC3E}">
        <p14:creationId xmlns:p14="http://schemas.microsoft.com/office/powerpoint/2010/main" val="184688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21</a:t>
            </a:fld>
            <a:endParaRPr lang="en-US"/>
          </a:p>
        </p:txBody>
      </p:sp>
    </p:spTree>
    <p:extLst>
      <p:ext uri="{BB962C8B-B14F-4D97-AF65-F5344CB8AC3E}">
        <p14:creationId xmlns:p14="http://schemas.microsoft.com/office/powerpoint/2010/main" val="2421585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22</a:t>
            </a:fld>
            <a:endParaRPr lang="en-US"/>
          </a:p>
        </p:txBody>
      </p:sp>
    </p:spTree>
    <p:extLst>
      <p:ext uri="{BB962C8B-B14F-4D97-AF65-F5344CB8AC3E}">
        <p14:creationId xmlns:p14="http://schemas.microsoft.com/office/powerpoint/2010/main" val="24782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6</a:t>
            </a:fld>
            <a:endParaRPr lang="en-US"/>
          </a:p>
        </p:txBody>
      </p:sp>
    </p:spTree>
    <p:extLst>
      <p:ext uri="{BB962C8B-B14F-4D97-AF65-F5344CB8AC3E}">
        <p14:creationId xmlns:p14="http://schemas.microsoft.com/office/powerpoint/2010/main" val="331117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absolute magnitude at https://</a:t>
            </a:r>
            <a:r>
              <a:rPr lang="en-US" dirty="0" err="1"/>
              <a:t>astronomy.swin.edu.au</a:t>
            </a:r>
            <a:r>
              <a:rPr lang="en-US" dirty="0"/>
              <a:t>/cosmos/A/</a:t>
            </a:r>
            <a:r>
              <a:rPr lang="en-US" dirty="0" err="1"/>
              <a:t>Absolute+Magnitude</a:t>
            </a:r>
            <a:endParaRPr lang="en-US" dirty="0"/>
          </a:p>
          <a:p>
            <a:r>
              <a:rPr lang="en-US" dirty="0"/>
              <a:t>Essentially it compares the perceived brightness &amp; size of a star based on its actual size and brightness by standardizing what would be the star’s visual appearance at a distance of 10 parsecs. Because stars that are further away will have a lower perceived brightness and magnitude, absolute magnitude is a means to standardize comparisons. </a:t>
            </a:r>
            <a:endParaRPr lang="en-US" dirty="0" smtClean="0"/>
          </a:p>
          <a:p>
            <a:endParaRPr lang="en-US" dirty="0" smtClean="0"/>
          </a:p>
          <a:p>
            <a:r>
              <a:rPr lang="en-US" smtClean="0"/>
              <a:t>More info:</a:t>
            </a:r>
            <a:r>
              <a:rPr lang="en-US" baseline="0" smtClean="0"/>
              <a:t> </a:t>
            </a:r>
            <a:endParaRPr lang="en-US" dirty="0" smtClean="0"/>
          </a:p>
          <a:p>
            <a:r>
              <a:rPr lang="en-US" dirty="0" smtClean="0"/>
              <a:t>“</a:t>
            </a:r>
            <a:r>
              <a:rPr lang="en-US" sz="1200" b="0" i="0" kern="1200" dirty="0" smtClean="0">
                <a:solidFill>
                  <a:schemeClr val="tx1"/>
                </a:solidFill>
                <a:effectLst/>
                <a:latin typeface="+mn-lt"/>
                <a:ea typeface="+mn-ea"/>
                <a:cs typeface="+mn-cs"/>
              </a:rPr>
              <a:t>What does the fact that Sirius has an apparent magnitude of -1.44 and Betelgeuse an apparent magnitude of 0.45 tell us about these two stars? Another way of thinking about this is to ask why is Sirius the brightest star in the night sky? A star may appear bright for two main reasons:</a:t>
            </a:r>
          </a:p>
          <a:p>
            <a:r>
              <a:rPr lang="en-US" sz="1200" b="0" i="0" kern="1200" dirty="0" smtClean="0">
                <a:solidFill>
                  <a:schemeClr val="tx1"/>
                </a:solidFill>
                <a:effectLst/>
                <a:latin typeface="+mn-lt"/>
                <a:ea typeface="+mn-ea"/>
                <a:cs typeface="+mn-cs"/>
              </a:rPr>
              <a:t>It may be intrinsically </a:t>
            </a:r>
            <a:r>
              <a:rPr lang="en-US" sz="1200" b="0" i="0" u="sng" kern="1200" dirty="0" smtClean="0">
                <a:solidFill>
                  <a:schemeClr val="tx1"/>
                </a:solidFill>
                <a:effectLst/>
                <a:latin typeface="+mn-lt"/>
                <a:ea typeface="+mn-ea"/>
                <a:cs typeface="+mn-cs"/>
                <a:hlinkClick r:id="rId3"/>
              </a:rPr>
              <a:t>luminous</a:t>
            </a:r>
            <a:r>
              <a:rPr lang="en-US" sz="1200" b="0" i="0" kern="1200" dirty="0" smtClean="0">
                <a:solidFill>
                  <a:schemeClr val="tx1"/>
                </a:solidFill>
                <a:effectLst/>
                <a:latin typeface="+mn-lt"/>
                <a:ea typeface="+mn-ea"/>
                <a:cs typeface="+mn-cs"/>
              </a:rPr>
              <a:t>, that is it may be a powerful emitter of electromagnetic radiation, or</a:t>
            </a:r>
          </a:p>
          <a:p>
            <a:r>
              <a:rPr lang="en-US" sz="1200" b="0" i="0" kern="1200" dirty="0" smtClean="0">
                <a:solidFill>
                  <a:schemeClr val="tx1"/>
                </a:solidFill>
                <a:effectLst/>
                <a:latin typeface="+mn-lt"/>
                <a:ea typeface="+mn-ea"/>
                <a:cs typeface="+mn-cs"/>
              </a:rPr>
              <a:t>It may be very </a:t>
            </a:r>
            <a:r>
              <a:rPr lang="en-US" sz="1200" b="0" i="0" u="sng" kern="1200" dirty="0" smtClean="0">
                <a:solidFill>
                  <a:schemeClr val="tx1"/>
                </a:solidFill>
                <a:effectLst/>
                <a:latin typeface="+mn-lt"/>
                <a:ea typeface="+mn-ea"/>
                <a:cs typeface="+mn-cs"/>
                <a:hlinkClick r:id="rId4"/>
              </a:rPr>
              <a:t>close</a:t>
            </a:r>
            <a:r>
              <a:rPr lang="en-US" sz="1200" b="0" i="0" kern="1200" dirty="0" smtClean="0">
                <a:solidFill>
                  <a:schemeClr val="tx1"/>
                </a:solidFill>
                <a:effectLst/>
                <a:latin typeface="+mn-lt"/>
                <a:ea typeface="+mn-ea"/>
                <a:cs typeface="+mn-cs"/>
              </a:rPr>
              <a:t> to us, or both.</a:t>
            </a:r>
          </a:p>
          <a:p>
            <a:r>
              <a:rPr lang="en-US" sz="1200" b="0" i="0" kern="1200" dirty="0" smtClean="0">
                <a:solidFill>
                  <a:schemeClr val="tx1"/>
                </a:solidFill>
                <a:effectLst/>
                <a:latin typeface="+mn-lt"/>
                <a:ea typeface="+mn-ea"/>
                <a:cs typeface="+mn-cs"/>
              </a:rPr>
              <a:t>The apparent magnitude of a star therefore depends partly on its distance from us. In fact Sirius appears brighter than Betelgeuse precisely because Sirius is very close to us, only 2.6 pc away whereas Betelgeuse is about 160 pc distant. The </a:t>
            </a:r>
            <a:r>
              <a:rPr lang="en-US" sz="1200" b="0" i="0" kern="1200" dirty="0" err="1" smtClean="0">
                <a:solidFill>
                  <a:schemeClr val="tx1"/>
                </a:solidFill>
                <a:effectLst/>
                <a:latin typeface="+mn-lt"/>
                <a:ea typeface="+mn-ea"/>
                <a:cs typeface="+mn-cs"/>
              </a:rPr>
              <a:t>realisation</a:t>
            </a:r>
            <a:r>
              <a:rPr lang="en-US" sz="1200" b="0" i="0" kern="1200" dirty="0" smtClean="0">
                <a:solidFill>
                  <a:schemeClr val="tx1"/>
                </a:solidFill>
                <a:effectLst/>
                <a:latin typeface="+mn-lt"/>
                <a:ea typeface="+mn-ea"/>
                <a:cs typeface="+mn-cs"/>
              </a:rPr>
              <a:t> that stars do not all have much the same luminosity meant that apparent magnitude alone was not sufficient to compare stars. A new system that would allow astronomers to directly compare stars was developed. This system is called the absolute magnitude, </a:t>
            </a:r>
            <a:r>
              <a:rPr lang="en-US" sz="1200" b="0" i="1" kern="1200"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The absolute magnitude, </a:t>
            </a:r>
            <a:r>
              <a:rPr lang="en-US" sz="1200" b="1" i="1" kern="1200" dirty="0" smtClean="0">
                <a:solidFill>
                  <a:schemeClr val="tx1"/>
                </a:solidFill>
                <a:effectLst/>
                <a:latin typeface="+mn-lt"/>
                <a:ea typeface="+mn-ea"/>
                <a:cs typeface="+mn-cs"/>
              </a:rPr>
              <a:t>M</a:t>
            </a:r>
            <a:r>
              <a:rPr lang="en-US" sz="1200" b="1" i="0" kern="1200" dirty="0" smtClean="0">
                <a:solidFill>
                  <a:schemeClr val="tx1"/>
                </a:solidFill>
                <a:effectLst/>
                <a:latin typeface="+mn-lt"/>
                <a:ea typeface="+mn-ea"/>
                <a:cs typeface="+mn-cs"/>
              </a:rPr>
              <a:t>, of a star is the magnitude that star would have if it were at a distance of 10 parsecs from us.</a:t>
            </a:r>
            <a:r>
              <a:rPr lang="en-US" sz="1200" b="0" i="0" kern="1200" dirty="0" smtClean="0">
                <a:solidFill>
                  <a:schemeClr val="tx1"/>
                </a:solidFill>
                <a:effectLst/>
                <a:latin typeface="+mn-lt"/>
                <a:ea typeface="+mn-ea"/>
                <a:cs typeface="+mn-cs"/>
              </a:rPr>
              <a:t> A distance of 10 pc is purely arbitrary but now internationally agreed upon by astronomers. The scale for absolute magnitude is the same as that for apparent magnitude, that is a difference of 1 magnitude = 2.512 times difference in brightness. This logarithmic scale is also open-ended and </a:t>
            </a:r>
            <a:r>
              <a:rPr lang="en-US" sz="1200" b="0" i="0" kern="1200" dirty="0" err="1" smtClean="0">
                <a:solidFill>
                  <a:schemeClr val="tx1"/>
                </a:solidFill>
                <a:effectLst/>
                <a:latin typeface="+mn-lt"/>
                <a:ea typeface="+mn-ea"/>
                <a:cs typeface="+mn-cs"/>
              </a:rPr>
              <a:t>unitless</a:t>
            </a:r>
            <a:r>
              <a:rPr lang="en-US" sz="1200" b="0" i="0" kern="1200" dirty="0" smtClean="0">
                <a:solidFill>
                  <a:schemeClr val="tx1"/>
                </a:solidFill>
                <a:effectLst/>
                <a:latin typeface="+mn-lt"/>
                <a:ea typeface="+mn-ea"/>
                <a:cs typeface="+mn-cs"/>
              </a:rPr>
              <a:t>. Again, the lower or more negative the value of M, the brighter the star is. Absolute magnitude is a convenient way of expressing the luminosity of a star. Once the absolute magnitude of a star is known you can also compare it to other stars. Betelgeuse, </a:t>
            </a:r>
            <a:r>
              <a:rPr lang="en-US" sz="1200" b="0" i="1" kern="1200"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 = -5.6 is intrinsically more luminous than Sirius with an </a:t>
            </a:r>
            <a:r>
              <a:rPr lang="en-US" sz="1200" b="0" i="1" kern="1200" dirty="0" smtClean="0">
                <a:solidFill>
                  <a:schemeClr val="tx1"/>
                </a:solidFill>
                <a:effectLst/>
                <a:latin typeface="+mn-lt"/>
                <a:ea typeface="+mn-ea"/>
                <a:cs typeface="+mn-cs"/>
              </a:rPr>
              <a:t>M </a:t>
            </a:r>
            <a:r>
              <a:rPr lang="en-US" sz="1200" b="0" i="0" kern="1200" dirty="0" smtClean="0">
                <a:solidFill>
                  <a:schemeClr val="tx1"/>
                </a:solidFill>
                <a:effectLst/>
                <a:latin typeface="+mn-lt"/>
                <a:ea typeface="+mn-ea"/>
                <a:cs typeface="+mn-cs"/>
              </a:rPr>
              <a:t>= 1.41.</a:t>
            </a:r>
          </a:p>
          <a:p>
            <a:r>
              <a:rPr lang="en-US" sz="1200" b="0" i="0" kern="1200" dirty="0" smtClean="0">
                <a:solidFill>
                  <a:schemeClr val="tx1"/>
                </a:solidFill>
                <a:effectLst/>
                <a:latin typeface="+mn-lt"/>
                <a:ea typeface="+mn-ea"/>
                <a:cs typeface="+mn-cs"/>
              </a:rPr>
              <a:t>Our Sun has an absolute visual magnitude of 4.8.”</a:t>
            </a:r>
          </a:p>
          <a:p>
            <a:r>
              <a:rPr lang="en-US" sz="1200" b="0" i="0" kern="1200" dirty="0" smtClean="0">
                <a:solidFill>
                  <a:schemeClr val="tx1"/>
                </a:solidFill>
                <a:effectLst/>
                <a:latin typeface="+mn-lt"/>
                <a:ea typeface="+mn-ea"/>
                <a:cs typeface="+mn-cs"/>
              </a:rPr>
              <a:t>https://www.atnf.csiro.au/outreach/education/senior/astrophysics/photometry_magnitude.html </a:t>
            </a:r>
          </a:p>
        </p:txBody>
      </p:sp>
      <p:sp>
        <p:nvSpPr>
          <p:cNvPr id="4" name="Slide Number Placeholder 3"/>
          <p:cNvSpPr>
            <a:spLocks noGrp="1"/>
          </p:cNvSpPr>
          <p:nvPr>
            <p:ph type="sldNum" sz="quarter" idx="5"/>
          </p:nvPr>
        </p:nvSpPr>
        <p:spPr/>
        <p:txBody>
          <a:bodyPr/>
          <a:lstStyle/>
          <a:p>
            <a:fld id="{B5C75278-5B2B-B24D-BBE7-CEDF6FF72CA3}" type="slidenum">
              <a:rPr lang="en-US" smtClean="0"/>
              <a:t>9</a:t>
            </a:fld>
            <a:endParaRPr lang="en-US"/>
          </a:p>
        </p:txBody>
      </p:sp>
    </p:spTree>
    <p:extLst>
      <p:ext uri="{BB962C8B-B14F-4D97-AF65-F5344CB8AC3E}">
        <p14:creationId xmlns:p14="http://schemas.microsoft.com/office/powerpoint/2010/main" val="335983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10</a:t>
            </a:fld>
            <a:endParaRPr lang="en-US"/>
          </a:p>
        </p:txBody>
      </p:sp>
    </p:spTree>
    <p:extLst>
      <p:ext uri="{BB962C8B-B14F-4D97-AF65-F5344CB8AC3E}">
        <p14:creationId xmlns:p14="http://schemas.microsoft.com/office/powerpoint/2010/main" val="76554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11</a:t>
            </a:fld>
            <a:endParaRPr lang="en-US"/>
          </a:p>
        </p:txBody>
      </p:sp>
    </p:spTree>
    <p:extLst>
      <p:ext uri="{BB962C8B-B14F-4D97-AF65-F5344CB8AC3E}">
        <p14:creationId xmlns:p14="http://schemas.microsoft.com/office/powerpoint/2010/main" val="42329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12</a:t>
            </a:fld>
            <a:endParaRPr lang="en-US"/>
          </a:p>
        </p:txBody>
      </p:sp>
    </p:spTree>
    <p:extLst>
      <p:ext uri="{BB962C8B-B14F-4D97-AF65-F5344CB8AC3E}">
        <p14:creationId xmlns:p14="http://schemas.microsoft.com/office/powerpoint/2010/main" val="102733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13</a:t>
            </a:fld>
            <a:endParaRPr lang="en-US"/>
          </a:p>
        </p:txBody>
      </p:sp>
    </p:spTree>
    <p:extLst>
      <p:ext uri="{BB962C8B-B14F-4D97-AF65-F5344CB8AC3E}">
        <p14:creationId xmlns:p14="http://schemas.microsoft.com/office/powerpoint/2010/main" val="91707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14</a:t>
            </a:fld>
            <a:endParaRPr lang="en-US"/>
          </a:p>
        </p:txBody>
      </p:sp>
    </p:spTree>
    <p:extLst>
      <p:ext uri="{BB962C8B-B14F-4D97-AF65-F5344CB8AC3E}">
        <p14:creationId xmlns:p14="http://schemas.microsoft.com/office/powerpoint/2010/main" val="391503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75278-5B2B-B24D-BBE7-CEDF6FF72CA3}" type="slidenum">
              <a:rPr lang="en-US" smtClean="0"/>
              <a:t>17</a:t>
            </a:fld>
            <a:endParaRPr lang="en-US"/>
          </a:p>
        </p:txBody>
      </p:sp>
    </p:spTree>
    <p:extLst>
      <p:ext uri="{BB962C8B-B14F-4D97-AF65-F5344CB8AC3E}">
        <p14:creationId xmlns:p14="http://schemas.microsoft.com/office/powerpoint/2010/main" val="205351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DCC9-BD57-2B4D-A42B-90EFC3781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E7AA-4B55-7247-A131-2749C2865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4A8336-B5DE-9246-BE64-77D78461AFE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2175AC7-61AE-B74C-AC50-EFB3FB42C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76CE40-3EDC-6749-8ED4-2C0266178FC3}"/>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52320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A916-6123-004D-95D0-CDF969917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A700C7-4262-B649-813C-4CC7F71D9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EBAE3-7FAC-F248-A178-5CA409085B4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61711E9-0F48-0945-B9EE-9469C40D7B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3B7EBB-89FB-B842-B47A-326B88D6D83B}"/>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84312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EF7CC-20AE-AB4A-9C45-6E9902D86E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43A805-1980-4F41-BBA4-6ADB913FE1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F3583-6ADE-114E-910D-2D488B2D1D5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1177CDA-7F61-2C4F-B5DE-CE18BF52DE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C6DF9D-2025-5945-8B58-ECB1409F618F}"/>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13594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E08B-EFF0-CD4D-9546-56FBE8503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2A8FBE-AE10-AE43-B55E-D22FB0883D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23252-40D1-F84B-9A89-C91E7E9FEDC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D6E3217-7BF5-A04C-BC90-3F76C916A1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25998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0E63-FC08-B741-A7B3-FAE909A916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C6734A-FBBF-774D-BC3C-FEB485516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AE9131-9332-D24F-A8BF-0DB3114D4D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0889E1A-2776-5C42-8DC9-E35877E583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8A91EA-EEE3-AD42-B96A-D806DEED4BBB}"/>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230155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D130-EA4F-AA4B-B1D2-6565AC2DB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D9220-D5E6-3B4B-9A3A-921B1A4677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ACC2F9-49FC-9D4F-AB51-93F4ED7F83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721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184-0630-EC41-A60D-329EFEBF41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F76483-6592-F44C-B797-67AF897B8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451B0-75CE-7D4B-949F-2D78919E3E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2E53A-7F00-ED4E-BA6D-8EB0627D7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FA5EB-A782-254D-BA4F-B24CDE073D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BE8AD-2567-0148-9C8F-3B7D55963A7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9C758F4-A50C-EA48-BA30-35B3548167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551E0B4-813E-DC47-904E-5EB508CAA2B9}"/>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9376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215A-3F00-EE4F-9D76-9D9BB0ED0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3FAB67-9BA0-8149-A9D5-ADA8F2608B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70E12425-A746-2842-94DE-EBE887062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DFDBEFB-CF09-B540-A1D1-2BBFA9E8C16E}"/>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5870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A538B-0DB1-A342-A813-89BFC189D49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A5FB86C3-0331-F542-AEA6-985FAE09AE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A573369-BA44-BC4F-BB1E-291577743227}"/>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06448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A83-7B24-424E-A71E-70561787E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11DBD-F960-F747-91A2-56FE3D704C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972C5C-BB08-104B-AE47-70245A2B0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2DE27-DACA-3A40-811B-58F93BD56CA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4EFD745-AF49-1E4E-AD34-F580F23BF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05C766-8046-0943-8A1D-6E9EAAA1BC6E}"/>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09187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EAEB-FF15-A243-9416-623E9B955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2E19B5-7370-5F45-AC68-6D6373100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B2422C-5B60-A546-BC8A-2FF548FD8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3F9CD-A8C3-6944-99AA-90A46B3603D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1E10A01-C867-7649-A650-707A574361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DF703A-2CA2-8940-8987-6400F853074E}"/>
              </a:ext>
            </a:extLst>
          </p:cNvPr>
          <p:cNvSpPr>
            <a:spLocks noGrp="1"/>
          </p:cNvSpPr>
          <p:nvPr>
            <p:ph type="sldNum" sz="quarter" idx="12"/>
          </p:nvPr>
        </p:nvSpPr>
        <p:spPr>
          <a:xfrm>
            <a:off x="8610600" y="6356350"/>
            <a:ext cx="2743200" cy="365125"/>
          </a:xfrm>
          <a:prstGeom prst="rect">
            <a:avLst/>
          </a:prstGeom>
        </p:spPr>
        <p:txBody>
          <a:bodyPr/>
          <a:lstStyle/>
          <a:p>
            <a:fld id="{9D3B508B-0EDE-B049-90F6-36A944964164}" type="slidenum">
              <a:rPr lang="en-US" smtClean="0"/>
              <a:t>‹#›</a:t>
            </a:fld>
            <a:endParaRPr lang="en-US"/>
          </a:p>
        </p:txBody>
      </p:sp>
    </p:spTree>
    <p:extLst>
      <p:ext uri="{BB962C8B-B14F-4D97-AF65-F5344CB8AC3E}">
        <p14:creationId xmlns:p14="http://schemas.microsoft.com/office/powerpoint/2010/main" val="313762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gs>
            <a:gs pos="93000">
              <a:srgbClr val="E6D5F3"/>
            </a:gs>
            <a:gs pos="100000">
              <a:srgbClr val="D8BEEC"/>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4AFFF-D66C-A546-BDDF-19D99893B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999E96-5396-854F-B352-2737FCEB0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08612"/>
            <a:ext cx="457176" cy="369332"/>
          </a:xfrm>
          <a:prstGeom prst="rect">
            <a:avLst/>
          </a:prstGeom>
        </p:spPr>
        <p:txBody>
          <a:bodyPr wrap="none">
            <a:spAutoFit/>
          </a:bodyPr>
          <a:lstStyle/>
          <a:p>
            <a:fld id="{98ABEEA1-749C-4F5A-92E6-71F095AE7C87}" type="slidenum">
              <a:rPr lang="en-US" smtClean="0"/>
              <a:t>‹#›</a:t>
            </a:fld>
            <a:endParaRPr lang="en-US" dirty="0"/>
          </a:p>
        </p:txBody>
      </p:sp>
    </p:spTree>
    <p:extLst>
      <p:ext uri="{BB962C8B-B14F-4D97-AF65-F5344CB8AC3E}">
        <p14:creationId xmlns:p14="http://schemas.microsoft.com/office/powerpoint/2010/main" val="408309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ile:Hertzsprung-Russell_Diagram_-_ESO.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mmons.wikimedia.org/wiki/File:Hertzsprung-Russell_Diagram_-_ESO.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mmons.wikimedia.org/wiki/File:Hertzsprung-Russell_Diagram_-_ESO.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astronomy.com/sitefiles/resources/image.aspx?item=%7bB7E05390-3885-4B53-8483-A958E7B75C7E%7d" TargetMode="External"/><Relationship Id="rId5" Type="http://schemas.openxmlformats.org/officeDocument/2006/relationships/image" Target="../media/image12.png"/><Relationship Id="rId4" Type="http://schemas.openxmlformats.org/officeDocument/2006/relationships/hyperlink" Target="https://commons.wikimedia.org/wiki/File:Hertzsprung-Russell_Diagram_-_ESO.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ommons.wikimedia.org/wiki/File:Hertzsprung-Russell_Diagram_-_ESO.png"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ircamera.as.arizona.edu/astr_250/exams/test3_solv.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people.highline.edu/iglozman/classes/astronotes/stellarevolution.htm" TargetMode="External"/><Relationship Id="rId4" Type="http://schemas.openxmlformats.org/officeDocument/2006/relationships/hyperlink" Target="https://commons.wikimedia.org/wiki/File:Hertzsprung-Russell_Diagram_-_ESO.p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hysast.uga.edu/~rls/1020/ch17/17-17.j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mmons.wikimedia.org/wiki/File:Hertzsprung-Russell_Diagram_-_ESO.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tronomy.swin.edu.au/cms/cpg15x/albums/userpics/neutronstar1.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hyperlink" Target="https://science.nasa.gov/astrophysics/focus-areas/black-hol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https://qph.fs.quoracdn.net/main-qimg-f258ff29b05900741ccdd8d954d399bb-lq"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cuip.lib.uchicago.edu/multiwavelength-astronomy/astrophysics/04.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Hertzsprung-Russell_Diagram_-_ESO.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3466542"/>
            <a:ext cx="9144000" cy="2387600"/>
          </a:xfrm>
        </p:spPr>
        <p:txBody>
          <a:bodyPr/>
          <a:lstStyle/>
          <a:p>
            <a:r>
              <a:rPr lang="en-US" dirty="0" smtClean="0"/>
              <a:t>Week 1 – How Long </a:t>
            </a:r>
            <a:br>
              <a:rPr lang="en-US" dirty="0" smtClean="0"/>
            </a:br>
            <a:r>
              <a:rPr lang="en-US" dirty="0" smtClean="0"/>
              <a:t>Do Stars Last?</a:t>
            </a:r>
            <a:endParaRPr lang="en-US" dirty="0"/>
          </a:p>
        </p:txBody>
      </p:sp>
      <p:sp>
        <p:nvSpPr>
          <p:cNvPr id="6" name="Subtitle 5"/>
          <p:cNvSpPr>
            <a:spLocks noGrp="1"/>
          </p:cNvSpPr>
          <p:nvPr>
            <p:ph type="subTitle" idx="1"/>
          </p:nvPr>
        </p:nvSpPr>
        <p:spPr>
          <a:xfrm>
            <a:off x="1524000" y="5946217"/>
            <a:ext cx="9144000" cy="1655762"/>
          </a:xfrm>
        </p:spPr>
        <p:txBody>
          <a:bodyPr/>
          <a:lstStyle/>
          <a:p>
            <a:r>
              <a:rPr lang="en-US" dirty="0" smtClean="0"/>
              <a:t>Life of Stars Unit - Waterford Astronomy</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06890" y="6429928"/>
            <a:ext cx="2832735" cy="344170"/>
          </a:xfrm>
          <a:prstGeom prst="rect">
            <a:avLst/>
          </a:prstGeom>
        </p:spPr>
      </p:pic>
      <p:pic>
        <p:nvPicPr>
          <p:cNvPr id="8" name="Picture 2">
            <a:extLst>
              <a:ext uri="{FF2B5EF4-FFF2-40B4-BE49-F238E27FC236}">
                <a16:creationId xmlns:a16="http://schemas.microsoft.com/office/drawing/2014/main" id="{03C3C8A9-4B3B-D34D-AB84-F803FE02E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196" y="309519"/>
            <a:ext cx="6958908" cy="356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7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759" y="354073"/>
            <a:ext cx="6266701" cy="6242317"/>
          </a:xfrm>
          <a:prstGeom prst="rect">
            <a:avLst/>
          </a:prstGeom>
        </p:spPr>
      </p:pic>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195791"/>
            <a:ext cx="10515600" cy="892175"/>
          </a:xfrm>
        </p:spPr>
        <p:txBody>
          <a:bodyPr/>
          <a:lstStyle/>
          <a:p>
            <a:r>
              <a:rPr lang="en-US" dirty="0" smtClean="0"/>
              <a:t>H-R </a:t>
            </a:r>
            <a:r>
              <a:rPr lang="en-US" dirty="0"/>
              <a:t>Diagram</a:t>
            </a:r>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323855" y="1052186"/>
            <a:ext cx="5289893" cy="5805814"/>
          </a:xfrm>
        </p:spPr>
        <p:txBody>
          <a:bodyPr>
            <a:normAutofit fontScale="77500" lnSpcReduction="20000"/>
          </a:bodyPr>
          <a:lstStyle/>
          <a:p>
            <a:pPr marL="0" indent="0">
              <a:buNone/>
            </a:pPr>
            <a:r>
              <a:rPr lang="en-US" b="1" dirty="0"/>
              <a:t>The H-R Diagram has three main </a:t>
            </a:r>
            <a:r>
              <a:rPr lang="en-US" b="1" dirty="0" smtClean="0"/>
              <a:t>regions:</a:t>
            </a:r>
            <a:endParaRPr lang="en-US" b="1" dirty="0"/>
          </a:p>
          <a:p>
            <a:r>
              <a:rPr lang="en-US" u="sng" dirty="0" smtClean="0"/>
              <a:t>Main </a:t>
            </a:r>
            <a:r>
              <a:rPr lang="en-US" u="sng" dirty="0"/>
              <a:t>Sequence</a:t>
            </a:r>
            <a:r>
              <a:rPr lang="en-US" dirty="0"/>
              <a:t>: these are stars that </a:t>
            </a:r>
            <a:r>
              <a:rPr lang="en-US" dirty="0" smtClean="0"/>
              <a:t>burn </a:t>
            </a:r>
            <a:r>
              <a:rPr lang="en-US" dirty="0"/>
              <a:t>hydrogen and helium in their </a:t>
            </a:r>
            <a:r>
              <a:rPr lang="en-US" dirty="0" smtClean="0"/>
              <a:t>cores.</a:t>
            </a:r>
            <a:r>
              <a:rPr lang="en-US" baseline="30000" dirty="0" smtClean="0"/>
              <a:t>*</a:t>
            </a:r>
            <a:r>
              <a:rPr lang="en-US" dirty="0" smtClean="0"/>
              <a:t> </a:t>
            </a:r>
            <a:endParaRPr lang="en-US" dirty="0"/>
          </a:p>
          <a:p>
            <a:pPr lvl="1"/>
            <a:r>
              <a:rPr lang="en-US" i="1" dirty="0"/>
              <a:t>This is the </a:t>
            </a:r>
            <a:r>
              <a:rPr lang="en-US" i="1" dirty="0" smtClean="0"/>
              <a:t>curve </a:t>
            </a:r>
            <a:r>
              <a:rPr lang="en-US" i="1" dirty="0"/>
              <a:t>that runs from the upper left to the lower right of the H-R diagram. </a:t>
            </a:r>
            <a:br>
              <a:rPr lang="en-US" i="1" dirty="0"/>
            </a:br>
            <a:endParaRPr lang="en-US" i="1" dirty="0"/>
          </a:p>
          <a:p>
            <a:r>
              <a:rPr lang="en-US" u="sng" dirty="0" smtClean="0"/>
              <a:t>Giants</a:t>
            </a:r>
            <a:r>
              <a:rPr lang="en-US" dirty="0" smtClean="0"/>
              <a:t> </a:t>
            </a:r>
            <a:r>
              <a:rPr lang="en-US" dirty="0"/>
              <a:t>(Red Giants and </a:t>
            </a:r>
            <a:r>
              <a:rPr lang="en-US" dirty="0" err="1"/>
              <a:t>Supergiants</a:t>
            </a:r>
            <a:r>
              <a:rPr lang="en-US" dirty="0"/>
              <a:t>):</a:t>
            </a:r>
          </a:p>
          <a:p>
            <a:pPr lvl="1"/>
            <a:r>
              <a:rPr lang="en-US" i="1" dirty="0"/>
              <a:t>These stars (upper right) have a large radius and high luminosity but low surface temperatures.</a:t>
            </a:r>
          </a:p>
          <a:p>
            <a:pPr lvl="1"/>
            <a:r>
              <a:rPr lang="en-US" i="1" dirty="0"/>
              <a:t>These stars have exhausted the hydrogen in their cores and </a:t>
            </a:r>
            <a:r>
              <a:rPr lang="en-US" i="1" dirty="0" smtClean="0"/>
              <a:t>fuse </a:t>
            </a:r>
            <a:r>
              <a:rPr lang="en-US" i="1" dirty="0"/>
              <a:t>helium and other heavier elements.</a:t>
            </a:r>
            <a:br>
              <a:rPr lang="en-US" i="1" dirty="0"/>
            </a:br>
            <a:endParaRPr lang="en-US" i="1" dirty="0"/>
          </a:p>
          <a:p>
            <a:r>
              <a:rPr lang="en-US" u="sng" dirty="0"/>
              <a:t>White Dwarfs</a:t>
            </a:r>
            <a:r>
              <a:rPr lang="en-US" dirty="0"/>
              <a:t>: </a:t>
            </a:r>
          </a:p>
          <a:p>
            <a:pPr lvl="1"/>
            <a:r>
              <a:rPr lang="en-US" i="1" dirty="0"/>
              <a:t>This is the final stage in the life cycle of </a:t>
            </a:r>
            <a:r>
              <a:rPr lang="en-US" i="1" dirty="0" smtClean="0"/>
              <a:t>average stars</a:t>
            </a:r>
            <a:r>
              <a:rPr lang="en-US" i="1" dirty="0"/>
              <a:t>. </a:t>
            </a:r>
          </a:p>
          <a:p>
            <a:pPr lvl="1"/>
            <a:r>
              <a:rPr lang="en-US" i="1" dirty="0"/>
              <a:t>These stars (lower left) are very hot but have low luminosities due to their small size.</a:t>
            </a:r>
            <a:br>
              <a:rPr lang="en-US" i="1" dirty="0"/>
            </a:br>
            <a:endParaRPr lang="en-US" i="1" dirty="0"/>
          </a:p>
          <a:p>
            <a:endParaRPr lang="en-US" dirty="0"/>
          </a:p>
        </p:txBody>
      </p:sp>
      <p:sp>
        <p:nvSpPr>
          <p:cNvPr id="4" name="Rectangle 3">
            <a:extLst>
              <a:ext uri="{FF2B5EF4-FFF2-40B4-BE49-F238E27FC236}">
                <a16:creationId xmlns:a16="http://schemas.microsoft.com/office/drawing/2014/main" id="{436DAAB1-FD3E-B142-BD97-E4BEC7E9D638}"/>
              </a:ext>
            </a:extLst>
          </p:cNvPr>
          <p:cNvSpPr/>
          <p:nvPr/>
        </p:nvSpPr>
        <p:spPr>
          <a:xfrm>
            <a:off x="0" y="6646494"/>
            <a:ext cx="7033278" cy="261610"/>
          </a:xfrm>
          <a:prstGeom prst="rect">
            <a:avLst/>
          </a:prstGeom>
        </p:spPr>
        <p:txBody>
          <a:bodyPr wrap="square">
            <a:spAutoFit/>
          </a:bodyPr>
          <a:lstStyle/>
          <a:p>
            <a:r>
              <a:rPr lang="en-US" sz="1100" i="1" dirty="0"/>
              <a:t>*Hydrogen isn’t ‘burned’ but rather fused into helium. However, this is how astronomers commonly refer to this process. </a:t>
            </a:r>
          </a:p>
        </p:txBody>
      </p:sp>
      <p:cxnSp>
        <p:nvCxnSpPr>
          <p:cNvPr id="7" name="Straight Arrow Connector 6">
            <a:extLst>
              <a:ext uri="{FF2B5EF4-FFF2-40B4-BE49-F238E27FC236}">
                <a16:creationId xmlns:a16="http://schemas.microsoft.com/office/drawing/2014/main" id="{330B3964-A12B-3C47-B369-BD97C96F51E8}"/>
              </a:ext>
            </a:extLst>
          </p:cNvPr>
          <p:cNvCxnSpPr>
            <a:cxnSpLocks/>
          </p:cNvCxnSpPr>
          <p:nvPr/>
        </p:nvCxnSpPr>
        <p:spPr>
          <a:xfrm flipV="1">
            <a:off x="5711869" y="1679171"/>
            <a:ext cx="2368102" cy="249838"/>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6A76A8C-7BC9-C649-8DBD-F8CB807CD4AC}"/>
              </a:ext>
            </a:extLst>
          </p:cNvPr>
          <p:cNvCxnSpPr>
            <a:cxnSpLocks/>
          </p:cNvCxnSpPr>
          <p:nvPr/>
        </p:nvCxnSpPr>
        <p:spPr>
          <a:xfrm flipV="1">
            <a:off x="5849655" y="2543695"/>
            <a:ext cx="4665283" cy="9761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DE15017-47A7-5941-BA32-7B9912A6A372}"/>
              </a:ext>
            </a:extLst>
          </p:cNvPr>
          <p:cNvCxnSpPr>
            <a:cxnSpLocks/>
          </p:cNvCxnSpPr>
          <p:nvPr/>
        </p:nvCxnSpPr>
        <p:spPr>
          <a:xfrm flipV="1">
            <a:off x="5613748" y="4572000"/>
            <a:ext cx="2865234" cy="866384"/>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919283-5CC3-7E45-AFB2-AB77E0826FC2}"/>
              </a:ext>
            </a:extLst>
          </p:cNvPr>
          <p:cNvCxnSpPr>
            <a:cxnSpLocks/>
          </p:cNvCxnSpPr>
          <p:nvPr/>
        </p:nvCxnSpPr>
        <p:spPr>
          <a:xfrm flipV="1">
            <a:off x="5874707" y="1496291"/>
            <a:ext cx="3635053" cy="20360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BDFA45F-901F-784F-AD7F-9AD9AC98E0BA}"/>
              </a:ext>
            </a:extLst>
          </p:cNvPr>
          <p:cNvCxnSpPr>
            <a:cxnSpLocks/>
          </p:cNvCxnSpPr>
          <p:nvPr/>
        </p:nvCxnSpPr>
        <p:spPr>
          <a:xfrm>
            <a:off x="5736921" y="1954061"/>
            <a:ext cx="4238352" cy="1327759"/>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5132615-0B93-8143-BCF9-FAF4D0112886}"/>
              </a:ext>
            </a:extLst>
          </p:cNvPr>
          <p:cNvSpPr/>
          <p:nvPr/>
        </p:nvSpPr>
        <p:spPr>
          <a:xfrm>
            <a:off x="10514938" y="0"/>
            <a:ext cx="1398140" cy="230832"/>
          </a:xfrm>
          <a:prstGeom prst="rect">
            <a:avLst/>
          </a:prstGeom>
        </p:spPr>
        <p:txBody>
          <a:bodyPr wrap="none">
            <a:spAutoFit/>
          </a:bodyPr>
          <a:lstStyle/>
          <a:p>
            <a:r>
              <a:rPr lang="en-US" sz="900" b="1" i="1" dirty="0" smtClean="0">
                <a:solidFill>
                  <a:srgbClr val="000000"/>
                </a:solidFill>
                <a:latin typeface="Verdana" panose="020B0604030504040204" pitchFamily="34" charset="0"/>
              </a:rPr>
              <a:t>Source: </a:t>
            </a:r>
            <a:r>
              <a:rPr lang="en-US" sz="900" b="1" i="1" dirty="0" smtClean="0">
                <a:solidFill>
                  <a:srgbClr val="000000"/>
                </a:solidFill>
                <a:latin typeface="Verdana" panose="020B0604030504040204" pitchFamily="34" charset="0"/>
                <a:hlinkClick r:id="rId4"/>
              </a:rPr>
              <a:t>Wikimedia</a:t>
            </a:r>
            <a:endParaRPr lang="en-US" sz="900" i="1" dirty="0"/>
          </a:p>
        </p:txBody>
      </p:sp>
    </p:spTree>
    <p:extLst>
      <p:ext uri="{BB962C8B-B14F-4D97-AF65-F5344CB8AC3E}">
        <p14:creationId xmlns:p14="http://schemas.microsoft.com/office/powerpoint/2010/main" val="1302316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759" y="354073"/>
            <a:ext cx="6266701" cy="6242317"/>
          </a:xfrm>
          <a:prstGeom prst="rect">
            <a:avLst/>
          </a:prstGeom>
        </p:spPr>
      </p:pic>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195791"/>
            <a:ext cx="10515600" cy="892175"/>
          </a:xfrm>
        </p:spPr>
        <p:txBody>
          <a:bodyPr/>
          <a:lstStyle/>
          <a:p>
            <a:r>
              <a:rPr lang="en-US" dirty="0"/>
              <a:t>Main Sequence Stars</a:t>
            </a:r>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224852" y="1079292"/>
            <a:ext cx="5787641" cy="5778708"/>
          </a:xfrm>
        </p:spPr>
        <p:txBody>
          <a:bodyPr>
            <a:normAutofit fontScale="92500" lnSpcReduction="20000"/>
          </a:bodyPr>
          <a:lstStyle/>
          <a:p>
            <a:r>
              <a:rPr lang="en-US" b="1" dirty="0"/>
              <a:t>Main sequence stars are those that “burn” hydrogen (i.e., fuse hydrogen into helium). </a:t>
            </a:r>
          </a:p>
          <a:p>
            <a:pPr lvl="1"/>
            <a:r>
              <a:rPr lang="en-US" dirty="0"/>
              <a:t>Our star is a main sequence star. </a:t>
            </a:r>
          </a:p>
          <a:p>
            <a:pPr lvl="1"/>
            <a:r>
              <a:rPr lang="en-US" dirty="0"/>
              <a:t>Stars </a:t>
            </a:r>
            <a:r>
              <a:rPr lang="en-US" dirty="0" smtClean="0"/>
              <a:t>spend </a:t>
            </a:r>
            <a:r>
              <a:rPr lang="en-US" dirty="0"/>
              <a:t>90% of their lives in this stage</a:t>
            </a:r>
            <a:r>
              <a:rPr lang="en-US" dirty="0" smtClean="0"/>
              <a:t>.</a:t>
            </a:r>
            <a:br>
              <a:rPr lang="en-US" dirty="0" smtClean="0"/>
            </a:br>
            <a:endParaRPr lang="en-US" sz="1000" dirty="0"/>
          </a:p>
          <a:p>
            <a:pPr fontAlgn="base"/>
            <a:r>
              <a:rPr lang="en-US" b="1" dirty="0"/>
              <a:t>As a main-sequence star ages, its core temperature rises.</a:t>
            </a:r>
          </a:p>
          <a:p>
            <a:pPr lvl="1" fontAlgn="base"/>
            <a:r>
              <a:rPr lang="en-US" dirty="0"/>
              <a:t>This causes both luminosity and radius to increase – the outward pressures from nuclear fusion exceeds the inward pressures of gravity</a:t>
            </a:r>
            <a:r>
              <a:rPr lang="en-US" dirty="0" smtClean="0"/>
              <a:t>.</a:t>
            </a:r>
            <a:br>
              <a:rPr lang="en-US" dirty="0" smtClean="0"/>
            </a:br>
            <a:r>
              <a:rPr lang="en-US" sz="1300" dirty="0" smtClean="0"/>
              <a:t> </a:t>
            </a:r>
            <a:endParaRPr lang="en-US" sz="400" dirty="0"/>
          </a:p>
          <a:p>
            <a:pPr fontAlgn="base"/>
            <a:r>
              <a:rPr lang="en-US" b="1" dirty="0"/>
              <a:t>As the hydrogen in the core is consumed, the star’s internal balance starts to shift. </a:t>
            </a:r>
          </a:p>
          <a:p>
            <a:pPr lvl="1" fontAlgn="base"/>
            <a:r>
              <a:rPr lang="en-US" dirty="0"/>
              <a:t>Both its internal structure and outward appearance change rapidly. </a:t>
            </a:r>
          </a:p>
          <a:p>
            <a:pPr lvl="1" fontAlgn="base"/>
            <a:r>
              <a:rPr lang="en-US" dirty="0"/>
              <a:t>This causes the star to leave the main sequence. </a:t>
            </a:r>
            <a:br>
              <a:rPr lang="en-US" dirty="0"/>
            </a:br>
            <a:endParaRPr lang="en-US" dirty="0"/>
          </a:p>
          <a:p>
            <a:endParaRPr lang="en-US" dirty="0"/>
          </a:p>
        </p:txBody>
      </p:sp>
      <p:sp>
        <p:nvSpPr>
          <p:cNvPr id="6" name="Oval 5">
            <a:extLst>
              <a:ext uri="{FF2B5EF4-FFF2-40B4-BE49-F238E27FC236}">
                <a16:creationId xmlns:a16="http://schemas.microsoft.com/office/drawing/2014/main" id="{1185B994-01B1-5947-80F0-7915C647C77A}"/>
              </a:ext>
            </a:extLst>
          </p:cNvPr>
          <p:cNvSpPr/>
          <p:nvPr/>
        </p:nvSpPr>
        <p:spPr>
          <a:xfrm rot="2700000">
            <a:off x="5747372" y="1986106"/>
            <a:ext cx="7473199" cy="1859173"/>
          </a:xfrm>
          <a:prstGeom prst="ellipse">
            <a:avLst/>
          </a:prstGeom>
          <a:noFill/>
          <a:ln w="57150">
            <a:solidFill>
              <a:srgbClr val="7030A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132615-0B93-8143-BCF9-FAF4D0112886}"/>
              </a:ext>
            </a:extLst>
          </p:cNvPr>
          <p:cNvSpPr/>
          <p:nvPr/>
        </p:nvSpPr>
        <p:spPr>
          <a:xfrm>
            <a:off x="10514938" y="0"/>
            <a:ext cx="1398140" cy="230832"/>
          </a:xfrm>
          <a:prstGeom prst="rect">
            <a:avLst/>
          </a:prstGeom>
        </p:spPr>
        <p:txBody>
          <a:bodyPr wrap="none">
            <a:spAutoFit/>
          </a:bodyPr>
          <a:lstStyle/>
          <a:p>
            <a:r>
              <a:rPr lang="en-US" sz="900" b="1" i="1" dirty="0" smtClean="0">
                <a:solidFill>
                  <a:srgbClr val="000000"/>
                </a:solidFill>
                <a:latin typeface="Verdana" panose="020B0604030504040204" pitchFamily="34" charset="0"/>
              </a:rPr>
              <a:t>Source: </a:t>
            </a:r>
            <a:r>
              <a:rPr lang="en-US" sz="900" b="1" i="1" dirty="0" smtClean="0">
                <a:solidFill>
                  <a:srgbClr val="000000"/>
                </a:solidFill>
                <a:latin typeface="Verdana" panose="020B0604030504040204" pitchFamily="34" charset="0"/>
                <a:hlinkClick r:id="rId4"/>
              </a:rPr>
              <a:t>Wikimedia</a:t>
            </a:r>
            <a:endParaRPr lang="en-US" sz="900" i="1" dirty="0"/>
          </a:p>
        </p:txBody>
      </p:sp>
    </p:spTree>
    <p:extLst>
      <p:ext uri="{BB962C8B-B14F-4D97-AF65-F5344CB8AC3E}">
        <p14:creationId xmlns:p14="http://schemas.microsoft.com/office/powerpoint/2010/main" val="151715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386" y="916778"/>
            <a:ext cx="5718483" cy="5696232"/>
          </a:xfrm>
          <a:prstGeom prst="rect">
            <a:avLst/>
          </a:prstGeom>
        </p:spPr>
      </p:pic>
      <p:sp>
        <p:nvSpPr>
          <p:cNvPr id="12" name="Rectangle 11">
            <a:extLst>
              <a:ext uri="{FF2B5EF4-FFF2-40B4-BE49-F238E27FC236}">
                <a16:creationId xmlns:a16="http://schemas.microsoft.com/office/drawing/2014/main" id="{A5132615-0B93-8143-BCF9-FAF4D0112886}"/>
              </a:ext>
            </a:extLst>
          </p:cNvPr>
          <p:cNvSpPr/>
          <p:nvPr/>
        </p:nvSpPr>
        <p:spPr>
          <a:xfrm>
            <a:off x="10514938" y="0"/>
            <a:ext cx="1398140" cy="230832"/>
          </a:xfrm>
          <a:prstGeom prst="rect">
            <a:avLst/>
          </a:prstGeom>
        </p:spPr>
        <p:txBody>
          <a:bodyPr wrap="none">
            <a:spAutoFit/>
          </a:bodyPr>
          <a:lstStyle/>
          <a:p>
            <a:r>
              <a:rPr lang="en-US" sz="900" b="1" i="1" dirty="0" smtClean="0">
                <a:solidFill>
                  <a:srgbClr val="000000"/>
                </a:solidFill>
                <a:latin typeface="Verdana" panose="020B0604030504040204" pitchFamily="34" charset="0"/>
              </a:rPr>
              <a:t>Source: </a:t>
            </a:r>
            <a:r>
              <a:rPr lang="en-US" sz="900" b="1" i="1" dirty="0" smtClean="0">
                <a:solidFill>
                  <a:srgbClr val="000000"/>
                </a:solidFill>
                <a:latin typeface="Verdana" panose="020B0604030504040204" pitchFamily="34" charset="0"/>
                <a:hlinkClick r:id="rId4"/>
              </a:rPr>
              <a:t>Wikimedia</a:t>
            </a:r>
            <a:endParaRPr lang="en-US" sz="900" i="1" dirty="0"/>
          </a:p>
        </p:txBody>
      </p:sp>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83057"/>
            <a:ext cx="10515600" cy="892175"/>
          </a:xfrm>
        </p:spPr>
        <p:txBody>
          <a:bodyPr/>
          <a:lstStyle/>
          <a:p>
            <a:r>
              <a:rPr lang="en-US" dirty="0" smtClean="0"/>
              <a:t>Main Sequence </a:t>
            </a:r>
            <a:r>
              <a:rPr lang="en-US" dirty="0" smtClean="0">
                <a:sym typeface="Wingdings" panose="05000000000000000000" pitchFamily="2" charset="2"/>
              </a:rPr>
              <a:t> Red Giant</a:t>
            </a:r>
            <a:endParaRPr lang="en-US" dirty="0"/>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376980" y="1058289"/>
            <a:ext cx="5840939" cy="5799711"/>
          </a:xfrm>
        </p:spPr>
        <p:txBody>
          <a:bodyPr>
            <a:normAutofit/>
          </a:bodyPr>
          <a:lstStyle/>
          <a:p>
            <a:r>
              <a:rPr lang="en-US" b="1" dirty="0" smtClean="0"/>
              <a:t>Eventually, the hydrogen in the star’s core is completely converted to helium.</a:t>
            </a:r>
            <a:endParaRPr lang="en-US" b="1" dirty="0"/>
          </a:p>
          <a:p>
            <a:pPr lvl="1"/>
            <a:r>
              <a:rPr lang="en-US" dirty="0" smtClean="0"/>
              <a:t>As hydrogen is converted into helium, the rate of fusion in the core slows.</a:t>
            </a:r>
          </a:p>
          <a:p>
            <a:pPr lvl="1"/>
            <a:r>
              <a:rPr lang="en-US" dirty="0" smtClean="0"/>
              <a:t>Fusion will primarily move to the outer layers that are richer in hydrogen. </a:t>
            </a:r>
          </a:p>
          <a:p>
            <a:r>
              <a:rPr lang="en-US" b="1" dirty="0" smtClean="0"/>
              <a:t>Changes in the rate of core fusion upsets the hydrostatic </a:t>
            </a:r>
            <a:r>
              <a:rPr lang="en-US" b="1" dirty="0"/>
              <a:t>equilibrium. </a:t>
            </a:r>
          </a:p>
          <a:p>
            <a:pPr lvl="1"/>
            <a:r>
              <a:rPr lang="en-US" dirty="0" smtClean="0"/>
              <a:t>As fusion slows in the core, outward pressure lessens, causing contraction.</a:t>
            </a:r>
          </a:p>
          <a:p>
            <a:pPr lvl="1"/>
            <a:r>
              <a:rPr lang="en-US" dirty="0" smtClean="0"/>
              <a:t>Increasing temps from contraction result in additional fusion (e.g., fusion of helium to carbon). </a:t>
            </a:r>
            <a:endParaRPr lang="en-US" dirty="0"/>
          </a:p>
        </p:txBody>
      </p:sp>
      <p:sp>
        <p:nvSpPr>
          <p:cNvPr id="13" name="Oval 12">
            <a:extLst>
              <a:ext uri="{FF2B5EF4-FFF2-40B4-BE49-F238E27FC236}">
                <a16:creationId xmlns:a16="http://schemas.microsoft.com/office/drawing/2014/main" id="{1185B994-01B1-5947-80F0-7915C647C77A}"/>
              </a:ext>
            </a:extLst>
          </p:cNvPr>
          <p:cNvSpPr/>
          <p:nvPr/>
        </p:nvSpPr>
        <p:spPr>
          <a:xfrm rot="17453106">
            <a:off x="9884917" y="2530223"/>
            <a:ext cx="2191043" cy="1305292"/>
          </a:xfrm>
          <a:prstGeom prst="ellipse">
            <a:avLst/>
          </a:prstGeom>
          <a:noFill/>
          <a:ln w="57150">
            <a:solidFill>
              <a:srgbClr val="7030A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741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386" y="733903"/>
            <a:ext cx="5718483" cy="5696232"/>
          </a:xfrm>
          <a:prstGeom prst="rect">
            <a:avLst/>
          </a:prstGeom>
        </p:spPr>
      </p:pic>
      <p:sp>
        <p:nvSpPr>
          <p:cNvPr id="12" name="Rectangle 11">
            <a:extLst>
              <a:ext uri="{FF2B5EF4-FFF2-40B4-BE49-F238E27FC236}">
                <a16:creationId xmlns:a16="http://schemas.microsoft.com/office/drawing/2014/main" id="{A5132615-0B93-8143-BCF9-FAF4D0112886}"/>
              </a:ext>
            </a:extLst>
          </p:cNvPr>
          <p:cNvSpPr/>
          <p:nvPr/>
        </p:nvSpPr>
        <p:spPr>
          <a:xfrm>
            <a:off x="10514938" y="0"/>
            <a:ext cx="1398140" cy="230832"/>
          </a:xfrm>
          <a:prstGeom prst="rect">
            <a:avLst/>
          </a:prstGeom>
        </p:spPr>
        <p:txBody>
          <a:bodyPr wrap="none">
            <a:spAutoFit/>
          </a:bodyPr>
          <a:lstStyle/>
          <a:p>
            <a:r>
              <a:rPr lang="en-US" sz="900" b="1" i="1" dirty="0" smtClean="0">
                <a:solidFill>
                  <a:srgbClr val="000000"/>
                </a:solidFill>
                <a:latin typeface="Verdana" panose="020B0604030504040204" pitchFamily="34" charset="0"/>
              </a:rPr>
              <a:t>Source: </a:t>
            </a:r>
            <a:r>
              <a:rPr lang="en-US" sz="900" b="1" i="1" dirty="0" smtClean="0">
                <a:solidFill>
                  <a:srgbClr val="000000"/>
                </a:solidFill>
                <a:latin typeface="Verdana" panose="020B0604030504040204" pitchFamily="34" charset="0"/>
                <a:hlinkClick r:id="rId4"/>
              </a:rPr>
              <a:t>Wikimedia</a:t>
            </a:r>
            <a:endParaRPr lang="en-US" sz="900" i="1" dirty="0"/>
          </a:p>
        </p:txBody>
      </p:sp>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83057"/>
            <a:ext cx="10515600" cy="892175"/>
          </a:xfrm>
        </p:spPr>
        <p:txBody>
          <a:bodyPr/>
          <a:lstStyle/>
          <a:p>
            <a:r>
              <a:rPr lang="en-US" dirty="0" smtClean="0"/>
              <a:t>Red </a:t>
            </a:r>
            <a:r>
              <a:rPr lang="en-US" dirty="0"/>
              <a:t>Giants</a:t>
            </a:r>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61097" y="900158"/>
            <a:ext cx="6215012" cy="3958224"/>
          </a:xfrm>
        </p:spPr>
        <p:txBody>
          <a:bodyPr>
            <a:normAutofit lnSpcReduction="10000"/>
          </a:bodyPr>
          <a:lstStyle/>
          <a:p>
            <a:r>
              <a:rPr lang="en-US" b="1" dirty="0" smtClean="0"/>
              <a:t>As the core contracts, it releases heat, causing outer layers to fuse hydrogen at a faster rate.</a:t>
            </a:r>
            <a:endParaRPr lang="en-US" b="1" dirty="0"/>
          </a:p>
          <a:p>
            <a:pPr lvl="1"/>
            <a:r>
              <a:rPr lang="en-US" dirty="0" smtClean="0"/>
              <a:t>This increases the outward pressure of the outer layers, causing them to expand.</a:t>
            </a:r>
          </a:p>
          <a:p>
            <a:pPr lvl="1"/>
            <a:r>
              <a:rPr lang="en-US" dirty="0" smtClean="0"/>
              <a:t>As the </a:t>
            </a:r>
            <a:r>
              <a:rPr lang="en-US" dirty="0"/>
              <a:t>outer shell of the star </a:t>
            </a:r>
            <a:r>
              <a:rPr lang="en-US" dirty="0" smtClean="0"/>
              <a:t>expands, it cools </a:t>
            </a:r>
            <a:r>
              <a:rPr lang="en-US" dirty="0"/>
              <a:t>and </a:t>
            </a:r>
            <a:r>
              <a:rPr lang="en-US" dirty="0" smtClean="0"/>
              <a:t>turns red, forming a Red Giant.</a:t>
            </a:r>
            <a:endParaRPr lang="en-US" dirty="0"/>
          </a:p>
          <a:p>
            <a:pPr lvl="1"/>
            <a:r>
              <a:rPr lang="en-US" dirty="0" smtClean="0"/>
              <a:t>In this phase, the core of sun-like stars is only a few times larger than earth, but the outer layers are larger than Mercury’s orbit.</a:t>
            </a:r>
            <a:r>
              <a:rPr lang="en-US" dirty="0"/>
              <a:t/>
            </a:r>
            <a:br>
              <a:rPr lang="en-US" dirty="0"/>
            </a:br>
            <a:endParaRPr lang="en-US" dirty="0"/>
          </a:p>
          <a:p>
            <a:endParaRPr lang="en-US" dirty="0"/>
          </a:p>
        </p:txBody>
      </p:sp>
      <p:pic>
        <p:nvPicPr>
          <p:cNvPr id="6" name="Picture 5" descr="A picture containing text, monitor, indoor&#10;&#10;Description automatically generated">
            <a:extLst>
              <a:ext uri="{FF2B5EF4-FFF2-40B4-BE49-F238E27FC236}">
                <a16:creationId xmlns:a16="http://schemas.microsoft.com/office/drawing/2014/main" id="{3B8E582D-8C5F-6D4B-B11F-125D3FB55501}"/>
              </a:ext>
            </a:extLst>
          </p:cNvPr>
          <p:cNvPicPr>
            <a:picLocks noChangeAspect="1"/>
          </p:cNvPicPr>
          <p:nvPr/>
        </p:nvPicPr>
        <p:blipFill rotWithShape="1">
          <a:blip r:embed="rId5"/>
          <a:srcRect r="5879" b="28983"/>
          <a:stretch/>
        </p:blipFill>
        <p:spPr>
          <a:xfrm>
            <a:off x="474593" y="4559474"/>
            <a:ext cx="5537900" cy="2298526"/>
          </a:xfrm>
          <a:prstGeom prst="rect">
            <a:avLst/>
          </a:prstGeom>
        </p:spPr>
      </p:pic>
      <p:sp>
        <p:nvSpPr>
          <p:cNvPr id="10" name="Rectangle 9">
            <a:extLst>
              <a:ext uri="{FF2B5EF4-FFF2-40B4-BE49-F238E27FC236}">
                <a16:creationId xmlns:a16="http://schemas.microsoft.com/office/drawing/2014/main" id="{41C0DB59-B010-9746-8189-95A6C9C91F98}"/>
              </a:ext>
            </a:extLst>
          </p:cNvPr>
          <p:cNvSpPr/>
          <p:nvPr/>
        </p:nvSpPr>
        <p:spPr>
          <a:xfrm rot="16200000">
            <a:off x="-405671" y="5972181"/>
            <a:ext cx="1540806" cy="230832"/>
          </a:xfrm>
          <a:prstGeom prst="rect">
            <a:avLst/>
          </a:prstGeom>
        </p:spPr>
        <p:txBody>
          <a:bodyPr wrap="none">
            <a:spAutoFit/>
          </a:bodyPr>
          <a:lstStyle/>
          <a:p>
            <a:r>
              <a:rPr lang="en-US" sz="900" i="1" dirty="0">
                <a:solidFill>
                  <a:srgbClr val="000000"/>
                </a:solidFill>
                <a:latin typeface="Verdana" panose="020B0604030504040204" pitchFamily="34" charset="0"/>
              </a:rPr>
              <a:t>Credit: </a:t>
            </a:r>
            <a:r>
              <a:rPr lang="en-US" sz="900" i="1" dirty="0">
                <a:solidFill>
                  <a:srgbClr val="000000"/>
                </a:solidFill>
                <a:latin typeface="Verdana" panose="020B0604030504040204" pitchFamily="34" charset="0"/>
                <a:hlinkClick r:id="rId6"/>
              </a:rPr>
              <a:t>Astronomy.com</a:t>
            </a:r>
            <a:endParaRPr lang="en-US" sz="900" i="1" dirty="0"/>
          </a:p>
        </p:txBody>
      </p:sp>
      <p:sp>
        <p:nvSpPr>
          <p:cNvPr id="13" name="Oval 12">
            <a:extLst>
              <a:ext uri="{FF2B5EF4-FFF2-40B4-BE49-F238E27FC236}">
                <a16:creationId xmlns:a16="http://schemas.microsoft.com/office/drawing/2014/main" id="{1185B994-01B1-5947-80F0-7915C647C77A}"/>
              </a:ext>
            </a:extLst>
          </p:cNvPr>
          <p:cNvSpPr/>
          <p:nvPr/>
        </p:nvSpPr>
        <p:spPr>
          <a:xfrm>
            <a:off x="9884917" y="1881840"/>
            <a:ext cx="2191043" cy="1305292"/>
          </a:xfrm>
          <a:prstGeom prst="ellipse">
            <a:avLst/>
          </a:prstGeom>
          <a:noFill/>
          <a:ln w="57150">
            <a:solidFill>
              <a:srgbClr val="7030A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841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444" y="401259"/>
            <a:ext cx="6052426" cy="6028876"/>
          </a:xfrm>
          <a:prstGeom prst="rect">
            <a:avLst/>
          </a:prstGeom>
        </p:spPr>
      </p:pic>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346104"/>
            <a:ext cx="10515600" cy="892175"/>
          </a:xfrm>
        </p:spPr>
        <p:txBody>
          <a:bodyPr/>
          <a:lstStyle/>
          <a:p>
            <a:r>
              <a:rPr lang="en-US" dirty="0"/>
              <a:t>White Dwarfs</a:t>
            </a:r>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175364" y="1202500"/>
            <a:ext cx="5992079" cy="5561556"/>
          </a:xfrm>
        </p:spPr>
        <p:txBody>
          <a:bodyPr>
            <a:normAutofit fontScale="92500" lnSpcReduction="10000"/>
          </a:bodyPr>
          <a:lstStyle/>
          <a:p>
            <a:r>
              <a:rPr lang="en-US" b="1" dirty="0" smtClean="0"/>
              <a:t>As helium fuses into </a:t>
            </a:r>
            <a:br>
              <a:rPr lang="en-US" b="1" dirty="0" smtClean="0"/>
            </a:br>
            <a:r>
              <a:rPr lang="en-US" b="1" dirty="0" smtClean="0"/>
              <a:t>carbon in the core, the</a:t>
            </a:r>
            <a:br>
              <a:rPr lang="en-US" b="1" dirty="0" smtClean="0"/>
            </a:br>
            <a:r>
              <a:rPr lang="en-US" b="1" dirty="0" smtClean="0"/>
              <a:t>rate of fusion slows. </a:t>
            </a:r>
            <a:endParaRPr lang="en-US" b="1" dirty="0"/>
          </a:p>
          <a:p>
            <a:pPr lvl="1"/>
            <a:r>
              <a:rPr lang="en-US" dirty="0" smtClean="0"/>
              <a:t>The core of low-mass stars</a:t>
            </a:r>
            <a:br>
              <a:rPr lang="en-US" dirty="0" smtClean="0"/>
            </a:br>
            <a:r>
              <a:rPr lang="en-US" dirty="0" smtClean="0"/>
              <a:t>is not hot enough to fuse</a:t>
            </a:r>
            <a:br>
              <a:rPr lang="en-US" dirty="0" smtClean="0"/>
            </a:br>
            <a:r>
              <a:rPr lang="en-US" dirty="0" smtClean="0"/>
              <a:t>carbon atoms and fusion</a:t>
            </a:r>
            <a:br>
              <a:rPr lang="en-US" dirty="0" smtClean="0"/>
            </a:br>
            <a:r>
              <a:rPr lang="en-US" dirty="0" smtClean="0"/>
              <a:t>eventually stops.</a:t>
            </a:r>
            <a:endParaRPr lang="en-US" dirty="0"/>
          </a:p>
          <a:p>
            <a:pPr lvl="1"/>
            <a:r>
              <a:rPr lang="en-US" dirty="0"/>
              <a:t>The outer layers of the star expand away from the core, forming a </a:t>
            </a:r>
            <a:r>
              <a:rPr lang="en-US" u="sng" dirty="0"/>
              <a:t>planetary nebula </a:t>
            </a:r>
            <a:r>
              <a:rPr lang="en-US" dirty="0"/>
              <a:t>(the cloudy remnants of a dying star ↑).</a:t>
            </a:r>
            <a:r>
              <a:rPr lang="en-US" i="1" dirty="0"/>
              <a:t> </a:t>
            </a:r>
          </a:p>
          <a:p>
            <a:pPr lvl="2"/>
            <a:r>
              <a:rPr lang="en-US" i="1" dirty="0"/>
              <a:t>This term has nothing to do with planets; this kind of nebula is </a:t>
            </a:r>
            <a:r>
              <a:rPr lang="en-US" i="1" dirty="0" smtClean="0"/>
              <a:t>also </a:t>
            </a:r>
            <a:r>
              <a:rPr lang="en-US" i="1" dirty="0"/>
              <a:t>different from a nebula (cloud of gas) from which the star formed. </a:t>
            </a:r>
          </a:p>
          <a:p>
            <a:r>
              <a:rPr lang="en-US" b="1" dirty="0"/>
              <a:t>Eventually only the core remains, creating a dim star called a </a:t>
            </a:r>
            <a:r>
              <a:rPr lang="en-US" b="1" u="sng" dirty="0"/>
              <a:t>White Dwarf</a:t>
            </a:r>
            <a:r>
              <a:rPr lang="en-US" b="1" dirty="0"/>
              <a:t>. </a:t>
            </a:r>
          </a:p>
          <a:p>
            <a:pPr lvl="1"/>
            <a:r>
              <a:rPr lang="en-US" dirty="0"/>
              <a:t>As it slowly cools, a white dwarf will darken in color to become a </a:t>
            </a:r>
            <a:r>
              <a:rPr lang="en-US" dirty="0" smtClean="0"/>
              <a:t>brown </a:t>
            </a:r>
            <a:r>
              <a:rPr lang="en-US" dirty="0"/>
              <a:t>dwarf and then a </a:t>
            </a:r>
            <a:r>
              <a:rPr lang="en-US" dirty="0" smtClean="0"/>
              <a:t>black dwarf</a:t>
            </a:r>
            <a:r>
              <a:rPr lang="en-US" dirty="0"/>
              <a:t>.</a:t>
            </a:r>
          </a:p>
          <a:p>
            <a:pPr lvl="1"/>
            <a:endParaRPr lang="en-US" dirty="0"/>
          </a:p>
        </p:txBody>
      </p:sp>
      <p:sp>
        <p:nvSpPr>
          <p:cNvPr id="6" name="Rectangle 5">
            <a:extLst>
              <a:ext uri="{FF2B5EF4-FFF2-40B4-BE49-F238E27FC236}">
                <a16:creationId xmlns:a16="http://schemas.microsoft.com/office/drawing/2014/main" id="{8CF0DAAB-A320-9E48-819A-1B407F02A3E7}"/>
              </a:ext>
            </a:extLst>
          </p:cNvPr>
          <p:cNvSpPr/>
          <p:nvPr/>
        </p:nvSpPr>
        <p:spPr>
          <a:xfrm>
            <a:off x="4740440" y="0"/>
            <a:ext cx="1515158" cy="230832"/>
          </a:xfrm>
          <a:prstGeom prst="rect">
            <a:avLst/>
          </a:prstGeom>
        </p:spPr>
        <p:txBody>
          <a:bodyPr wrap="none">
            <a:spAutoFit/>
          </a:bodyPr>
          <a:lstStyle/>
          <a:p>
            <a:r>
              <a:rPr lang="en-US" sz="900" i="1" dirty="0"/>
              <a:t>Credit: Wikimedia Commons</a:t>
            </a:r>
          </a:p>
        </p:txBody>
      </p:sp>
      <p:sp>
        <p:nvSpPr>
          <p:cNvPr id="11" name="Oval 10">
            <a:extLst>
              <a:ext uri="{FF2B5EF4-FFF2-40B4-BE49-F238E27FC236}">
                <a16:creationId xmlns:a16="http://schemas.microsoft.com/office/drawing/2014/main" id="{1185B994-01B1-5947-80F0-7915C647C77A}"/>
              </a:ext>
            </a:extLst>
          </p:cNvPr>
          <p:cNvSpPr/>
          <p:nvPr/>
        </p:nvSpPr>
        <p:spPr>
          <a:xfrm rot="1722504">
            <a:off x="7070566" y="3426903"/>
            <a:ext cx="3946434" cy="1830179"/>
          </a:xfrm>
          <a:prstGeom prst="ellipse">
            <a:avLst/>
          </a:prstGeom>
          <a:noFill/>
          <a:ln w="57150">
            <a:solidFill>
              <a:srgbClr val="7030A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9AA3D5D-9BB9-F541-B4F1-B87271B2E538}"/>
              </a:ext>
            </a:extLst>
          </p:cNvPr>
          <p:cNvPicPr>
            <a:picLocks noChangeAspect="1"/>
          </p:cNvPicPr>
          <p:nvPr/>
        </p:nvPicPr>
        <p:blipFill>
          <a:blip r:embed="rId4"/>
          <a:stretch>
            <a:fillRect/>
          </a:stretch>
        </p:blipFill>
        <p:spPr>
          <a:xfrm>
            <a:off x="4091566" y="1317267"/>
            <a:ext cx="2011753" cy="1948886"/>
          </a:xfrm>
          <a:prstGeom prst="rect">
            <a:avLst/>
          </a:prstGeom>
        </p:spPr>
      </p:pic>
      <p:sp>
        <p:nvSpPr>
          <p:cNvPr id="12" name="Rectangle 11">
            <a:extLst>
              <a:ext uri="{FF2B5EF4-FFF2-40B4-BE49-F238E27FC236}">
                <a16:creationId xmlns:a16="http://schemas.microsoft.com/office/drawing/2014/main" id="{A5132615-0B93-8143-BCF9-FAF4D0112886}"/>
              </a:ext>
            </a:extLst>
          </p:cNvPr>
          <p:cNvSpPr/>
          <p:nvPr/>
        </p:nvSpPr>
        <p:spPr>
          <a:xfrm>
            <a:off x="10514938" y="0"/>
            <a:ext cx="1398140" cy="230832"/>
          </a:xfrm>
          <a:prstGeom prst="rect">
            <a:avLst/>
          </a:prstGeom>
        </p:spPr>
        <p:txBody>
          <a:bodyPr wrap="none">
            <a:spAutoFit/>
          </a:bodyPr>
          <a:lstStyle/>
          <a:p>
            <a:r>
              <a:rPr lang="en-US" sz="900" b="1" i="1" dirty="0" smtClean="0">
                <a:solidFill>
                  <a:srgbClr val="000000"/>
                </a:solidFill>
                <a:latin typeface="Verdana" panose="020B0604030504040204" pitchFamily="34" charset="0"/>
              </a:rPr>
              <a:t>Source: </a:t>
            </a:r>
            <a:r>
              <a:rPr lang="en-US" sz="900" b="1" i="1" dirty="0" smtClean="0">
                <a:solidFill>
                  <a:srgbClr val="000000"/>
                </a:solidFill>
                <a:latin typeface="Verdana" panose="020B0604030504040204" pitchFamily="34" charset="0"/>
                <a:hlinkClick r:id="rId5"/>
              </a:rPr>
              <a:t>Wikimedia</a:t>
            </a:r>
            <a:endParaRPr lang="en-US" sz="900" i="1" dirty="0"/>
          </a:p>
        </p:txBody>
      </p:sp>
    </p:spTree>
    <p:extLst>
      <p:ext uri="{BB962C8B-B14F-4D97-AF65-F5344CB8AC3E}">
        <p14:creationId xmlns:p14="http://schemas.microsoft.com/office/powerpoint/2010/main" val="157774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Star Life Cycle</a:t>
            </a:r>
            <a:endParaRPr lang="en-US" dirty="0"/>
          </a:p>
        </p:txBody>
      </p:sp>
      <p:sp>
        <p:nvSpPr>
          <p:cNvPr id="3" name="Content Placeholder 2"/>
          <p:cNvSpPr>
            <a:spLocks noGrp="1"/>
          </p:cNvSpPr>
          <p:nvPr>
            <p:ph idx="1"/>
          </p:nvPr>
        </p:nvSpPr>
        <p:spPr>
          <a:xfrm>
            <a:off x="838200" y="1541063"/>
            <a:ext cx="5230029" cy="5167312"/>
          </a:xfrm>
        </p:spPr>
        <p:txBody>
          <a:bodyPr>
            <a:normAutofit lnSpcReduction="10000"/>
          </a:bodyPr>
          <a:lstStyle/>
          <a:p>
            <a:r>
              <a:rPr lang="en-US" b="1" dirty="0" smtClean="0"/>
              <a:t>As stars like our sun exhaust their supply of hydrogen in the core, they will leave the main sequence. </a:t>
            </a:r>
          </a:p>
          <a:p>
            <a:pPr lvl="1"/>
            <a:r>
              <a:rPr lang="en-US" dirty="0" smtClean="0"/>
              <a:t>The core will contract and heat. </a:t>
            </a:r>
          </a:p>
          <a:p>
            <a:pPr lvl="1"/>
            <a:r>
              <a:rPr lang="en-US" dirty="0" smtClean="0"/>
              <a:t>Hydrogen fusion will occur more rapidly in outer layers, causing them to expand to form a red giant.</a:t>
            </a:r>
          </a:p>
          <a:p>
            <a:pPr lvl="1"/>
            <a:r>
              <a:rPr lang="en-US" dirty="0" smtClean="0"/>
              <a:t>Eventually the outer layers will cool, expand, and form a planetary nebula.</a:t>
            </a:r>
          </a:p>
          <a:p>
            <a:pPr lvl="1"/>
            <a:r>
              <a:rPr lang="en-US" dirty="0" smtClean="0"/>
              <a:t>Core fusion will eventually stop as carbon accumulates, forming a white dwarf. </a:t>
            </a:r>
            <a:endParaRPr lang="en-US" dirty="0"/>
          </a:p>
        </p:txBody>
      </p:sp>
      <p:pic>
        <p:nvPicPr>
          <p:cNvPr id="7" name="Picture 6"/>
          <p:cNvPicPr>
            <a:picLocks noChangeAspect="1"/>
          </p:cNvPicPr>
          <p:nvPr/>
        </p:nvPicPr>
        <p:blipFill>
          <a:blip r:embed="rId2"/>
          <a:stretch>
            <a:fillRect/>
          </a:stretch>
        </p:blipFill>
        <p:spPr>
          <a:xfrm>
            <a:off x="6256993" y="565265"/>
            <a:ext cx="5935008" cy="6292735"/>
          </a:xfrm>
          <a:prstGeom prst="rect">
            <a:avLst/>
          </a:prstGeom>
        </p:spPr>
      </p:pic>
      <p:sp>
        <p:nvSpPr>
          <p:cNvPr id="8" name="Rectangle 7"/>
          <p:cNvSpPr/>
          <p:nvPr/>
        </p:nvSpPr>
        <p:spPr>
          <a:xfrm>
            <a:off x="5676901" y="247725"/>
            <a:ext cx="6096000" cy="230832"/>
          </a:xfrm>
          <a:prstGeom prst="rect">
            <a:avLst/>
          </a:prstGeom>
        </p:spPr>
        <p:txBody>
          <a:bodyPr>
            <a:spAutoFit/>
          </a:bodyPr>
          <a:lstStyle/>
          <a:p>
            <a:pPr algn="r"/>
            <a:r>
              <a:rPr lang="en-US" sz="900" i="1" dirty="0" smtClean="0"/>
              <a:t>Source: </a:t>
            </a:r>
            <a:r>
              <a:rPr lang="en-US" sz="900" i="1" dirty="0" smtClean="0">
                <a:hlinkClick r:id="rId3"/>
              </a:rPr>
              <a:t>ASU</a:t>
            </a:r>
            <a:endParaRPr lang="en-US" sz="900" i="1" dirty="0"/>
          </a:p>
        </p:txBody>
      </p:sp>
    </p:spTree>
    <p:extLst>
      <p:ext uri="{BB962C8B-B14F-4D97-AF65-F5344CB8AC3E}">
        <p14:creationId xmlns:p14="http://schemas.microsoft.com/office/powerpoint/2010/main" val="2892331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472036"/>
            <a:ext cx="10515600" cy="2852737"/>
          </a:xfrm>
        </p:spPr>
        <p:txBody>
          <a:bodyPr/>
          <a:lstStyle/>
          <a:p>
            <a:pPr algn="ctr"/>
            <a:r>
              <a:rPr lang="en-US" dirty="0" smtClean="0"/>
              <a:t>Life Cycles of High Mass Stars</a:t>
            </a:r>
            <a:endParaRPr lang="en-US" dirty="0"/>
          </a:p>
        </p:txBody>
      </p:sp>
      <p:pic>
        <p:nvPicPr>
          <p:cNvPr id="6" name="Picture 2">
            <a:extLst>
              <a:ext uri="{FF2B5EF4-FFF2-40B4-BE49-F238E27FC236}">
                <a16:creationId xmlns:a16="http://schemas.microsoft.com/office/drawing/2014/main" id="{03C3C8A9-4B3B-D34D-AB84-F803FE02E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988" y="371837"/>
            <a:ext cx="9635324" cy="493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70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444" y="401259"/>
            <a:ext cx="6052426" cy="6028876"/>
          </a:xfrm>
          <a:prstGeom prst="rect">
            <a:avLst/>
          </a:prstGeom>
        </p:spPr>
      </p:pic>
      <p:sp>
        <p:nvSpPr>
          <p:cNvPr id="12" name="Rectangle 11">
            <a:extLst>
              <a:ext uri="{FF2B5EF4-FFF2-40B4-BE49-F238E27FC236}">
                <a16:creationId xmlns:a16="http://schemas.microsoft.com/office/drawing/2014/main" id="{A5132615-0B93-8143-BCF9-FAF4D0112886}"/>
              </a:ext>
            </a:extLst>
          </p:cNvPr>
          <p:cNvSpPr/>
          <p:nvPr/>
        </p:nvSpPr>
        <p:spPr>
          <a:xfrm>
            <a:off x="10514938" y="0"/>
            <a:ext cx="1398140" cy="230832"/>
          </a:xfrm>
          <a:prstGeom prst="rect">
            <a:avLst/>
          </a:prstGeom>
        </p:spPr>
        <p:txBody>
          <a:bodyPr wrap="none">
            <a:spAutoFit/>
          </a:bodyPr>
          <a:lstStyle/>
          <a:p>
            <a:r>
              <a:rPr lang="en-US" sz="900" b="1" i="1" dirty="0" smtClean="0">
                <a:solidFill>
                  <a:srgbClr val="000000"/>
                </a:solidFill>
                <a:latin typeface="Verdana" panose="020B0604030504040204" pitchFamily="34" charset="0"/>
              </a:rPr>
              <a:t>Source: </a:t>
            </a:r>
            <a:r>
              <a:rPr lang="en-US" sz="900" b="1" i="1" dirty="0" smtClean="0">
                <a:solidFill>
                  <a:srgbClr val="000000"/>
                </a:solidFill>
                <a:latin typeface="Verdana" panose="020B0604030504040204" pitchFamily="34" charset="0"/>
                <a:hlinkClick r:id="rId4"/>
              </a:rPr>
              <a:t>Wikimedia</a:t>
            </a:r>
            <a:endParaRPr lang="en-US" sz="900" i="1" dirty="0"/>
          </a:p>
        </p:txBody>
      </p:sp>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195791"/>
            <a:ext cx="10515600" cy="892175"/>
          </a:xfrm>
        </p:spPr>
        <p:txBody>
          <a:bodyPr/>
          <a:lstStyle/>
          <a:p>
            <a:r>
              <a:rPr lang="en-US" dirty="0" err="1"/>
              <a:t>Supergiants</a:t>
            </a:r>
            <a:endParaRPr lang="en-US" dirty="0"/>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278885" y="1127550"/>
            <a:ext cx="5843588" cy="5498101"/>
          </a:xfrm>
        </p:spPr>
        <p:txBody>
          <a:bodyPr>
            <a:normAutofit fontScale="92500"/>
          </a:bodyPr>
          <a:lstStyle/>
          <a:p>
            <a:r>
              <a:rPr lang="en-US" b="1" dirty="0"/>
              <a:t>High-mass stars also form from nebula; </a:t>
            </a:r>
            <a:r>
              <a:rPr lang="en-US" b="1" dirty="0" smtClean="0"/>
              <a:t>like low-mass stars, most </a:t>
            </a:r>
            <a:r>
              <a:rPr lang="en-US" b="1" dirty="0"/>
              <a:t>of their existence is in the Main Sequence. </a:t>
            </a:r>
          </a:p>
          <a:p>
            <a:pPr lvl="1"/>
            <a:r>
              <a:rPr lang="en-US" dirty="0"/>
              <a:t>However, their life cycles are very different after they complete the </a:t>
            </a:r>
            <a:r>
              <a:rPr lang="en-US" dirty="0" smtClean="0"/>
              <a:t>Red </a:t>
            </a:r>
            <a:r>
              <a:rPr lang="en-US" dirty="0"/>
              <a:t>G</a:t>
            </a:r>
            <a:r>
              <a:rPr lang="en-US" dirty="0" smtClean="0"/>
              <a:t>iant </a:t>
            </a:r>
            <a:r>
              <a:rPr lang="en-US" dirty="0"/>
              <a:t>phase.</a:t>
            </a:r>
          </a:p>
          <a:p>
            <a:r>
              <a:rPr lang="en-US" b="1" dirty="0"/>
              <a:t>High-mass stars have enough gravitational pressure to enable </a:t>
            </a:r>
            <a:r>
              <a:rPr lang="en-US" b="1" dirty="0" smtClean="0"/>
              <a:t>more extensive forms of fusion. </a:t>
            </a:r>
            <a:endParaRPr lang="en-US" b="1" dirty="0"/>
          </a:p>
          <a:p>
            <a:pPr lvl="1"/>
            <a:r>
              <a:rPr lang="en-US" dirty="0" smtClean="0"/>
              <a:t>Due to greater mass, </a:t>
            </a:r>
            <a:br>
              <a:rPr lang="en-US" dirty="0" smtClean="0"/>
            </a:br>
            <a:r>
              <a:rPr lang="en-US" dirty="0" smtClean="0"/>
              <a:t>fusion can continue </a:t>
            </a:r>
            <a:br>
              <a:rPr lang="en-US" dirty="0" smtClean="0"/>
            </a:br>
            <a:r>
              <a:rPr lang="en-US" dirty="0" smtClean="0"/>
              <a:t>to fuse elements </a:t>
            </a:r>
            <a:br>
              <a:rPr lang="en-US" dirty="0" smtClean="0"/>
            </a:br>
            <a:r>
              <a:rPr lang="en-US" dirty="0" smtClean="0"/>
              <a:t>above carbon. </a:t>
            </a:r>
          </a:p>
          <a:p>
            <a:pPr lvl="1"/>
            <a:r>
              <a:rPr lang="en-US" dirty="0"/>
              <a:t>This creates ”onion </a:t>
            </a:r>
            <a:br>
              <a:rPr lang="en-US" dirty="0"/>
            </a:br>
            <a:r>
              <a:rPr lang="en-US" dirty="0"/>
              <a:t>skin” layers of </a:t>
            </a:r>
            <a:br>
              <a:rPr lang="en-US" dirty="0"/>
            </a:br>
            <a:r>
              <a:rPr lang="en-US" dirty="0"/>
              <a:t>elements </a:t>
            </a:r>
            <a:r>
              <a:rPr lang="en-US" dirty="0">
                <a:sym typeface="Wingdings" pitchFamily="2" charset="2"/>
              </a:rPr>
              <a:t></a:t>
            </a:r>
            <a:endParaRPr lang="en-US" dirty="0"/>
          </a:p>
          <a:p>
            <a:pPr lvl="1"/>
            <a:endParaRPr lang="en-US" dirty="0"/>
          </a:p>
        </p:txBody>
      </p:sp>
      <p:sp>
        <p:nvSpPr>
          <p:cNvPr id="6" name="Rectangle 5">
            <a:extLst>
              <a:ext uri="{FF2B5EF4-FFF2-40B4-BE49-F238E27FC236}">
                <a16:creationId xmlns:a16="http://schemas.microsoft.com/office/drawing/2014/main" id="{26B12CE4-8D26-8448-8B5B-A46600A44B23}"/>
              </a:ext>
            </a:extLst>
          </p:cNvPr>
          <p:cNvSpPr/>
          <p:nvPr/>
        </p:nvSpPr>
        <p:spPr>
          <a:xfrm>
            <a:off x="49968" y="6625652"/>
            <a:ext cx="1224196" cy="232348"/>
          </a:xfrm>
          <a:prstGeom prst="rect">
            <a:avLst/>
          </a:prstGeom>
        </p:spPr>
        <p:txBody>
          <a:bodyPr wrap="square">
            <a:spAutoFit/>
          </a:bodyPr>
          <a:lstStyle/>
          <a:p>
            <a:r>
              <a:rPr lang="en-US" sz="900" i="1" dirty="0"/>
              <a:t>Source: </a:t>
            </a:r>
            <a:r>
              <a:rPr lang="en-US" sz="900" i="1" dirty="0">
                <a:hlinkClick r:id="rId5"/>
              </a:rPr>
              <a:t>highline.edu</a:t>
            </a:r>
            <a:endParaRPr lang="en-US" sz="900" i="1" dirty="0"/>
          </a:p>
        </p:txBody>
      </p:sp>
      <p:sp>
        <p:nvSpPr>
          <p:cNvPr id="11" name="Oval 10">
            <a:extLst>
              <a:ext uri="{FF2B5EF4-FFF2-40B4-BE49-F238E27FC236}">
                <a16:creationId xmlns:a16="http://schemas.microsoft.com/office/drawing/2014/main" id="{1185B994-01B1-5947-80F0-7915C647C77A}"/>
              </a:ext>
            </a:extLst>
          </p:cNvPr>
          <p:cNvSpPr/>
          <p:nvPr/>
        </p:nvSpPr>
        <p:spPr>
          <a:xfrm flipV="1">
            <a:off x="8296101" y="426623"/>
            <a:ext cx="3968739" cy="1649866"/>
          </a:xfrm>
          <a:prstGeom prst="ellipse">
            <a:avLst/>
          </a:prstGeom>
          <a:noFill/>
          <a:ln w="57150">
            <a:solidFill>
              <a:srgbClr val="7030A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69BDCE3-168B-694D-95C0-82CC7E777F48}"/>
              </a:ext>
            </a:extLst>
          </p:cNvPr>
          <p:cNvPicPr>
            <a:picLocks noChangeAspect="1"/>
          </p:cNvPicPr>
          <p:nvPr/>
        </p:nvPicPr>
        <p:blipFill rotWithShape="1">
          <a:blip r:embed="rId6"/>
          <a:srcRect r="29339" b="29339"/>
          <a:stretch/>
        </p:blipFill>
        <p:spPr>
          <a:xfrm>
            <a:off x="3539028" y="4123113"/>
            <a:ext cx="2429510" cy="2524045"/>
          </a:xfrm>
          <a:prstGeom prst="rect">
            <a:avLst/>
          </a:prstGeom>
        </p:spPr>
      </p:pic>
    </p:spTree>
    <p:extLst>
      <p:ext uri="{BB962C8B-B14F-4D97-AF65-F5344CB8AC3E}">
        <p14:creationId xmlns:p14="http://schemas.microsoft.com/office/powerpoint/2010/main" val="1251280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C291D5C3-2EA2-564E-8FB3-E76319A02BB5}"/>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8088"/>
          <a:stretch/>
        </p:blipFill>
        <p:spPr bwMode="auto">
          <a:xfrm>
            <a:off x="3647607" y="0"/>
            <a:ext cx="84044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6F1B979-996D-A540-93B6-6DABDA5DA8B8}"/>
              </a:ext>
            </a:extLst>
          </p:cNvPr>
          <p:cNvSpPr/>
          <p:nvPr/>
        </p:nvSpPr>
        <p:spPr>
          <a:xfrm>
            <a:off x="10938131" y="6627168"/>
            <a:ext cx="1253869" cy="230832"/>
          </a:xfrm>
          <a:prstGeom prst="rect">
            <a:avLst/>
          </a:prstGeom>
        </p:spPr>
        <p:txBody>
          <a:bodyPr wrap="none">
            <a:spAutoFit/>
          </a:bodyPr>
          <a:lstStyle/>
          <a:p>
            <a:r>
              <a:rPr lang="en-US" sz="900" i="1" dirty="0"/>
              <a:t>Image Source: </a:t>
            </a:r>
            <a:r>
              <a:rPr lang="en-US" sz="900" i="1" dirty="0">
                <a:hlinkClick r:id="rId3"/>
              </a:rPr>
              <a:t>uga.edu</a:t>
            </a:r>
            <a:endParaRPr lang="en-US" sz="900" i="1" dirty="0"/>
          </a:p>
        </p:txBody>
      </p:sp>
      <p:sp>
        <p:nvSpPr>
          <p:cNvPr id="3" name="Content Placeholder 2">
            <a:extLst>
              <a:ext uri="{FF2B5EF4-FFF2-40B4-BE49-F238E27FC236}">
                <a16:creationId xmlns:a16="http://schemas.microsoft.com/office/drawing/2014/main" id="{522F3C56-B6EF-EA4B-867C-4A6A3FA80D3B}"/>
              </a:ext>
            </a:extLst>
          </p:cNvPr>
          <p:cNvSpPr>
            <a:spLocks noGrp="1"/>
          </p:cNvSpPr>
          <p:nvPr>
            <p:ph idx="1"/>
          </p:nvPr>
        </p:nvSpPr>
        <p:spPr>
          <a:xfrm>
            <a:off x="118672" y="1424067"/>
            <a:ext cx="4154070" cy="5006712"/>
          </a:xfrm>
        </p:spPr>
        <p:txBody>
          <a:bodyPr/>
          <a:lstStyle/>
          <a:p>
            <a:r>
              <a:rPr lang="en-US" b="1" dirty="0"/>
              <a:t>In high-mass stars, nuclear fusion </a:t>
            </a:r>
            <a:r>
              <a:rPr lang="en-US" b="1" dirty="0" smtClean="0"/>
              <a:t>continues </a:t>
            </a:r>
            <a:r>
              <a:rPr lang="en-US" b="1" dirty="0"/>
              <a:t>until iron </a:t>
            </a:r>
            <a:r>
              <a:rPr lang="en-US" b="1" dirty="0" smtClean="0"/>
              <a:t>forms. </a:t>
            </a:r>
            <a:endParaRPr lang="en-US" b="1" dirty="0"/>
          </a:p>
          <a:p>
            <a:pPr lvl="1"/>
            <a:r>
              <a:rPr lang="en-US" dirty="0" smtClean="0"/>
              <a:t>Iron is one of the most stable elements. </a:t>
            </a:r>
            <a:endParaRPr lang="en-US" dirty="0"/>
          </a:p>
          <a:p>
            <a:pPr lvl="1"/>
            <a:r>
              <a:rPr lang="en-US" dirty="0" smtClean="0"/>
              <a:t>While energy is released as elements below iron are fused, energy needs to be absorbed to fuse elements above iron. </a:t>
            </a:r>
            <a:endParaRPr lang="en-US" dirty="0"/>
          </a:p>
        </p:txBody>
      </p:sp>
      <p:sp>
        <p:nvSpPr>
          <p:cNvPr id="6" name="Title 1">
            <a:extLst>
              <a:ext uri="{FF2B5EF4-FFF2-40B4-BE49-F238E27FC236}">
                <a16:creationId xmlns:a16="http://schemas.microsoft.com/office/drawing/2014/main" id="{508CE384-50C3-B34C-A05D-DCC36CED0826}"/>
              </a:ext>
            </a:extLst>
          </p:cNvPr>
          <p:cNvSpPr>
            <a:spLocks noGrp="1"/>
          </p:cNvSpPr>
          <p:nvPr>
            <p:ph type="title"/>
          </p:nvPr>
        </p:nvSpPr>
        <p:spPr>
          <a:xfrm>
            <a:off x="262467" y="195791"/>
            <a:ext cx="10515600" cy="892175"/>
          </a:xfrm>
        </p:spPr>
        <p:txBody>
          <a:bodyPr/>
          <a:lstStyle/>
          <a:p>
            <a:r>
              <a:rPr lang="en-US" dirty="0"/>
              <a:t>Iron: End of Fusion</a:t>
            </a:r>
          </a:p>
        </p:txBody>
      </p:sp>
    </p:spTree>
    <p:extLst>
      <p:ext uri="{BB962C8B-B14F-4D97-AF65-F5344CB8AC3E}">
        <p14:creationId xmlns:p14="http://schemas.microsoft.com/office/powerpoint/2010/main" val="3740790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195791"/>
            <a:ext cx="10515600" cy="892175"/>
          </a:xfrm>
        </p:spPr>
        <p:txBody>
          <a:bodyPr/>
          <a:lstStyle/>
          <a:p>
            <a:r>
              <a:rPr lang="en-US" dirty="0" err="1"/>
              <a:t>Supergiants</a:t>
            </a:r>
            <a:endParaRPr lang="en-US" dirty="0"/>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323856" y="1202500"/>
            <a:ext cx="5544930" cy="5561556"/>
          </a:xfrm>
        </p:spPr>
        <p:txBody>
          <a:bodyPr>
            <a:normAutofit/>
          </a:bodyPr>
          <a:lstStyle/>
          <a:p>
            <a:r>
              <a:rPr lang="en-US" b="1" dirty="0"/>
              <a:t>Eventually the core of high-mass stars will be entirely composed of iron. </a:t>
            </a:r>
          </a:p>
          <a:p>
            <a:pPr lvl="1"/>
            <a:r>
              <a:rPr lang="en-US" dirty="0"/>
              <a:t>This is the beginning of the end of the star, as </a:t>
            </a:r>
            <a:r>
              <a:rPr lang="en-US" dirty="0" smtClean="0"/>
              <a:t>core fusion </a:t>
            </a:r>
            <a:r>
              <a:rPr lang="en-US" dirty="0"/>
              <a:t>is unable to continue any </a:t>
            </a:r>
            <a:r>
              <a:rPr lang="en-US" dirty="0" smtClean="0"/>
              <a:t>longer beyond iron. </a:t>
            </a:r>
            <a:endParaRPr lang="en-US" dirty="0"/>
          </a:p>
          <a:p>
            <a:r>
              <a:rPr lang="en-US" b="1" dirty="0" smtClean="0"/>
              <a:t>As </a:t>
            </a:r>
            <a:r>
              <a:rPr lang="en-US" b="1" dirty="0"/>
              <a:t>the amount of iron in the core increases, the star enters </a:t>
            </a:r>
            <a:r>
              <a:rPr lang="en-US" b="1" dirty="0" smtClean="0"/>
              <a:t>a </a:t>
            </a:r>
            <a:r>
              <a:rPr lang="en-US" b="1" dirty="0"/>
              <a:t>phase of gravitational collapse. </a:t>
            </a:r>
          </a:p>
          <a:p>
            <a:pPr lvl="1"/>
            <a:r>
              <a:rPr lang="en-US" dirty="0"/>
              <a:t>The energy radiated from the core </a:t>
            </a:r>
            <a:r>
              <a:rPr lang="en-US" dirty="0" smtClean="0"/>
              <a:t>decreases as the concentration of iron increases.</a:t>
            </a:r>
          </a:p>
          <a:p>
            <a:pPr lvl="1"/>
            <a:r>
              <a:rPr lang="en-US" dirty="0" smtClean="0"/>
              <a:t>This upsets </a:t>
            </a:r>
            <a:r>
              <a:rPr lang="en-US" dirty="0"/>
              <a:t>the hydrostatic </a:t>
            </a:r>
            <a:r>
              <a:rPr lang="en-US" dirty="0" smtClean="0"/>
              <a:t>equilibrium, causing contraction.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444" y="401259"/>
            <a:ext cx="6052426" cy="6028876"/>
          </a:xfrm>
          <a:prstGeom prst="rect">
            <a:avLst/>
          </a:prstGeom>
        </p:spPr>
      </p:pic>
      <p:sp>
        <p:nvSpPr>
          <p:cNvPr id="10" name="Rectangle 9">
            <a:extLst>
              <a:ext uri="{FF2B5EF4-FFF2-40B4-BE49-F238E27FC236}">
                <a16:creationId xmlns:a16="http://schemas.microsoft.com/office/drawing/2014/main" id="{A5132615-0B93-8143-BCF9-FAF4D0112886}"/>
              </a:ext>
            </a:extLst>
          </p:cNvPr>
          <p:cNvSpPr/>
          <p:nvPr/>
        </p:nvSpPr>
        <p:spPr>
          <a:xfrm>
            <a:off x="10514938" y="0"/>
            <a:ext cx="1398140" cy="230832"/>
          </a:xfrm>
          <a:prstGeom prst="rect">
            <a:avLst/>
          </a:prstGeom>
        </p:spPr>
        <p:txBody>
          <a:bodyPr wrap="none">
            <a:spAutoFit/>
          </a:bodyPr>
          <a:lstStyle/>
          <a:p>
            <a:r>
              <a:rPr lang="en-US" sz="900" b="1" i="1" dirty="0" smtClean="0">
                <a:solidFill>
                  <a:srgbClr val="000000"/>
                </a:solidFill>
                <a:latin typeface="Verdana" panose="020B0604030504040204" pitchFamily="34" charset="0"/>
              </a:rPr>
              <a:t>Source: </a:t>
            </a:r>
            <a:r>
              <a:rPr lang="en-US" sz="900" b="1" i="1" dirty="0" smtClean="0">
                <a:solidFill>
                  <a:srgbClr val="000000"/>
                </a:solidFill>
                <a:latin typeface="Verdana" panose="020B0604030504040204" pitchFamily="34" charset="0"/>
                <a:hlinkClick r:id="rId4"/>
              </a:rPr>
              <a:t>Wikimedia</a:t>
            </a:r>
            <a:endParaRPr lang="en-US" sz="900" i="1" dirty="0"/>
          </a:p>
        </p:txBody>
      </p:sp>
      <p:sp>
        <p:nvSpPr>
          <p:cNvPr id="11" name="Oval 10">
            <a:extLst>
              <a:ext uri="{FF2B5EF4-FFF2-40B4-BE49-F238E27FC236}">
                <a16:creationId xmlns:a16="http://schemas.microsoft.com/office/drawing/2014/main" id="{1185B994-01B1-5947-80F0-7915C647C77A}"/>
              </a:ext>
            </a:extLst>
          </p:cNvPr>
          <p:cNvSpPr/>
          <p:nvPr/>
        </p:nvSpPr>
        <p:spPr>
          <a:xfrm flipV="1">
            <a:off x="8362604" y="641877"/>
            <a:ext cx="3722850" cy="1451315"/>
          </a:xfrm>
          <a:prstGeom prst="ellipse">
            <a:avLst/>
          </a:prstGeom>
          <a:noFill/>
          <a:ln w="57150">
            <a:solidFill>
              <a:srgbClr val="7030A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194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9D31-2EEB-0243-8F94-C20793CE8E69}"/>
              </a:ext>
            </a:extLst>
          </p:cNvPr>
          <p:cNvSpPr>
            <a:spLocks noGrp="1"/>
          </p:cNvSpPr>
          <p:nvPr>
            <p:ph type="title"/>
          </p:nvPr>
        </p:nvSpPr>
        <p:spPr/>
        <p:txBody>
          <a:bodyPr>
            <a:normAutofit/>
          </a:bodyPr>
          <a:lstStyle/>
          <a:p>
            <a:r>
              <a:rPr lang="en-US" dirty="0"/>
              <a:t>Life of Stars Unit W1 Driving Question</a:t>
            </a:r>
          </a:p>
        </p:txBody>
      </p:sp>
      <p:sp>
        <p:nvSpPr>
          <p:cNvPr id="3" name="Content Placeholder 2">
            <a:extLst>
              <a:ext uri="{FF2B5EF4-FFF2-40B4-BE49-F238E27FC236}">
                <a16:creationId xmlns:a16="http://schemas.microsoft.com/office/drawing/2014/main" id="{975B9431-CA56-3546-BB46-F778436D35F7}"/>
              </a:ext>
            </a:extLst>
          </p:cNvPr>
          <p:cNvSpPr>
            <a:spLocks noGrp="1"/>
          </p:cNvSpPr>
          <p:nvPr>
            <p:ph sz="half" idx="1"/>
          </p:nvPr>
        </p:nvSpPr>
        <p:spPr>
          <a:xfrm>
            <a:off x="926925" y="1600200"/>
            <a:ext cx="10283869" cy="742167"/>
          </a:xfrm>
        </p:spPr>
        <p:txBody>
          <a:bodyPr>
            <a:normAutofit/>
          </a:bodyPr>
          <a:lstStyle/>
          <a:p>
            <a:r>
              <a:rPr lang="en-US" b="1" dirty="0"/>
              <a:t>This week’s driving question: </a:t>
            </a:r>
            <a:r>
              <a:rPr lang="en-US" dirty="0"/>
              <a:t>How long do stars last? </a:t>
            </a:r>
            <a:endParaRPr lang="en-US" i="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120" r="9738"/>
          <a:stretch/>
        </p:blipFill>
        <p:spPr>
          <a:xfrm>
            <a:off x="3512509" y="2101480"/>
            <a:ext cx="5330867" cy="4380581"/>
          </a:xfrm>
          <a:prstGeom prst="rect">
            <a:avLst/>
          </a:prstGeom>
        </p:spPr>
      </p:pic>
    </p:spTree>
    <p:extLst>
      <p:ext uri="{BB962C8B-B14F-4D97-AF65-F5344CB8AC3E}">
        <p14:creationId xmlns:p14="http://schemas.microsoft.com/office/powerpoint/2010/main" val="2704092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195791"/>
            <a:ext cx="10515600" cy="892175"/>
          </a:xfrm>
        </p:spPr>
        <p:txBody>
          <a:bodyPr/>
          <a:lstStyle/>
          <a:p>
            <a:r>
              <a:rPr lang="en-US" dirty="0" err="1"/>
              <a:t>Supergiants</a:t>
            </a:r>
            <a:endParaRPr lang="en-US" dirty="0"/>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323855" y="1014151"/>
            <a:ext cx="5843588" cy="5816405"/>
          </a:xfrm>
        </p:spPr>
        <p:txBody>
          <a:bodyPr>
            <a:normAutofit fontScale="92500" lnSpcReduction="20000"/>
          </a:bodyPr>
          <a:lstStyle/>
          <a:p>
            <a:r>
              <a:rPr lang="en-US" b="1" dirty="0"/>
              <a:t>As </a:t>
            </a:r>
            <a:r>
              <a:rPr lang="en-US" b="1" dirty="0" smtClean="0"/>
              <a:t>a star’s atoms </a:t>
            </a:r>
            <a:r>
              <a:rPr lang="en-US" b="1" dirty="0"/>
              <a:t>are crushed together by </a:t>
            </a:r>
            <a:r>
              <a:rPr lang="en-US" b="1" dirty="0" smtClean="0"/>
              <a:t>gravity, protons and electrons are crushed together to form neutrons (and neutrinos). </a:t>
            </a:r>
            <a:endParaRPr lang="en-US" b="1" dirty="0"/>
          </a:p>
          <a:p>
            <a:pPr lvl="1"/>
            <a:r>
              <a:rPr lang="en-US" dirty="0" smtClean="0"/>
              <a:t>Eventually intense gravitational pressures cause neutrons to come in contact with each other.</a:t>
            </a:r>
            <a:endParaRPr lang="en-US" dirty="0"/>
          </a:p>
          <a:p>
            <a:pPr lvl="1"/>
            <a:r>
              <a:rPr lang="en-US" dirty="0"/>
              <a:t>This </a:t>
            </a:r>
            <a:r>
              <a:rPr lang="en-US" dirty="0" smtClean="0"/>
              <a:t>results in a </a:t>
            </a:r>
            <a:r>
              <a:rPr lang="en-US" dirty="0"/>
              <a:t>shockwave, causing a </a:t>
            </a:r>
            <a:r>
              <a:rPr lang="en-US" u="sng" dirty="0"/>
              <a:t>supernova explosion</a:t>
            </a:r>
            <a:r>
              <a:rPr lang="en-US" dirty="0"/>
              <a:t>.</a:t>
            </a:r>
          </a:p>
          <a:p>
            <a:r>
              <a:rPr lang="en-US" b="1" dirty="0"/>
              <a:t>This shockwave moves outward, releasing enormous amounts of energy in the remaining outer layers. </a:t>
            </a:r>
          </a:p>
          <a:p>
            <a:pPr lvl="1"/>
            <a:r>
              <a:rPr lang="en-US" dirty="0"/>
              <a:t>The heavier elements above iron are </a:t>
            </a:r>
            <a:r>
              <a:rPr lang="en-US" dirty="0" smtClean="0"/>
              <a:t>formed from fusion through the energy released in the </a:t>
            </a:r>
            <a:r>
              <a:rPr lang="en-US" dirty="0"/>
              <a:t>supernova explosion. </a:t>
            </a:r>
          </a:p>
          <a:p>
            <a:pPr lvl="1"/>
            <a:r>
              <a:rPr lang="en-US" dirty="0"/>
              <a:t>The shock wave </a:t>
            </a:r>
            <a:r>
              <a:rPr lang="en-US" dirty="0" smtClean="0"/>
              <a:t>ejects the star’s matter as </a:t>
            </a:r>
            <a:r>
              <a:rPr lang="en-US" dirty="0"/>
              <a:t>well as X-rays and gamma </a:t>
            </a:r>
            <a:r>
              <a:rPr lang="en-US" dirty="0" smtClean="0"/>
              <a:t>rays </a:t>
            </a:r>
            <a:r>
              <a:rPr lang="en-US" dirty="0"/>
              <a:t>into interstellar space</a:t>
            </a:r>
            <a:r>
              <a:rPr lang="en-US" dirty="0" smtClean="0"/>
              <a:t>.</a:t>
            </a:r>
          </a:p>
          <a:p>
            <a:pPr lvl="1"/>
            <a:r>
              <a:rPr lang="en-US" dirty="0" smtClean="0"/>
              <a:t>This provides the ‘building materials’ for new stars and solar systems.</a:t>
            </a:r>
            <a:endParaRPr lang="en-US" dirty="0"/>
          </a:p>
        </p:txBody>
      </p:sp>
      <p:sp>
        <p:nvSpPr>
          <p:cNvPr id="5" name="Rectangle 4">
            <a:extLst>
              <a:ext uri="{FF2B5EF4-FFF2-40B4-BE49-F238E27FC236}">
                <a16:creationId xmlns:a16="http://schemas.microsoft.com/office/drawing/2014/main" id="{D239E6AC-2CC8-EA47-A1A1-6E1D74FD1561}"/>
              </a:ext>
            </a:extLst>
          </p:cNvPr>
          <p:cNvSpPr/>
          <p:nvPr/>
        </p:nvSpPr>
        <p:spPr>
          <a:xfrm>
            <a:off x="9936254" y="62707"/>
            <a:ext cx="2255746" cy="230832"/>
          </a:xfrm>
          <a:prstGeom prst="rect">
            <a:avLst/>
          </a:prstGeom>
        </p:spPr>
        <p:txBody>
          <a:bodyPr wrap="none">
            <a:spAutoFit/>
          </a:bodyPr>
          <a:lstStyle/>
          <a:p>
            <a:r>
              <a:rPr lang="en-US" sz="900" i="1" dirty="0" smtClean="0">
                <a:solidFill>
                  <a:srgbClr val="000000"/>
                </a:solidFill>
                <a:latin typeface="Verdana" panose="020B0604030504040204" pitchFamily="34" charset="0"/>
              </a:rPr>
              <a:t>Image Credit: Wikimedia Commons</a:t>
            </a:r>
            <a:endParaRPr lang="en-US" sz="900" i="1" dirty="0"/>
          </a:p>
        </p:txBody>
      </p:sp>
      <p:pic>
        <p:nvPicPr>
          <p:cNvPr id="4" name="Picture 3"/>
          <p:cNvPicPr>
            <a:picLocks noChangeAspect="1"/>
          </p:cNvPicPr>
          <p:nvPr/>
        </p:nvPicPr>
        <p:blipFill>
          <a:blip r:embed="rId3"/>
          <a:stretch>
            <a:fillRect/>
          </a:stretch>
        </p:blipFill>
        <p:spPr>
          <a:xfrm rot="5400000">
            <a:off x="6409860" y="1246506"/>
            <a:ext cx="5833691" cy="4816187"/>
          </a:xfrm>
          <a:prstGeom prst="rect">
            <a:avLst/>
          </a:prstGeom>
        </p:spPr>
      </p:pic>
    </p:spTree>
    <p:extLst>
      <p:ext uri="{BB962C8B-B14F-4D97-AF65-F5344CB8AC3E}">
        <p14:creationId xmlns:p14="http://schemas.microsoft.com/office/powerpoint/2010/main" val="2213463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195791"/>
            <a:ext cx="10515600" cy="892175"/>
          </a:xfrm>
        </p:spPr>
        <p:txBody>
          <a:bodyPr/>
          <a:lstStyle/>
          <a:p>
            <a:r>
              <a:rPr lang="en-US" dirty="0"/>
              <a:t>Neutron Stars</a:t>
            </a:r>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323855" y="1087966"/>
            <a:ext cx="5843588" cy="5676090"/>
          </a:xfrm>
        </p:spPr>
        <p:txBody>
          <a:bodyPr>
            <a:normAutofit lnSpcReduction="10000"/>
          </a:bodyPr>
          <a:lstStyle/>
          <a:p>
            <a:pPr fontAlgn="base"/>
            <a:r>
              <a:rPr lang="en-US" b="1" dirty="0"/>
              <a:t>After a supernova explosion, the remaining stages in a star’s life cycle are determined by its mass. </a:t>
            </a:r>
          </a:p>
          <a:p>
            <a:pPr lvl="1" fontAlgn="base"/>
            <a:r>
              <a:rPr lang="en-US" dirty="0"/>
              <a:t>If the remaining core of the star is less than 3x the mass of our own sun </a:t>
            </a:r>
            <a:r>
              <a:rPr lang="en-US" dirty="0" smtClean="0"/>
              <a:t>(</a:t>
            </a:r>
            <a:r>
              <a:rPr lang="en-US" u="sng" dirty="0" smtClean="0"/>
              <a:t>solar </a:t>
            </a:r>
            <a:r>
              <a:rPr lang="en-US" u="sng" dirty="0"/>
              <a:t>mass</a:t>
            </a:r>
            <a:r>
              <a:rPr lang="en-US" dirty="0"/>
              <a:t>) the outward pressures of subatomic particles balances against the inward pressure of gravity. </a:t>
            </a:r>
          </a:p>
          <a:p>
            <a:pPr lvl="1" fontAlgn="base"/>
            <a:r>
              <a:rPr lang="en-US" dirty="0"/>
              <a:t>This forms a </a:t>
            </a:r>
            <a:r>
              <a:rPr lang="en-US" u="sng" dirty="0"/>
              <a:t>neutron star</a:t>
            </a:r>
            <a:r>
              <a:rPr lang="en-US" dirty="0"/>
              <a:t>. </a:t>
            </a:r>
          </a:p>
          <a:p>
            <a:pPr fontAlgn="base"/>
            <a:r>
              <a:rPr lang="en-US" b="1" dirty="0"/>
              <a:t>Neutron stars are very dense. </a:t>
            </a:r>
          </a:p>
          <a:p>
            <a:pPr lvl="1" fontAlgn="base"/>
            <a:r>
              <a:rPr lang="en-US" dirty="0"/>
              <a:t>They contain the equivalent mass of two of our suns within the volume the size of a small city. </a:t>
            </a:r>
          </a:p>
          <a:p>
            <a:pPr lvl="1" fontAlgn="base"/>
            <a:r>
              <a:rPr lang="en-US" dirty="0"/>
              <a:t>These stars also spin rapidly due to this density (much like an ice skater spins faster as they pull their arms closer). </a:t>
            </a:r>
          </a:p>
        </p:txBody>
      </p:sp>
      <p:sp>
        <p:nvSpPr>
          <p:cNvPr id="5" name="Rectangle 4">
            <a:extLst>
              <a:ext uri="{FF2B5EF4-FFF2-40B4-BE49-F238E27FC236}">
                <a16:creationId xmlns:a16="http://schemas.microsoft.com/office/drawing/2014/main" id="{D239E6AC-2CC8-EA47-A1A1-6E1D74FD1561}"/>
              </a:ext>
            </a:extLst>
          </p:cNvPr>
          <p:cNvSpPr/>
          <p:nvPr/>
        </p:nvSpPr>
        <p:spPr>
          <a:xfrm>
            <a:off x="9901162" y="0"/>
            <a:ext cx="2034531" cy="230832"/>
          </a:xfrm>
          <a:prstGeom prst="rect">
            <a:avLst/>
          </a:prstGeom>
        </p:spPr>
        <p:txBody>
          <a:bodyPr wrap="none">
            <a:spAutoFit/>
          </a:bodyPr>
          <a:lstStyle/>
          <a:p>
            <a:r>
              <a:rPr lang="en-US" sz="900" i="1" dirty="0">
                <a:solidFill>
                  <a:srgbClr val="000000"/>
                </a:solidFill>
                <a:latin typeface="Verdana" panose="020B0604030504040204" pitchFamily="34" charset="0"/>
              </a:rPr>
              <a:t>Image Credit: </a:t>
            </a:r>
            <a:r>
              <a:rPr lang="en-US" sz="900" i="1" dirty="0">
                <a:solidFill>
                  <a:srgbClr val="000000"/>
                </a:solidFill>
                <a:latin typeface="Verdana" panose="020B0604030504040204" pitchFamily="34" charset="0"/>
                <a:hlinkClick r:id="rId3"/>
              </a:rPr>
              <a:t>Swinburne Univ. </a:t>
            </a:r>
            <a:endParaRPr lang="en-US" sz="900" i="1" dirty="0"/>
          </a:p>
        </p:txBody>
      </p:sp>
      <p:pic>
        <p:nvPicPr>
          <p:cNvPr id="7170" name="Picture 2">
            <a:extLst>
              <a:ext uri="{FF2B5EF4-FFF2-40B4-BE49-F238E27FC236}">
                <a16:creationId xmlns:a16="http://schemas.microsoft.com/office/drawing/2014/main" id="{EB44148E-DA7B-7140-A91A-721B87319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962" y="889522"/>
            <a:ext cx="5473700" cy="547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458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195791"/>
            <a:ext cx="10515600" cy="892175"/>
          </a:xfrm>
        </p:spPr>
        <p:txBody>
          <a:bodyPr/>
          <a:lstStyle/>
          <a:p>
            <a:r>
              <a:rPr lang="en-US" dirty="0"/>
              <a:t>Black Holes</a:t>
            </a:r>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323855" y="1202500"/>
            <a:ext cx="5843588" cy="5561556"/>
          </a:xfrm>
        </p:spPr>
        <p:txBody>
          <a:bodyPr>
            <a:normAutofit lnSpcReduction="10000"/>
          </a:bodyPr>
          <a:lstStyle/>
          <a:p>
            <a:pPr fontAlgn="base"/>
            <a:r>
              <a:rPr lang="en-US" b="1" dirty="0"/>
              <a:t>If the remaining core of the star has a solar mass </a:t>
            </a:r>
            <a:r>
              <a:rPr lang="en-US" b="1" i="1" dirty="0"/>
              <a:t>greater</a:t>
            </a:r>
            <a:r>
              <a:rPr lang="en-US" b="1" dirty="0"/>
              <a:t> than 3, the outward pressures of subatomic particles cannot balance the inward pressure of gravity. </a:t>
            </a:r>
          </a:p>
          <a:p>
            <a:pPr lvl="1" fontAlgn="base"/>
            <a:r>
              <a:rPr lang="en-US" dirty="0"/>
              <a:t>This forms a stellar </a:t>
            </a:r>
            <a:r>
              <a:rPr lang="en-US" u="sng" dirty="0"/>
              <a:t>black hole</a:t>
            </a:r>
            <a:r>
              <a:rPr lang="en-US" dirty="0"/>
              <a:t>, or an stellar core so massive that the force of gravity overwhelms all other forces. </a:t>
            </a:r>
          </a:p>
          <a:p>
            <a:pPr fontAlgn="base"/>
            <a:r>
              <a:rPr lang="en-US" b="1" dirty="0"/>
              <a:t>A black hole contains the equivalent mass of a star with 10+ solar masses squeezed into a sphere the diameter of New York City. </a:t>
            </a:r>
          </a:p>
          <a:p>
            <a:pPr lvl="1" fontAlgn="base"/>
            <a:r>
              <a:rPr lang="en-US" dirty="0"/>
              <a:t>The result is a gravitational field so strong that nothing can escape (including light).</a:t>
            </a:r>
          </a:p>
          <a:p>
            <a:pPr fontAlgn="base"/>
            <a:endParaRPr lang="en-US" dirty="0"/>
          </a:p>
        </p:txBody>
      </p:sp>
      <p:sp>
        <p:nvSpPr>
          <p:cNvPr id="5" name="Rectangle 4">
            <a:extLst>
              <a:ext uri="{FF2B5EF4-FFF2-40B4-BE49-F238E27FC236}">
                <a16:creationId xmlns:a16="http://schemas.microsoft.com/office/drawing/2014/main" id="{D239E6AC-2CC8-EA47-A1A1-6E1D74FD1561}"/>
              </a:ext>
            </a:extLst>
          </p:cNvPr>
          <p:cNvSpPr/>
          <p:nvPr/>
        </p:nvSpPr>
        <p:spPr>
          <a:xfrm>
            <a:off x="10514938" y="0"/>
            <a:ext cx="1358064" cy="230832"/>
          </a:xfrm>
          <a:prstGeom prst="rect">
            <a:avLst/>
          </a:prstGeom>
        </p:spPr>
        <p:txBody>
          <a:bodyPr wrap="none">
            <a:spAutoFit/>
          </a:bodyPr>
          <a:lstStyle/>
          <a:p>
            <a:r>
              <a:rPr lang="en-US" sz="900" i="1" dirty="0">
                <a:solidFill>
                  <a:srgbClr val="000000"/>
                </a:solidFill>
                <a:latin typeface="Verdana" panose="020B0604030504040204" pitchFamily="34" charset="0"/>
              </a:rPr>
              <a:t>Image Credit: </a:t>
            </a:r>
            <a:r>
              <a:rPr lang="en-US" sz="900" i="1" dirty="0">
                <a:solidFill>
                  <a:srgbClr val="000000"/>
                </a:solidFill>
                <a:latin typeface="Verdana" panose="020B0604030504040204" pitchFamily="34" charset="0"/>
                <a:hlinkClick r:id="rId3"/>
              </a:rPr>
              <a:t>NASA</a:t>
            </a:r>
            <a:endParaRPr lang="en-US" sz="900" i="1" dirty="0"/>
          </a:p>
        </p:txBody>
      </p:sp>
      <p:pic>
        <p:nvPicPr>
          <p:cNvPr id="6146" name="Picture 2" descr="Swift">
            <a:extLst>
              <a:ext uri="{FF2B5EF4-FFF2-40B4-BE49-F238E27FC236}">
                <a16:creationId xmlns:a16="http://schemas.microsoft.com/office/drawing/2014/main" id="{597BF5BA-6140-B746-8AF9-4DC47B92D1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98" r="31644"/>
          <a:stretch/>
        </p:blipFill>
        <p:spPr bwMode="auto">
          <a:xfrm>
            <a:off x="6354169" y="1072801"/>
            <a:ext cx="5837831" cy="514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46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F726-6B3A-BF44-8164-DEB8F6B9CB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103EEB-A881-424D-B4B4-D615BC478BDA}"/>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03C3C8A9-4B3B-D34D-AB84-F803FE02E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3" y="305337"/>
            <a:ext cx="11962583" cy="6130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FBA055-5B4D-EC4E-8E57-98939C93C84D}"/>
              </a:ext>
            </a:extLst>
          </p:cNvPr>
          <p:cNvSpPr/>
          <p:nvPr/>
        </p:nvSpPr>
        <p:spPr>
          <a:xfrm>
            <a:off x="10514938" y="0"/>
            <a:ext cx="1390124" cy="230832"/>
          </a:xfrm>
          <a:prstGeom prst="rect">
            <a:avLst/>
          </a:prstGeom>
        </p:spPr>
        <p:txBody>
          <a:bodyPr wrap="none">
            <a:spAutoFit/>
          </a:bodyPr>
          <a:lstStyle/>
          <a:p>
            <a:r>
              <a:rPr lang="en-US" sz="900" i="1" dirty="0">
                <a:solidFill>
                  <a:srgbClr val="000000"/>
                </a:solidFill>
                <a:latin typeface="Verdana" panose="020B0604030504040204" pitchFamily="34" charset="0"/>
              </a:rPr>
              <a:t>Image Credit: </a:t>
            </a:r>
            <a:r>
              <a:rPr lang="en-US" sz="900" i="1" dirty="0">
                <a:solidFill>
                  <a:srgbClr val="000000"/>
                </a:solidFill>
                <a:latin typeface="Verdana" panose="020B0604030504040204" pitchFamily="34" charset="0"/>
                <a:hlinkClick r:id="rId3"/>
              </a:rPr>
              <a:t>Quora</a:t>
            </a:r>
            <a:endParaRPr lang="en-US" sz="900" i="1" dirty="0"/>
          </a:p>
        </p:txBody>
      </p:sp>
    </p:spTree>
    <p:extLst>
      <p:ext uri="{BB962C8B-B14F-4D97-AF65-F5344CB8AC3E}">
        <p14:creationId xmlns:p14="http://schemas.microsoft.com/office/powerpoint/2010/main" val="753458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03DC-FA35-AB4D-8738-6AF5417A55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6B61C6-9EA4-614D-910F-DC684ED25B1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6A7D430-618D-A046-A7F1-767AC1B8758E}"/>
              </a:ext>
            </a:extLst>
          </p:cNvPr>
          <p:cNvPicPr>
            <a:picLocks noChangeAspect="1"/>
          </p:cNvPicPr>
          <p:nvPr/>
        </p:nvPicPr>
        <p:blipFill>
          <a:blip r:embed="rId2"/>
          <a:stretch>
            <a:fillRect/>
          </a:stretch>
        </p:blipFill>
        <p:spPr>
          <a:xfrm>
            <a:off x="298450" y="298450"/>
            <a:ext cx="11595100" cy="6261100"/>
          </a:xfrm>
          <a:prstGeom prst="rect">
            <a:avLst/>
          </a:prstGeom>
        </p:spPr>
      </p:pic>
      <p:sp>
        <p:nvSpPr>
          <p:cNvPr id="5" name="Rectangle 4">
            <a:extLst>
              <a:ext uri="{FF2B5EF4-FFF2-40B4-BE49-F238E27FC236}">
                <a16:creationId xmlns:a16="http://schemas.microsoft.com/office/drawing/2014/main" id="{A6BDD35E-4374-F844-9ABD-DED141DCB88F}"/>
              </a:ext>
            </a:extLst>
          </p:cNvPr>
          <p:cNvSpPr/>
          <p:nvPr/>
        </p:nvSpPr>
        <p:spPr>
          <a:xfrm>
            <a:off x="317325" y="6509782"/>
            <a:ext cx="6096000" cy="230832"/>
          </a:xfrm>
          <a:prstGeom prst="rect">
            <a:avLst/>
          </a:prstGeom>
        </p:spPr>
        <p:txBody>
          <a:bodyPr>
            <a:spAutoFit/>
          </a:bodyPr>
          <a:lstStyle/>
          <a:p>
            <a:r>
              <a:rPr lang="en-US" sz="900" i="1" dirty="0"/>
              <a:t>Image Credit: </a:t>
            </a:r>
            <a:r>
              <a:rPr lang="en-US" sz="900" i="1" dirty="0">
                <a:hlinkClick r:id="rId3"/>
              </a:rPr>
              <a:t>University of Chicago</a:t>
            </a:r>
            <a:endParaRPr lang="en-US" sz="900" i="1" dirty="0"/>
          </a:p>
        </p:txBody>
      </p:sp>
    </p:spTree>
    <p:extLst>
      <p:ext uri="{BB962C8B-B14F-4D97-AF65-F5344CB8AC3E}">
        <p14:creationId xmlns:p14="http://schemas.microsoft.com/office/powerpoint/2010/main" val="2829580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30588" y="5219700"/>
            <a:ext cx="5486400" cy="566738"/>
          </a:xfrm>
        </p:spPr>
        <p:txBody>
          <a:bodyPr>
            <a:normAutofit/>
          </a:bodyPr>
          <a:lstStyle/>
          <a:p>
            <a:pPr algn="ctr"/>
            <a:r>
              <a:rPr lang="en-US" dirty="0"/>
              <a:t>Sun Unit Recap</a:t>
            </a:r>
          </a:p>
        </p:txBody>
      </p:sp>
      <p:sp>
        <p:nvSpPr>
          <p:cNvPr id="8" name="Text Placeholder 7"/>
          <p:cNvSpPr>
            <a:spLocks noGrp="1"/>
          </p:cNvSpPr>
          <p:nvPr>
            <p:ph type="body" sz="half" idx="2"/>
          </p:nvPr>
        </p:nvSpPr>
        <p:spPr>
          <a:xfrm>
            <a:off x="3430588" y="5786438"/>
            <a:ext cx="5486400" cy="804862"/>
          </a:xfrm>
        </p:spPr>
        <p:txBody>
          <a:bodyPr>
            <a:normAutofit/>
          </a:bodyPr>
          <a:lstStyle/>
          <a:p>
            <a:pPr algn="ctr"/>
            <a:r>
              <a:rPr lang="en-US" sz="2000" dirty="0"/>
              <a:t>Unit 1, Weeks 1-4</a:t>
            </a:r>
          </a:p>
        </p:txBody>
      </p:sp>
      <p:pic>
        <p:nvPicPr>
          <p:cNvPr id="9" name="Picture 8" descr="Sun Emits a Solstice CME | Caption: This image from June 20,… | Flickr">
            <a:extLst>
              <a:ext uri="{FF2B5EF4-FFF2-40B4-BE49-F238E27FC236}">
                <a16:creationId xmlns:a16="http://schemas.microsoft.com/office/drawing/2014/main" id="{8AE52D10-9C78-7943-99E6-72A54E7076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100" y="368300"/>
            <a:ext cx="488950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19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F4ECFA"/>
            </a:gs>
            <a:gs pos="93000">
              <a:srgbClr val="E6D5F3"/>
            </a:gs>
            <a:gs pos="100000">
              <a:srgbClr val="D8BEEC"/>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4021-0D4F-3F4F-AF2C-7534189EEDF1}"/>
              </a:ext>
            </a:extLst>
          </p:cNvPr>
          <p:cNvSpPr>
            <a:spLocks noGrp="1"/>
          </p:cNvSpPr>
          <p:nvPr>
            <p:ph type="title"/>
          </p:nvPr>
        </p:nvSpPr>
        <p:spPr/>
        <p:txBody>
          <a:bodyPr/>
          <a:lstStyle/>
          <a:p>
            <a:r>
              <a:rPr lang="en-US" dirty="0"/>
              <a:t>Sun Unit Recap</a:t>
            </a:r>
          </a:p>
        </p:txBody>
      </p:sp>
      <p:sp>
        <p:nvSpPr>
          <p:cNvPr id="3" name="Content Placeholder 2">
            <a:extLst>
              <a:ext uri="{FF2B5EF4-FFF2-40B4-BE49-F238E27FC236}">
                <a16:creationId xmlns:a16="http://schemas.microsoft.com/office/drawing/2014/main" id="{C9BBECCC-B4C8-7E4C-BE5D-5ADF36B29704}"/>
              </a:ext>
            </a:extLst>
          </p:cNvPr>
          <p:cNvSpPr>
            <a:spLocks noGrp="1"/>
          </p:cNvSpPr>
          <p:nvPr>
            <p:ph sz="half" idx="1"/>
          </p:nvPr>
        </p:nvSpPr>
        <p:spPr>
          <a:xfrm>
            <a:off x="714375" y="1371601"/>
            <a:ext cx="6080125" cy="4525963"/>
          </a:xfrm>
        </p:spPr>
        <p:txBody>
          <a:bodyPr>
            <a:normAutofit/>
          </a:bodyPr>
          <a:lstStyle/>
          <a:p>
            <a:r>
              <a:rPr lang="en-US" b="1" dirty="0"/>
              <a:t>We know that the sun is primarily composed of hydrogen and helium. </a:t>
            </a:r>
          </a:p>
          <a:p>
            <a:pPr lvl="1"/>
            <a:r>
              <a:rPr lang="en-US" dirty="0"/>
              <a:t>The sun is large enough to generate the heat and gravitational pressure needed to overcome Coulomb’s barrier. </a:t>
            </a:r>
          </a:p>
          <a:p>
            <a:pPr lvl="1"/>
            <a:r>
              <a:rPr lang="en-US" dirty="0"/>
              <a:t>This enables nuclear fusion </a:t>
            </a:r>
            <a:br>
              <a:rPr lang="en-US" dirty="0"/>
            </a:br>
            <a:r>
              <a:rPr lang="en-US" dirty="0"/>
              <a:t>(H </a:t>
            </a:r>
            <a:r>
              <a:rPr lang="en-US" dirty="0">
                <a:sym typeface="Wingdings"/>
              </a:rPr>
              <a:t> He) to transform matter into energy (gamma radiation).</a:t>
            </a:r>
            <a:endParaRPr lang="en-US" dirty="0"/>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7205723" y="600075"/>
            <a:ext cx="4833877" cy="5200650"/>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811213" y="4484686"/>
            <a:ext cx="5958018" cy="1630363"/>
          </a:xfrm>
          <a:prstGeom prst="rect">
            <a:avLst/>
          </a:prstGeom>
        </p:spPr>
      </p:pic>
    </p:spTree>
    <p:extLst>
      <p:ext uri="{BB962C8B-B14F-4D97-AF65-F5344CB8AC3E}">
        <p14:creationId xmlns:p14="http://schemas.microsoft.com/office/powerpoint/2010/main" val="3963517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FB19-CF81-BA45-8E6A-2123A44BFB94}"/>
              </a:ext>
            </a:extLst>
          </p:cNvPr>
          <p:cNvSpPr>
            <a:spLocks noGrp="1"/>
          </p:cNvSpPr>
          <p:nvPr>
            <p:ph type="title"/>
          </p:nvPr>
        </p:nvSpPr>
        <p:spPr>
          <a:xfrm>
            <a:off x="1981200" y="-131762"/>
            <a:ext cx="8229600" cy="1143000"/>
          </a:xfrm>
        </p:spPr>
        <p:txBody>
          <a:bodyPr/>
          <a:lstStyle/>
          <a:p>
            <a:r>
              <a:rPr lang="en-US" dirty="0"/>
              <a:t>Proton-Proton Chain</a:t>
            </a:r>
          </a:p>
        </p:txBody>
      </p:sp>
      <p:pic>
        <p:nvPicPr>
          <p:cNvPr id="6" name="Content Placeholder 6" descr="A picture containing sky&#10;&#10;Description automatically generated">
            <a:extLst>
              <a:ext uri="{FF2B5EF4-FFF2-40B4-BE49-F238E27FC236}">
                <a16:creationId xmlns:a16="http://schemas.microsoft.com/office/drawing/2014/main" id="{C8049D00-DE22-034D-B6A0-A2ABB9C8AF5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31"/>
          <a:stretch/>
        </p:blipFill>
        <p:spPr>
          <a:xfrm>
            <a:off x="1724944" y="787401"/>
            <a:ext cx="8854157" cy="4220633"/>
          </a:xfrm>
          <a:prstGeom prst="rect">
            <a:avLst/>
          </a:prstGeom>
        </p:spPr>
      </p:pic>
      <p:sp>
        <p:nvSpPr>
          <p:cNvPr id="7" name="Rectangle 6">
            <a:extLst>
              <a:ext uri="{FF2B5EF4-FFF2-40B4-BE49-F238E27FC236}">
                <a16:creationId xmlns:a16="http://schemas.microsoft.com/office/drawing/2014/main" id="{A724ECB1-9A3B-C548-A6C8-78B6E921B3EE}"/>
              </a:ext>
            </a:extLst>
          </p:cNvPr>
          <p:cNvSpPr/>
          <p:nvPr/>
        </p:nvSpPr>
        <p:spPr>
          <a:xfrm>
            <a:off x="1778000" y="5027474"/>
            <a:ext cx="3187700" cy="1754326"/>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1. Two hydrogen protons (</a:t>
            </a:r>
            <a:r>
              <a:rPr lang="en-US" baseline="30000" dirty="0"/>
              <a:t>1</a:t>
            </a:r>
            <a:r>
              <a:rPr lang="en-US" dirty="0"/>
              <a:t>H) fuse, making </a:t>
            </a:r>
            <a:r>
              <a:rPr lang="en-US" u="sng" dirty="0"/>
              <a:t>deuterium</a:t>
            </a:r>
            <a:r>
              <a:rPr lang="en-US" dirty="0"/>
              <a:t> (</a:t>
            </a:r>
            <a:r>
              <a:rPr lang="en-US" baseline="30000" dirty="0"/>
              <a:t>2</a:t>
            </a:r>
            <a:r>
              <a:rPr lang="en-US" dirty="0"/>
              <a:t>H, a</a:t>
            </a:r>
            <a:br>
              <a:rPr lang="en-US" dirty="0"/>
            </a:br>
            <a:r>
              <a:rPr lang="en-US" dirty="0"/>
              <a:t>proton &amp; neutron). Because a proton becomes a neutron, a positive electron (or </a:t>
            </a:r>
            <a:r>
              <a:rPr lang="en-US" u="sng" dirty="0"/>
              <a:t>positron</a:t>
            </a:r>
            <a:r>
              <a:rPr lang="en-US" dirty="0"/>
              <a:t>, e</a:t>
            </a:r>
            <a:r>
              <a:rPr lang="en-US" baseline="30000" dirty="0"/>
              <a:t>+</a:t>
            </a:r>
            <a:r>
              <a:rPr lang="en-US" dirty="0"/>
              <a:t>) and a neutrino are ejected.</a:t>
            </a:r>
          </a:p>
        </p:txBody>
      </p:sp>
      <p:sp>
        <p:nvSpPr>
          <p:cNvPr id="8" name="Rectangle 7">
            <a:extLst>
              <a:ext uri="{FF2B5EF4-FFF2-40B4-BE49-F238E27FC236}">
                <a16:creationId xmlns:a16="http://schemas.microsoft.com/office/drawing/2014/main" id="{B3FEF9DB-9DC0-C24A-94BA-7579E37FC347}"/>
              </a:ext>
            </a:extLst>
          </p:cNvPr>
          <p:cNvSpPr/>
          <p:nvPr/>
        </p:nvSpPr>
        <p:spPr>
          <a:xfrm>
            <a:off x="5308600" y="5022670"/>
            <a:ext cx="2324100" cy="1754326"/>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2. The deuterium (</a:t>
            </a:r>
            <a:r>
              <a:rPr lang="en-US" baseline="30000" dirty="0"/>
              <a:t>2</a:t>
            </a:r>
            <a:r>
              <a:rPr lang="en-US" dirty="0"/>
              <a:t>H) captures another </a:t>
            </a:r>
            <a:r>
              <a:rPr lang="en-US" baseline="30000" dirty="0"/>
              <a:t>1</a:t>
            </a:r>
            <a:r>
              <a:rPr lang="en-US" dirty="0"/>
              <a:t>H proton to form Helium-3 (</a:t>
            </a:r>
            <a:r>
              <a:rPr lang="en-US" baseline="30000" dirty="0"/>
              <a:t>3</a:t>
            </a:r>
            <a:r>
              <a:rPr lang="en-US" dirty="0"/>
              <a:t>He). Radiation is emitted as gamma rays (</a:t>
            </a:r>
            <a:r>
              <a:rPr lang="en-US" dirty="0" err="1"/>
              <a:t>γ</a:t>
            </a:r>
            <a:r>
              <a:rPr lang="en-US" dirty="0"/>
              <a:t>).</a:t>
            </a:r>
          </a:p>
        </p:txBody>
      </p:sp>
      <p:sp>
        <p:nvSpPr>
          <p:cNvPr id="11" name="Rectangle 10">
            <a:extLst>
              <a:ext uri="{FF2B5EF4-FFF2-40B4-BE49-F238E27FC236}">
                <a16:creationId xmlns:a16="http://schemas.microsoft.com/office/drawing/2014/main" id="{DAA36E53-6E00-A844-B6CB-AA57C21BDB45}"/>
              </a:ext>
            </a:extLst>
          </p:cNvPr>
          <p:cNvSpPr/>
          <p:nvPr/>
        </p:nvSpPr>
        <p:spPr>
          <a:xfrm>
            <a:off x="7958160" y="5022671"/>
            <a:ext cx="2290740" cy="1754326"/>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3. Two Helium 3 (</a:t>
            </a:r>
            <a:r>
              <a:rPr lang="en-US" baseline="30000" dirty="0"/>
              <a:t>3</a:t>
            </a:r>
            <a:r>
              <a:rPr lang="en-US" dirty="0"/>
              <a:t>He) fuse to form one helium-4 (</a:t>
            </a:r>
            <a:r>
              <a:rPr lang="en-US" baseline="30000" dirty="0"/>
              <a:t>4</a:t>
            </a:r>
            <a:r>
              <a:rPr lang="en-US" dirty="0"/>
              <a:t>He) nucleus. They eject two hydrogen protons (</a:t>
            </a:r>
            <a:r>
              <a:rPr lang="en-US" baseline="30000" dirty="0"/>
              <a:t>1</a:t>
            </a:r>
            <a:r>
              <a:rPr lang="en-US" dirty="0"/>
              <a:t>H).</a:t>
            </a:r>
          </a:p>
        </p:txBody>
      </p:sp>
      <p:sp>
        <p:nvSpPr>
          <p:cNvPr id="12" name="Rectangle 11">
            <a:extLst>
              <a:ext uri="{FF2B5EF4-FFF2-40B4-BE49-F238E27FC236}">
                <a16:creationId xmlns:a16="http://schemas.microsoft.com/office/drawing/2014/main" id="{CE61507D-E550-D444-A8F6-227C2AA042C2}"/>
              </a:ext>
            </a:extLst>
          </p:cNvPr>
          <p:cNvSpPr/>
          <p:nvPr/>
        </p:nvSpPr>
        <p:spPr>
          <a:xfrm rot="16200000">
            <a:off x="9475206" y="5665205"/>
            <a:ext cx="2154757" cy="230832"/>
          </a:xfrm>
          <a:prstGeom prst="rect">
            <a:avLst/>
          </a:prstGeom>
        </p:spPr>
        <p:txBody>
          <a:bodyPr wrap="none">
            <a:spAutoFit/>
          </a:bodyPr>
          <a:lstStyle/>
          <a:p>
            <a:r>
              <a:rPr lang="en-US" sz="900" i="1" dirty="0"/>
              <a:t>Image Source: https://</a:t>
            </a:r>
            <a:r>
              <a:rPr lang="en-US" sz="900" i="1" dirty="0" err="1"/>
              <a:t>physics.info</a:t>
            </a:r>
            <a:r>
              <a:rPr lang="en-US" sz="900" i="1" dirty="0"/>
              <a:t>/fusion/</a:t>
            </a:r>
          </a:p>
        </p:txBody>
      </p:sp>
    </p:spTree>
    <p:extLst>
      <p:ext uri="{BB962C8B-B14F-4D97-AF65-F5344CB8AC3E}">
        <p14:creationId xmlns:p14="http://schemas.microsoft.com/office/powerpoint/2010/main" val="47968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7C2E-FCD2-1643-A40A-B66C17CB36C0}"/>
              </a:ext>
            </a:extLst>
          </p:cNvPr>
          <p:cNvSpPr>
            <a:spLocks noGrp="1"/>
          </p:cNvSpPr>
          <p:nvPr>
            <p:ph type="title"/>
          </p:nvPr>
        </p:nvSpPr>
        <p:spPr/>
        <p:txBody>
          <a:bodyPr/>
          <a:lstStyle/>
          <a:p>
            <a:r>
              <a:rPr lang="en-US" dirty="0"/>
              <a:t>Gas Laws</a:t>
            </a:r>
          </a:p>
        </p:txBody>
      </p:sp>
      <p:sp>
        <p:nvSpPr>
          <p:cNvPr id="3" name="Content Placeholder 2">
            <a:extLst>
              <a:ext uri="{FF2B5EF4-FFF2-40B4-BE49-F238E27FC236}">
                <a16:creationId xmlns:a16="http://schemas.microsoft.com/office/drawing/2014/main" id="{5E67FD7E-6DA9-5942-B95A-B4ECB572167C}"/>
              </a:ext>
            </a:extLst>
          </p:cNvPr>
          <p:cNvSpPr>
            <a:spLocks noGrp="1"/>
          </p:cNvSpPr>
          <p:nvPr>
            <p:ph sz="half" idx="1"/>
          </p:nvPr>
        </p:nvSpPr>
        <p:spPr>
          <a:xfrm>
            <a:off x="900113" y="1295400"/>
            <a:ext cx="10186987" cy="5060950"/>
          </a:xfrm>
        </p:spPr>
        <p:txBody>
          <a:bodyPr>
            <a:normAutofit/>
          </a:bodyPr>
          <a:lstStyle/>
          <a:p>
            <a:r>
              <a:rPr lang="en-US" b="1" u="sng" dirty="0"/>
              <a:t>Hydrostatic equilibrium</a:t>
            </a:r>
            <a:r>
              <a:rPr lang="en-US" b="1" dirty="0"/>
              <a:t> determines the structure and life of stars.</a:t>
            </a:r>
          </a:p>
          <a:p>
            <a:pPr lvl="1"/>
            <a:r>
              <a:rPr lang="en-US" dirty="0"/>
              <a:t>The outward pressure of radiation from nuclear fusion must balance gravity`s inward pressure.</a:t>
            </a:r>
          </a:p>
          <a:p>
            <a:pPr lvl="1"/>
            <a:r>
              <a:rPr lang="en-US" dirty="0"/>
              <a:t>At every position in a star, the pressure of the gas must be just enough to support </a:t>
            </a:r>
            <a:r>
              <a:rPr lang="en-US" dirty="0" smtClean="0"/>
              <a:t>the </a:t>
            </a:r>
            <a:r>
              <a:rPr lang="en-US" dirty="0"/>
              <a:t>``weight'' of the star </a:t>
            </a:r>
            <a:br>
              <a:rPr lang="en-US" dirty="0"/>
            </a:br>
            <a:r>
              <a:rPr lang="en-US" dirty="0"/>
              <a:t>above it. </a:t>
            </a:r>
          </a:p>
          <a:p>
            <a:pPr lvl="1"/>
            <a:r>
              <a:rPr lang="en-US" dirty="0"/>
              <a:t>If this is not the case, the </a:t>
            </a:r>
            <a:br>
              <a:rPr lang="en-US" dirty="0"/>
            </a:br>
            <a:r>
              <a:rPr lang="en-US" dirty="0"/>
              <a:t>star would expand or </a:t>
            </a:r>
            <a:br>
              <a:rPr lang="en-US" dirty="0"/>
            </a:br>
            <a:r>
              <a:rPr lang="en-US" dirty="0"/>
              <a:t>contract and eventually </a:t>
            </a:r>
            <a:br>
              <a:rPr lang="en-US" dirty="0"/>
            </a:br>
            <a:r>
              <a:rPr lang="en-US" dirty="0"/>
              <a:t>become unstable.</a:t>
            </a:r>
          </a:p>
        </p:txBody>
      </p:sp>
      <p:pic>
        <p:nvPicPr>
          <p:cNvPr id="8194" name="Picture 2" descr="Diagram of hydrostatic equilibrium"/>
          <p:cNvPicPr>
            <a:picLocks noChangeAspect="1" noChangeArrowheads="1"/>
          </p:cNvPicPr>
          <p:nvPr/>
        </p:nvPicPr>
        <p:blipFill rotWithShape="1">
          <a:blip r:embed="rId3">
            <a:extLst>
              <a:ext uri="{28A0092B-C50C-407E-A947-70E740481C1C}">
                <a14:useLocalDpi xmlns:a14="http://schemas.microsoft.com/office/drawing/2010/main" val="0"/>
              </a:ext>
            </a:extLst>
          </a:blip>
          <a:srcRect l="14296" t="11635" r="15686" b="13773"/>
          <a:stretch/>
        </p:blipFill>
        <p:spPr bwMode="auto">
          <a:xfrm>
            <a:off x="5895974" y="2878935"/>
            <a:ext cx="4576763" cy="37545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96051" y="3457576"/>
            <a:ext cx="1300869"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Hydrostatic </a:t>
            </a:r>
            <a:br>
              <a:rPr lang="en-US" dirty="0"/>
            </a:br>
            <a:r>
              <a:rPr lang="en-US" dirty="0"/>
              <a:t>Equilibrium</a:t>
            </a:r>
          </a:p>
        </p:txBody>
      </p:sp>
      <p:sp>
        <p:nvSpPr>
          <p:cNvPr id="6" name="Rectangle 5"/>
          <p:cNvSpPr/>
          <p:nvPr/>
        </p:nvSpPr>
        <p:spPr>
          <a:xfrm>
            <a:off x="1524000" y="6633517"/>
            <a:ext cx="4572000" cy="230832"/>
          </a:xfrm>
          <a:prstGeom prst="rect">
            <a:avLst/>
          </a:prstGeom>
        </p:spPr>
        <p:txBody>
          <a:bodyPr>
            <a:spAutoFit/>
          </a:bodyPr>
          <a:lstStyle/>
          <a:p>
            <a:r>
              <a:rPr lang="en-US" sz="900" i="1" dirty="0"/>
              <a:t>Source: http://ircamera.as.arizona.edu/NatSci102/NatSci102/text/hydrostat.htm</a:t>
            </a:r>
          </a:p>
        </p:txBody>
      </p:sp>
    </p:spTree>
    <p:extLst>
      <p:ext uri="{BB962C8B-B14F-4D97-AF65-F5344CB8AC3E}">
        <p14:creationId xmlns:p14="http://schemas.microsoft.com/office/powerpoint/2010/main" val="3155959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E9AF-603C-1248-A388-0C78FC240B46}"/>
              </a:ext>
            </a:extLst>
          </p:cNvPr>
          <p:cNvSpPr>
            <a:spLocks noGrp="1"/>
          </p:cNvSpPr>
          <p:nvPr>
            <p:ph type="title"/>
          </p:nvPr>
        </p:nvSpPr>
        <p:spPr>
          <a:xfrm>
            <a:off x="889000" y="5186362"/>
            <a:ext cx="10515600" cy="1076325"/>
          </a:xfrm>
        </p:spPr>
        <p:txBody>
          <a:bodyPr/>
          <a:lstStyle/>
          <a:p>
            <a:pPr algn="ctr"/>
            <a:r>
              <a:rPr lang="en-US" dirty="0"/>
              <a:t>The Life of Stars</a:t>
            </a:r>
          </a:p>
        </p:txBody>
      </p:sp>
      <p:pic>
        <p:nvPicPr>
          <p:cNvPr id="4" name="Picture 3">
            <a:extLst>
              <a:ext uri="{FF2B5EF4-FFF2-40B4-BE49-F238E27FC236}">
                <a16:creationId xmlns:a16="http://schemas.microsoft.com/office/drawing/2014/main" id="{C875FB3A-FA4C-1147-B0CE-6C6E18339172}"/>
              </a:ext>
            </a:extLst>
          </p:cNvPr>
          <p:cNvPicPr>
            <a:picLocks noChangeAspect="1"/>
          </p:cNvPicPr>
          <p:nvPr/>
        </p:nvPicPr>
        <p:blipFill>
          <a:blip r:embed="rId2"/>
          <a:stretch>
            <a:fillRect/>
          </a:stretch>
        </p:blipFill>
        <p:spPr>
          <a:xfrm>
            <a:off x="2833688" y="344488"/>
            <a:ext cx="6400800" cy="4880610"/>
          </a:xfrm>
          <a:prstGeom prst="rect">
            <a:avLst/>
          </a:prstGeom>
        </p:spPr>
      </p:pic>
    </p:spTree>
    <p:extLst>
      <p:ext uri="{BB962C8B-B14F-4D97-AF65-F5344CB8AC3E}">
        <p14:creationId xmlns:p14="http://schemas.microsoft.com/office/powerpoint/2010/main" val="2993752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617D-A5FF-2046-8B8C-878D6627953B}"/>
              </a:ext>
            </a:extLst>
          </p:cNvPr>
          <p:cNvSpPr>
            <a:spLocks noGrp="1"/>
          </p:cNvSpPr>
          <p:nvPr>
            <p:ph type="title"/>
          </p:nvPr>
        </p:nvSpPr>
        <p:spPr>
          <a:xfrm>
            <a:off x="823209" y="125282"/>
            <a:ext cx="10515600" cy="939019"/>
          </a:xfrm>
        </p:spPr>
        <p:txBody>
          <a:bodyPr/>
          <a:lstStyle/>
          <a:p>
            <a:r>
              <a:rPr lang="en-US" dirty="0"/>
              <a:t>The Life of Stars</a:t>
            </a:r>
          </a:p>
        </p:txBody>
      </p:sp>
      <p:sp>
        <p:nvSpPr>
          <p:cNvPr id="3" name="Content Placeholder 2">
            <a:extLst>
              <a:ext uri="{FF2B5EF4-FFF2-40B4-BE49-F238E27FC236}">
                <a16:creationId xmlns:a16="http://schemas.microsoft.com/office/drawing/2014/main" id="{B6D26CD8-120D-D14E-A89C-EAF274F4412C}"/>
              </a:ext>
            </a:extLst>
          </p:cNvPr>
          <p:cNvSpPr>
            <a:spLocks noGrp="1"/>
          </p:cNvSpPr>
          <p:nvPr>
            <p:ph idx="1"/>
          </p:nvPr>
        </p:nvSpPr>
        <p:spPr>
          <a:xfrm>
            <a:off x="209863" y="989352"/>
            <a:ext cx="11722308" cy="3658010"/>
          </a:xfrm>
        </p:spPr>
        <p:txBody>
          <a:bodyPr>
            <a:normAutofit fontScale="92500" lnSpcReduction="10000"/>
          </a:bodyPr>
          <a:lstStyle/>
          <a:p>
            <a:r>
              <a:rPr lang="en-US" b="1" dirty="0"/>
              <a:t>Every star, including our own sun, goes through a predictable life cycle.</a:t>
            </a:r>
          </a:p>
          <a:p>
            <a:pPr lvl="1"/>
            <a:r>
              <a:rPr lang="en-US" dirty="0"/>
              <a:t>A star’s mass determines the rate and type of nuclear fusion as well as how </a:t>
            </a:r>
            <a:r>
              <a:rPr lang="en-US" dirty="0" smtClean="0"/>
              <a:t>the star </a:t>
            </a:r>
            <a:r>
              <a:rPr lang="en-US" dirty="0"/>
              <a:t>ages. </a:t>
            </a:r>
          </a:p>
          <a:p>
            <a:r>
              <a:rPr lang="en-US" b="1" dirty="0"/>
              <a:t>The larger the mass of a star, the shorter its life cycle. </a:t>
            </a:r>
          </a:p>
          <a:p>
            <a:pPr lvl="1" fontAlgn="base"/>
            <a:r>
              <a:rPr lang="en-US" dirty="0"/>
              <a:t>Larger stars must ‘burn’ more vigorously to counteract </a:t>
            </a:r>
            <a:r>
              <a:rPr lang="en-US" dirty="0" smtClean="0"/>
              <a:t>their </a:t>
            </a:r>
            <a:r>
              <a:rPr lang="en-US" dirty="0"/>
              <a:t>own gravitational pressure. </a:t>
            </a:r>
          </a:p>
          <a:p>
            <a:pPr fontAlgn="base"/>
            <a:r>
              <a:rPr lang="en-US" b="1" dirty="0"/>
              <a:t>Our sun will fuse hydrogen into helium for 10 billion years.</a:t>
            </a:r>
          </a:p>
          <a:p>
            <a:pPr lvl="1" fontAlgn="base"/>
            <a:r>
              <a:rPr lang="en-US" dirty="0"/>
              <a:t>Stars burn for as little as a couple million years up to hundreds of billions of years. A star 25x our sun’s mass burns for 3 million years; a star 0.5x our sun’s mass can burn 200 </a:t>
            </a:r>
            <a:r>
              <a:rPr lang="en-US" i="1" dirty="0"/>
              <a:t>billion</a:t>
            </a:r>
            <a:r>
              <a:rPr lang="en-US" dirty="0"/>
              <a:t> years</a:t>
            </a:r>
            <a:r>
              <a:rPr lang="en-US" dirty="0" smtClean="0"/>
              <a:t>. </a:t>
            </a:r>
            <a:endParaRPr lang="en-US" dirty="0"/>
          </a:p>
          <a:p>
            <a:r>
              <a:rPr lang="en-US" b="1" dirty="0"/>
              <a:t>A star’s mass is determined by the amount of matter in its nebula</a:t>
            </a:r>
          </a:p>
          <a:p>
            <a:pPr lvl="1"/>
            <a:r>
              <a:rPr lang="en-US" dirty="0"/>
              <a:t>A </a:t>
            </a:r>
            <a:r>
              <a:rPr lang="en-US" u="sng" dirty="0"/>
              <a:t>nebula</a:t>
            </a:r>
            <a:r>
              <a:rPr lang="en-US" dirty="0"/>
              <a:t> is a cloud of gases outside of a star’s orbit. </a:t>
            </a:r>
          </a:p>
        </p:txBody>
      </p:sp>
      <p:pic>
        <p:nvPicPr>
          <p:cNvPr id="13" name="Picture 12" descr="A screenshot of a video game&#10;&#10;Description automatically generated with medium confidence">
            <a:extLst>
              <a:ext uri="{FF2B5EF4-FFF2-40B4-BE49-F238E27FC236}">
                <a16:creationId xmlns:a16="http://schemas.microsoft.com/office/drawing/2014/main" id="{7AF76259-CC4C-184A-AE39-C6D5497A0068}"/>
              </a:ext>
            </a:extLst>
          </p:cNvPr>
          <p:cNvPicPr>
            <a:picLocks noChangeAspect="1"/>
          </p:cNvPicPr>
          <p:nvPr/>
        </p:nvPicPr>
        <p:blipFill rotWithShape="1">
          <a:blip r:embed="rId2"/>
          <a:srcRect t="20282" b="14968"/>
          <a:stretch/>
        </p:blipFill>
        <p:spPr>
          <a:xfrm>
            <a:off x="1262327" y="4377127"/>
            <a:ext cx="9979284" cy="2405921"/>
          </a:xfrm>
          <a:prstGeom prst="rect">
            <a:avLst/>
          </a:prstGeom>
        </p:spPr>
      </p:pic>
      <p:sp>
        <p:nvSpPr>
          <p:cNvPr id="17" name="Rectangle 16">
            <a:extLst>
              <a:ext uri="{FF2B5EF4-FFF2-40B4-BE49-F238E27FC236}">
                <a16:creationId xmlns:a16="http://schemas.microsoft.com/office/drawing/2014/main" id="{636E0FA8-4B73-E845-8B71-8D188D16358F}"/>
              </a:ext>
            </a:extLst>
          </p:cNvPr>
          <p:cNvSpPr/>
          <p:nvPr/>
        </p:nvSpPr>
        <p:spPr>
          <a:xfrm rot="16200000">
            <a:off x="10059846" y="4725846"/>
            <a:ext cx="4033476" cy="230832"/>
          </a:xfrm>
          <a:prstGeom prst="rect">
            <a:avLst/>
          </a:prstGeom>
        </p:spPr>
        <p:txBody>
          <a:bodyPr wrap="none">
            <a:spAutoFit/>
          </a:bodyPr>
          <a:lstStyle/>
          <a:p>
            <a:r>
              <a:rPr lang="en-US" sz="900" i="1" dirty="0"/>
              <a:t>Credit: http://</a:t>
            </a:r>
            <a:r>
              <a:rPr lang="en-US" sz="900" i="1" dirty="0" err="1"/>
              <a:t>americanboard.org</a:t>
            </a:r>
            <a:r>
              <a:rPr lang="en-US" sz="900" i="1" dirty="0"/>
              <a:t>/Subjects/Images/</a:t>
            </a:r>
            <a:r>
              <a:rPr lang="en-US" sz="900" i="1" dirty="0" err="1"/>
              <a:t>gensci</a:t>
            </a:r>
            <a:r>
              <a:rPr lang="en-US" sz="900" i="1" dirty="0"/>
              <a:t>/</a:t>
            </a:r>
            <a:r>
              <a:rPr lang="en-US" sz="900" i="1" dirty="0" err="1"/>
              <a:t>img</a:t>
            </a:r>
            <a:r>
              <a:rPr lang="en-US" sz="900" i="1" dirty="0"/>
              <a:t>/Mod2Graphic4.jpg</a:t>
            </a:r>
          </a:p>
        </p:txBody>
      </p:sp>
    </p:spTree>
    <p:extLst>
      <p:ext uri="{BB962C8B-B14F-4D97-AF65-F5344CB8AC3E}">
        <p14:creationId xmlns:p14="http://schemas.microsoft.com/office/powerpoint/2010/main" val="2527909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6087-EA5B-084A-B0F7-58D88FA7E101}"/>
              </a:ext>
            </a:extLst>
          </p:cNvPr>
          <p:cNvSpPr>
            <a:spLocks noGrp="1"/>
          </p:cNvSpPr>
          <p:nvPr>
            <p:ph type="title"/>
          </p:nvPr>
        </p:nvSpPr>
        <p:spPr>
          <a:xfrm>
            <a:off x="262467" y="195791"/>
            <a:ext cx="10515600" cy="892175"/>
          </a:xfrm>
        </p:spPr>
        <p:txBody>
          <a:bodyPr>
            <a:normAutofit/>
          </a:bodyPr>
          <a:lstStyle/>
          <a:p>
            <a:r>
              <a:rPr lang="en-US" dirty="0" smtClean="0"/>
              <a:t>H-R </a:t>
            </a:r>
            <a:r>
              <a:rPr lang="en-US" dirty="0"/>
              <a:t>Diagram</a:t>
            </a:r>
          </a:p>
        </p:txBody>
      </p:sp>
      <p:sp>
        <p:nvSpPr>
          <p:cNvPr id="3" name="Content Placeholder 2">
            <a:extLst>
              <a:ext uri="{FF2B5EF4-FFF2-40B4-BE49-F238E27FC236}">
                <a16:creationId xmlns:a16="http://schemas.microsoft.com/office/drawing/2014/main" id="{FFBB719B-2CED-DB4C-A3F6-6CB185467EC9}"/>
              </a:ext>
            </a:extLst>
          </p:cNvPr>
          <p:cNvSpPr>
            <a:spLocks noGrp="1"/>
          </p:cNvSpPr>
          <p:nvPr>
            <p:ph idx="1"/>
          </p:nvPr>
        </p:nvSpPr>
        <p:spPr>
          <a:xfrm>
            <a:off x="323855" y="964276"/>
            <a:ext cx="5575904" cy="5704664"/>
          </a:xfrm>
        </p:spPr>
        <p:txBody>
          <a:bodyPr>
            <a:normAutofit fontScale="92500" lnSpcReduction="10000"/>
          </a:bodyPr>
          <a:lstStyle/>
          <a:p>
            <a:r>
              <a:rPr lang="en-US" b="1" dirty="0"/>
              <a:t>In the early 1900s, Hertzsprung and Russell graphed stars based on their internal temperature and luminosity. </a:t>
            </a:r>
          </a:p>
          <a:p>
            <a:pPr lvl="1"/>
            <a:r>
              <a:rPr lang="en-US" dirty="0"/>
              <a:t>They also graphed stars based on their color (based on blackbody radiation) and their </a:t>
            </a:r>
            <a:r>
              <a:rPr lang="en-US" u="sng" dirty="0"/>
              <a:t>absolute magnitude</a:t>
            </a:r>
            <a:r>
              <a:rPr lang="en-US" dirty="0"/>
              <a:t> </a:t>
            </a:r>
            <a:r>
              <a:rPr lang="en-US" dirty="0" smtClean="0"/>
              <a:t>(a </a:t>
            </a:r>
            <a:r>
              <a:rPr lang="en-US" dirty="0"/>
              <a:t>standardized measure of size and brightness). </a:t>
            </a:r>
            <a:endParaRPr lang="en-US" dirty="0" smtClean="0"/>
          </a:p>
          <a:p>
            <a:pPr lvl="1"/>
            <a:endParaRPr lang="en-US" dirty="0"/>
          </a:p>
          <a:p>
            <a:r>
              <a:rPr lang="en-US" b="1" dirty="0" smtClean="0"/>
              <a:t>The </a:t>
            </a:r>
            <a:r>
              <a:rPr lang="en-US" b="1" dirty="0"/>
              <a:t>resulting graph, called the H-R Diagram, is one of the most important tools for analyzing and predicting the life cycle of stars. </a:t>
            </a:r>
          </a:p>
          <a:p>
            <a:pPr lvl="1"/>
            <a:r>
              <a:rPr lang="en-US" dirty="0"/>
              <a:t>Astronomers can know a star’s internal structure and evolutionary stage simply by determining its position in the diagram.</a:t>
            </a:r>
            <a:br>
              <a:rPr lang="en-US" dirty="0"/>
            </a:br>
            <a:endParaRPr lang="en-US" dirty="0"/>
          </a:p>
          <a:p>
            <a:endParaRPr lang="en-US" dirty="0"/>
          </a:p>
        </p:txBody>
      </p:sp>
      <p:sp>
        <p:nvSpPr>
          <p:cNvPr id="4" name="Rectangle 3">
            <a:extLst>
              <a:ext uri="{FF2B5EF4-FFF2-40B4-BE49-F238E27FC236}">
                <a16:creationId xmlns:a16="http://schemas.microsoft.com/office/drawing/2014/main" id="{A5132615-0B93-8143-BCF9-FAF4D0112886}"/>
              </a:ext>
            </a:extLst>
          </p:cNvPr>
          <p:cNvSpPr/>
          <p:nvPr/>
        </p:nvSpPr>
        <p:spPr>
          <a:xfrm>
            <a:off x="10514938" y="0"/>
            <a:ext cx="1398140" cy="230832"/>
          </a:xfrm>
          <a:prstGeom prst="rect">
            <a:avLst/>
          </a:prstGeom>
        </p:spPr>
        <p:txBody>
          <a:bodyPr wrap="none">
            <a:spAutoFit/>
          </a:bodyPr>
          <a:lstStyle/>
          <a:p>
            <a:r>
              <a:rPr lang="en-US" sz="900" b="1" i="1" dirty="0" smtClean="0">
                <a:solidFill>
                  <a:srgbClr val="000000"/>
                </a:solidFill>
                <a:latin typeface="Verdana" panose="020B0604030504040204" pitchFamily="34" charset="0"/>
              </a:rPr>
              <a:t>Source: </a:t>
            </a:r>
            <a:r>
              <a:rPr lang="en-US" sz="900" b="1" i="1" dirty="0" smtClean="0">
                <a:solidFill>
                  <a:srgbClr val="000000"/>
                </a:solidFill>
                <a:latin typeface="Verdana" panose="020B0604030504040204" pitchFamily="34" charset="0"/>
                <a:hlinkClick r:id="rId3"/>
              </a:rPr>
              <a:t>Wikimedia</a:t>
            </a:r>
            <a:endParaRPr lang="en-US" sz="900"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759" y="426623"/>
            <a:ext cx="6266701" cy="6242317"/>
          </a:xfrm>
          <a:prstGeom prst="rect">
            <a:avLst/>
          </a:prstGeom>
        </p:spPr>
      </p:pic>
    </p:spTree>
    <p:extLst>
      <p:ext uri="{BB962C8B-B14F-4D97-AF65-F5344CB8AC3E}">
        <p14:creationId xmlns:p14="http://schemas.microsoft.com/office/powerpoint/2010/main" val="132662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1536</Words>
  <Application>Microsoft Office PowerPoint</Application>
  <PresentationFormat>Widescreen</PresentationFormat>
  <Paragraphs>163</Paragraphs>
  <Slides>24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Verdana</vt:lpstr>
      <vt:lpstr>Wingdings</vt:lpstr>
      <vt:lpstr>Office Theme</vt:lpstr>
      <vt:lpstr>Week 1 – How Long  Do Stars Last?</vt:lpstr>
      <vt:lpstr>Life of Stars Unit W1 Driving Question</vt:lpstr>
      <vt:lpstr>Sun Unit Recap</vt:lpstr>
      <vt:lpstr>Sun Unit Recap</vt:lpstr>
      <vt:lpstr>Proton-Proton Chain</vt:lpstr>
      <vt:lpstr>Gas Laws</vt:lpstr>
      <vt:lpstr>The Life of Stars</vt:lpstr>
      <vt:lpstr>The Life of Stars</vt:lpstr>
      <vt:lpstr>H-R Diagram</vt:lpstr>
      <vt:lpstr>H-R Diagram</vt:lpstr>
      <vt:lpstr>Main Sequence Stars</vt:lpstr>
      <vt:lpstr>Main Sequence  Red Giant</vt:lpstr>
      <vt:lpstr>Red Giants</vt:lpstr>
      <vt:lpstr>White Dwarfs</vt:lpstr>
      <vt:lpstr>Average Star Life Cycle</vt:lpstr>
      <vt:lpstr>Life Cycles of High Mass Stars</vt:lpstr>
      <vt:lpstr>Supergiants</vt:lpstr>
      <vt:lpstr>Iron: End of Fusion</vt:lpstr>
      <vt:lpstr>Supergiants</vt:lpstr>
      <vt:lpstr>Supergiants</vt:lpstr>
      <vt:lpstr>Neutron Stars</vt:lpstr>
      <vt:lpstr>Black Holes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Kohn, Craig</dc:creator>
  <cp:lastModifiedBy>Craig Kohn</cp:lastModifiedBy>
  <cp:revision>46</cp:revision>
  <dcterms:created xsi:type="dcterms:W3CDTF">2021-11-13T16:27:38Z</dcterms:created>
  <dcterms:modified xsi:type="dcterms:W3CDTF">2022-11-11T18:45:57Z</dcterms:modified>
</cp:coreProperties>
</file>