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1" r:id="rId2"/>
    <p:sldId id="400" r:id="rId3"/>
    <p:sldId id="375" r:id="rId4"/>
    <p:sldId id="382" r:id="rId5"/>
    <p:sldId id="396" r:id="rId6"/>
    <p:sldId id="394" r:id="rId7"/>
    <p:sldId id="395" r:id="rId8"/>
    <p:sldId id="377" r:id="rId9"/>
    <p:sldId id="383" r:id="rId10"/>
    <p:sldId id="390" r:id="rId11"/>
    <p:sldId id="384" r:id="rId12"/>
    <p:sldId id="391" r:id="rId13"/>
    <p:sldId id="385" r:id="rId14"/>
    <p:sldId id="386" r:id="rId15"/>
    <p:sldId id="397" r:id="rId16"/>
    <p:sldId id="398" r:id="rId17"/>
    <p:sldId id="389" r:id="rId18"/>
    <p:sldId id="399" r:id="rId19"/>
    <p:sldId id="4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CFA"/>
    <a:srgbClr val="E6D5F3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910" autoAdjust="0"/>
  </p:normalViewPr>
  <p:slideViewPr>
    <p:cSldViewPr snapToGrid="0" snapToObjects="1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FE6F-C034-7B41-8420-F53A8416578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5278-5B2B-B24D-BBE7-CEDF6FF72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discovery - https://library.cfa.harvard.edu/redshift-spectroscopy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https://www.e-education.psu.edu/astro801/content/l10_p3.html </a:t>
            </a:r>
          </a:p>
          <a:p>
            <a:r>
              <a:rPr lang="en-US" dirty="0" smtClean="0"/>
              <a:t>https://news.uchicago.edu/explainer/hubble-constant-explained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the CC - https://blogs.scientificamerican.com/guest-blog/einsteins-greatest-blunder/ </a:t>
            </a:r>
          </a:p>
          <a:p>
            <a:r>
              <a:rPr lang="en-US" dirty="0" smtClean="0"/>
              <a:t>More CC info - https://wmap.gsfc.nasa.gov/universe/uni_accel.html#:~:text=When%20Hubble's%20study%20of%20nearby,constant%20term%20on%20theoretical%20grounds.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DCC9-BD57-2B4D-A42B-90EFC3781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E7AA-4B55-7247-A131-2749C2865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8336-B5DE-9246-BE64-77D78461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75AC7-61AE-B74C-AC50-EFB3FB42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CE40-3EDC-6749-8ED4-2C026617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A916-6123-004D-95D0-CDF96991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700C7-4262-B649-813C-4CC7F71D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BAE3-7FAC-F248-A178-5CA40908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11E9-0F48-0945-B9EE-9469C40D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B7EBB-89FB-B842-B47A-326B88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EF7CC-20AE-AB4A-9C45-6E9902D86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3A805-1980-4F41-BBA4-6ADB913FE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F3583-6ADE-114E-910D-2D488B2D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7CDA-7F61-2C4F-B5DE-CE18BF52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6DF9D-2025-5945-8B58-ECB1409F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E08B-EFF0-CD4D-9546-56FBE850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A8FBE-AE10-AE43-B55E-D22FB088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4832257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23252-40D1-F84B-9A89-C91E7E9F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3217-7BF5-A04C-BC90-3F76C916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0E63-FC08-B741-A7B3-FAE909A9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6734A-FBBF-774D-BC3C-FEB48551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9131-9332-D24F-A8BF-0DB3114D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9E1A-2776-5C42-8DC9-E35877E5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91EA-EEE3-AD42-B96A-D806DEED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D130-EA4F-AA4B-B1D2-6565AC2D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9220-D5E6-3B4B-9A3A-921B1A467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CC2F9-49FC-9D4F-AB51-93F4ED7F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2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A184-0630-EC41-A60D-329EFEBF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76483-6592-F44C-B797-67AF897B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51B0-75CE-7D4B-949F-2D78919E3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2E53A-7F00-ED4E-BA6D-8EB0627D7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FA5EB-A782-254D-BA4F-B24CDE07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BE8AD-2567-0148-9C8F-3B7D5596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758F4-A50C-EA48-BA30-35B3548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E0B4-813E-DC47-904E-5EB508CA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215A-3F00-EE4F-9D76-9D9BB0ED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FAB67-9BA0-8149-A9D5-ADA8F260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12425-A746-2842-94DE-EBE88706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DBEFB-CF09-B540-A1D1-2BBFA9E8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A538B-0DB1-A342-A813-89BFC189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B86C3-0331-F542-AEA6-985FAE09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73369-BA44-BC4F-BB1E-29157774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8A83-7B24-424E-A71E-70561787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1DBD-F960-F747-91A2-56FE3D70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2C5C-BB08-104B-AE47-70245A2B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DE27-DACA-3A40-811B-58F93BD5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D745-AF49-1E4E-AD34-F580F23B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5C766-8046-0943-8A1D-6E9EAAA1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EAEB-FF15-A243-9416-623E9B9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E19B5-7370-5F45-AC68-6D6373100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2422C-5B60-A546-BC8A-2FF548FD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3F9CD-A8C3-6944-99AA-90A46B36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10A01-C867-7649-A650-707A5743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F703A-2CA2-8940-8987-6400F853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93000">
              <a:srgbClr val="E6D5F3"/>
            </a:gs>
            <a:gs pos="100000">
              <a:srgbClr val="D8BEE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4AFFF-D66C-A546-BDDF-19D99893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9E96-5396-854F-B352-2737FCEB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861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8ABEEA1-749C-4F5A-92E6-71F095AE7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9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stephen63/964297824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iki/File:Storm2011_Cepheid_Data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onomy.ohio-state.edu/pogge.1/Ast162/Unit1/bright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in_Hubbl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in_Hubb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Redshift_blueshift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commons.wikimedia.org/wiki/File:Redshift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education.psu.edu/astro801/content/l10_p3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sky.org/upl/2013/01/parsec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ll_Labs_Horn_Antenna_Crawford_Hill_NJ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-phy.org/articles/univexpand/univexpand_e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albert-einstein-portrait-1933340/?scrlybrkr=89d673a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shift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iki/File:Hertzsprung-Russell_Diagram_-_ESO.pn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ephen63/964297824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ephen63/96429782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4C49FD-318D-49AE-BAC7-5634695CCE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444DC2E-9E72-4669-878E-AF93DF307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E56A799-9BBA-4BC7-8D47-C6251FDDF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9EA9C1F-2B28-4DEA-8EF8-4D0A06E28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AD021B0-C307-4067-887D-35DF454476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4" y="549275"/>
            <a:ext cx="11088686" cy="5757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23CC9DA-C742-47CF-8965-06B4D836A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83337" y="549273"/>
            <a:ext cx="5257537" cy="5757924"/>
            <a:chOff x="4656138" y="0"/>
            <a:chExt cx="6983409" cy="630872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27219E4-2868-4D53-9258-78813DDFD8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2794" cy="6308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272C0A-7EBF-4D41-9851-D1B8A23DF3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4AD8EFA-1927-489C-803F-6F7684B61D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RS Puppis | RS Puppis (or RS Pup) is a Cepheid variable star… | Flickr">
            <a:extLst>
              <a:ext uri="{FF2B5EF4-FFF2-40B4-BE49-F238E27FC236}">
                <a16:creationId xmlns:a16="http://schemas.microsoft.com/office/drawing/2014/main" id="{4E126E8F-C900-C14F-9EAF-2CA2A9BE3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58800"/>
            <a:ext cx="5254625" cy="508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5716588"/>
            <a:ext cx="5254625" cy="5762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2200" y="1112840"/>
            <a:ext cx="4716463" cy="2311844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4200" dirty="0"/>
              <a:t>Week 1 – How Can We Determine the Universe’s Size?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92200" y="3493790"/>
            <a:ext cx="4716463" cy="2299000"/>
          </a:xfrm>
        </p:spPr>
        <p:txBody>
          <a:bodyPr wrap="square" anchor="t"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Big Bang Unit - Waterford Astronomy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A25C2-9CE0-AC4E-A3EA-4F6F38E1A1C1}"/>
              </a:ext>
            </a:extLst>
          </p:cNvPr>
          <p:cNvSpPr/>
          <p:nvPr/>
        </p:nvSpPr>
        <p:spPr>
          <a:xfrm>
            <a:off x="10650070" y="323654"/>
            <a:ext cx="1075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>
                <a:hlinkClick r:id="rId4"/>
              </a:rPr>
              <a:t>Flickr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577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48F9-CCB7-344C-8E9F-6B8AA126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Cepheid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42D4-0AD9-9D49-86DA-3A4D7880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344706"/>
            <a:ext cx="3603812" cy="4832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Cepheid variables are stars that pulsate light (like a blinking light).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slower </a:t>
            </a:r>
            <a:r>
              <a:rPr lang="en-US" dirty="0"/>
              <a:t>they pulsate, the greater the intensity of light they emit.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Cepheid variables enable researchers to determine distance.</a:t>
            </a:r>
          </a:p>
          <a:p>
            <a:pPr lvl="1"/>
            <a:r>
              <a:rPr lang="en-US" dirty="0"/>
              <a:t>T</a:t>
            </a:r>
            <a:r>
              <a:rPr lang="en-US" smtClean="0"/>
              <a:t>o </a:t>
            </a:r>
            <a:r>
              <a:rPr lang="en-US" dirty="0"/>
              <a:t>do so, astronomers compare the perceived brightness vs. their actual brightness.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12F16-5204-E444-9443-8FBBF7C8FA92}"/>
              </a:ext>
            </a:extLst>
          </p:cNvPr>
          <p:cNvSpPr/>
          <p:nvPr/>
        </p:nvSpPr>
        <p:spPr>
          <a:xfrm>
            <a:off x="10614212" y="0"/>
            <a:ext cx="1721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CC0D027-0AF9-9047-A8B9-2ED485D0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4" y="1201271"/>
            <a:ext cx="8087111" cy="54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4A79-9905-3447-A707-F5A86040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Blinks, brightness, and distance.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78CC-AE6C-D844-AEEE-EB2A5F5F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25559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Shapely calculated various </a:t>
            </a:r>
            <a:r>
              <a:rPr lang="en-US" dirty="0"/>
              <a:t>Cepheid variable star’s </a:t>
            </a:r>
            <a:r>
              <a:rPr lang="en-US" dirty="0" smtClean="0"/>
              <a:t>distance by </a:t>
            </a:r>
            <a:r>
              <a:rPr lang="en-US" dirty="0"/>
              <a:t>comparing its </a:t>
            </a:r>
            <a:r>
              <a:rPr lang="en-US" dirty="0" smtClean="0"/>
              <a:t>luminosity to </a:t>
            </a:r>
            <a:r>
              <a:rPr lang="en-US" dirty="0"/>
              <a:t>its apparent magnitude.</a:t>
            </a:r>
          </a:p>
          <a:p>
            <a:pPr lvl="1" fontAlgn="base"/>
            <a:r>
              <a:rPr lang="en-US" u="sng" dirty="0"/>
              <a:t>Apparent magnitude</a:t>
            </a:r>
            <a:r>
              <a:rPr lang="en-US" dirty="0"/>
              <a:t> is how much energy is received from a star on earth (i.e., how bright we perceive it to be).</a:t>
            </a:r>
          </a:p>
          <a:p>
            <a:pPr lvl="1" fontAlgn="base"/>
            <a:r>
              <a:rPr lang="en-US" dirty="0"/>
              <a:t>Two stars with the same luminosity (actual brightness) will have different apparent magnitude (perceived brightness) if one is closer than the other. </a:t>
            </a:r>
          </a:p>
          <a:p>
            <a:pPr fontAlgn="base"/>
            <a:r>
              <a:rPr lang="en-US" dirty="0"/>
              <a:t>The rate at which a Cepheid variable blinks determines its luminosity. </a:t>
            </a:r>
          </a:p>
          <a:p>
            <a:pPr lvl="1" fontAlgn="base"/>
            <a:r>
              <a:rPr lang="en-US" dirty="0"/>
              <a:t>The faster these stars “blink”, </a:t>
            </a:r>
            <a:r>
              <a:rPr lang="en-US"/>
              <a:t>the </a:t>
            </a:r>
            <a:r>
              <a:rPr lang="en-US" smtClean="0"/>
              <a:t>lower </a:t>
            </a:r>
            <a:r>
              <a:rPr lang="en-US" dirty="0"/>
              <a:t>its luminosity. </a:t>
            </a:r>
            <a:endParaRPr lang="en-US" dirty="0" smtClean="0"/>
          </a:p>
          <a:p>
            <a:pPr fontAlgn="base"/>
            <a:r>
              <a:rPr lang="en-US" dirty="0" smtClean="0"/>
              <a:t>Differences in magnitude determine distance.</a:t>
            </a:r>
            <a:endParaRPr lang="en-US" dirty="0"/>
          </a:p>
          <a:p>
            <a:pPr lvl="1" fontAlgn="base"/>
            <a:r>
              <a:rPr lang="en-US" dirty="0"/>
              <a:t>Apparent magnitude = luminosity / distance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 smtClean="0"/>
              <a:t>Distance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luminosity </a:t>
            </a:r>
            <a:r>
              <a:rPr lang="en-US" dirty="0"/>
              <a:t>/ apparent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Distance = (</a:t>
            </a:r>
            <a:r>
              <a:rPr lang="en-US" dirty="0"/>
              <a:t>luminosity / apparent </a:t>
            </a:r>
            <a:r>
              <a:rPr lang="en-US" dirty="0" smtClean="0"/>
              <a:t>magnitude)</a:t>
            </a:r>
            <a:r>
              <a:rPr lang="en-US" baseline="30000" dirty="0" smtClean="0"/>
              <a:t>0.5</a:t>
            </a:r>
            <a:endParaRPr lang="en-US" baseline="30000" dirty="0"/>
          </a:p>
        </p:txBody>
      </p:sp>
      <p:pic>
        <p:nvPicPr>
          <p:cNvPr id="5122" name="Picture 2" descr="Lecture 7: Brightnesses of Stars">
            <a:extLst>
              <a:ext uri="{FF2B5EF4-FFF2-40B4-BE49-F238E27FC236}">
                <a16:creationId xmlns:a16="http://schemas.microsoft.com/office/drawing/2014/main" id="{94B7F7C6-CE66-5845-8F5B-31A1990F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30" y="4007223"/>
            <a:ext cx="4206064" cy="2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A28114-02B9-FB48-8781-1E72F0EBCC7D}"/>
              </a:ext>
            </a:extLst>
          </p:cNvPr>
          <p:cNvSpPr/>
          <p:nvPr/>
        </p:nvSpPr>
        <p:spPr>
          <a:xfrm>
            <a:off x="11062447" y="0"/>
            <a:ext cx="11295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OSU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0133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E4DE-95B1-3E44-AD26-861D0351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Shapely’s</a:t>
            </a:r>
            <a:r>
              <a:rPr lang="en-US" dirty="0"/>
              <a:t>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E77D-4960-8F49-A7C4-51E20B78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7427259" cy="4832257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Harlow </a:t>
            </a:r>
            <a:r>
              <a:rPr lang="en-US" dirty="0" err="1" smtClean="0"/>
              <a:t>Shapely’s</a:t>
            </a:r>
            <a:r>
              <a:rPr lang="en-US" dirty="0" smtClean="0"/>
              <a:t> </a:t>
            </a:r>
            <a:r>
              <a:rPr lang="en-US" dirty="0"/>
              <a:t>findings demonstrated that our sun </a:t>
            </a:r>
            <a:r>
              <a:rPr lang="en-US" dirty="0" smtClean="0"/>
              <a:t>was on the edges of </a:t>
            </a:r>
            <a:r>
              <a:rPr lang="en-US" dirty="0"/>
              <a:t>the Milky Way. </a:t>
            </a:r>
          </a:p>
          <a:p>
            <a:pPr lvl="1" fontAlgn="base"/>
            <a:r>
              <a:rPr lang="en-US" dirty="0"/>
              <a:t>However, Shapely did not account for the amount  which dust dims the perceived brightness of stars. </a:t>
            </a:r>
          </a:p>
          <a:p>
            <a:pPr lvl="1" fontAlgn="base"/>
            <a:r>
              <a:rPr lang="en-US" dirty="0"/>
              <a:t>As a result, he overestimated the size of the Milky Way.</a:t>
            </a:r>
          </a:p>
          <a:p>
            <a:pPr lvl="1" fontAlgn="base"/>
            <a:r>
              <a:rPr lang="en-US" dirty="0"/>
              <a:t>Shapely assumed that other galaxies were just nebulae (clouds of gas) within our own galaxy. </a:t>
            </a:r>
          </a:p>
          <a:p>
            <a:pPr fontAlgn="base"/>
            <a:r>
              <a:rPr lang="en-US" dirty="0"/>
              <a:t>Edwin Hubble’s work disproved Shapley’s erroneous conclusions. </a:t>
            </a:r>
          </a:p>
          <a:p>
            <a:pPr lvl="1" fontAlgn="base"/>
            <a:r>
              <a:rPr lang="en-US" dirty="0"/>
              <a:t>Hubble’s telescope was powerful enough to measure Cepheid stars in other galaxies. 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1026" name="Picture 2" descr="Harlow Shapley - Wikipedia">
            <a:extLst>
              <a:ext uri="{FF2B5EF4-FFF2-40B4-BE49-F238E27FC236}">
                <a16:creationId xmlns:a16="http://schemas.microsoft.com/office/drawing/2014/main" id="{5DFD0DCB-4AC9-F74E-826A-A9DC50AA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76" y="824380"/>
            <a:ext cx="35941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946D82-8E03-9D40-9D4F-6648F0E99380}"/>
              </a:ext>
            </a:extLst>
          </p:cNvPr>
          <p:cNvSpPr/>
          <p:nvPr/>
        </p:nvSpPr>
        <p:spPr>
          <a:xfrm>
            <a:off x="10848362" y="0"/>
            <a:ext cx="1343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Wikipedia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181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40FC-F792-4B44-83E6-05B6C1DC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Hubble’s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21DD-82F7-3D47-9FD3-5D79D3D3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5" y="1452281"/>
            <a:ext cx="7799293" cy="4984379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In two years </a:t>
            </a:r>
            <a:r>
              <a:rPr lang="en-US" dirty="0"/>
              <a:t>of work, Hubble </a:t>
            </a:r>
            <a:r>
              <a:rPr lang="en-US" dirty="0" smtClean="0"/>
              <a:t>acquired only </a:t>
            </a:r>
            <a:r>
              <a:rPr lang="en-US" dirty="0"/>
              <a:t>fifty usable photographs of Cepheid variable stars. </a:t>
            </a:r>
          </a:p>
          <a:p>
            <a:pPr lvl="1" fontAlgn="base"/>
            <a:r>
              <a:rPr lang="en-US" dirty="0" smtClean="0"/>
              <a:t>However, this was enough </a:t>
            </a:r>
            <a:r>
              <a:rPr lang="en-US" dirty="0"/>
              <a:t>data </a:t>
            </a:r>
            <a:r>
              <a:rPr lang="en-US" dirty="0" smtClean="0"/>
              <a:t>to confirm </a:t>
            </a:r>
            <a:r>
              <a:rPr lang="en-US" dirty="0"/>
              <a:t>that </a:t>
            </a:r>
            <a:r>
              <a:rPr lang="en-US" dirty="0" smtClean="0"/>
              <a:t>distant Cepheid variable </a:t>
            </a:r>
            <a:r>
              <a:rPr lang="en-US" dirty="0"/>
              <a:t>stars were too far away to exist within our own galaxy. </a:t>
            </a:r>
          </a:p>
          <a:p>
            <a:pPr fontAlgn="base"/>
            <a:r>
              <a:rPr lang="en-US" dirty="0"/>
              <a:t>Hubble’s work confirmed that the Milky Way was </a:t>
            </a:r>
            <a:r>
              <a:rPr lang="en-US" dirty="0" smtClean="0"/>
              <a:t>just one </a:t>
            </a:r>
            <a:r>
              <a:rPr lang="en-US" dirty="0"/>
              <a:t>galaxy among </a:t>
            </a:r>
            <a:r>
              <a:rPr lang="en-US" dirty="0" smtClean="0"/>
              <a:t>many in the universe.</a:t>
            </a:r>
            <a:r>
              <a:rPr lang="en-US" dirty="0"/>
              <a:t> </a:t>
            </a:r>
          </a:p>
          <a:p>
            <a:pPr lvl="1" fontAlgn="base"/>
            <a:r>
              <a:rPr lang="en-US" dirty="0" smtClean="0"/>
              <a:t>This disproved the original idea that the Milky Way was the entire universe.</a:t>
            </a:r>
          </a:p>
          <a:p>
            <a:pPr fontAlgn="base"/>
            <a:r>
              <a:rPr lang="en-US" dirty="0" smtClean="0"/>
              <a:t>Hubble’s </a:t>
            </a:r>
            <a:r>
              <a:rPr lang="en-US" dirty="0"/>
              <a:t>research also indicated that the universe was changing and evolving. 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6146" name="Picture 2" descr="Edwin Hubble - Wikipedia">
            <a:extLst>
              <a:ext uri="{FF2B5EF4-FFF2-40B4-BE49-F238E27FC236}">
                <a16:creationId xmlns:a16="http://schemas.microsoft.com/office/drawing/2014/main" id="{0EE68607-1643-4F48-BD4A-0EF22A47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35" y="1743635"/>
            <a:ext cx="3486693" cy="44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F5BEC1-A018-024C-9E93-191C4E061486}"/>
              </a:ext>
            </a:extLst>
          </p:cNvPr>
          <p:cNvSpPr/>
          <p:nvPr/>
        </p:nvSpPr>
        <p:spPr>
          <a:xfrm>
            <a:off x="10848362" y="0"/>
            <a:ext cx="1343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Wikipedia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8513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52CE-2E3D-F142-B50C-12EBCE40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8B9E-B654-AE47-B513-AC059C2D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1346008"/>
            <a:ext cx="8158540" cy="448235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Hubble </a:t>
            </a:r>
            <a:r>
              <a:rPr lang="en-US" dirty="0"/>
              <a:t>recognized that light from distant galaxies exhibited a “</a:t>
            </a:r>
            <a:r>
              <a:rPr lang="en-US" u="sng" dirty="0" smtClean="0"/>
              <a:t>redshift</a:t>
            </a:r>
            <a:r>
              <a:rPr lang="en-US" dirty="0" smtClean="0"/>
              <a:t>”.</a:t>
            </a:r>
          </a:p>
          <a:p>
            <a:pPr lvl="1" fontAlgn="base"/>
            <a:r>
              <a:rPr lang="en-US" dirty="0" smtClean="0"/>
              <a:t>As </a:t>
            </a:r>
            <a:r>
              <a:rPr lang="en-US" dirty="0"/>
              <a:t>objects move away, the light they emit has longer </a:t>
            </a:r>
            <a:r>
              <a:rPr lang="en-US" dirty="0" smtClean="0"/>
              <a:t>wavelengths, shifting bands in the spectral signature</a:t>
            </a:r>
            <a:r>
              <a:rPr lang="en-US" dirty="0"/>
              <a:t> </a:t>
            </a:r>
            <a:r>
              <a:rPr lang="en-US" dirty="0" smtClean="0"/>
              <a:t>(because red light has </a:t>
            </a:r>
            <a:r>
              <a:rPr lang="en-US" dirty="0"/>
              <a:t>longer wavelengths than </a:t>
            </a:r>
            <a:r>
              <a:rPr lang="en-US" dirty="0" smtClean="0"/>
              <a:t>blue).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fontAlgn="base"/>
            <a:r>
              <a:rPr lang="en-US" dirty="0"/>
              <a:t>Hubble was able to compare data from Cepheid variables and redshifts to determine that the redshift in light from a galaxy is proportional to its distance. </a:t>
            </a:r>
          </a:p>
          <a:p>
            <a:pPr lvl="1" fontAlgn="base"/>
            <a:r>
              <a:rPr lang="en-US" dirty="0"/>
              <a:t>Objects further away had greater amounts of redshift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6CB4B6C-0710-C245-B128-5F1905BC9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8853"/>
          <a:stretch/>
        </p:blipFill>
        <p:spPr bwMode="auto">
          <a:xfrm>
            <a:off x="9170727" y="268942"/>
            <a:ext cx="2922495" cy="64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BC7D9F-DBE0-9D43-A0EC-02897C652D7A}"/>
              </a:ext>
            </a:extLst>
          </p:cNvPr>
          <p:cNvSpPr/>
          <p:nvPr/>
        </p:nvSpPr>
        <p:spPr>
          <a:xfrm>
            <a:off x="10816302" y="0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4"/>
              </a:rPr>
              <a:t>Wikimedia</a:t>
            </a:r>
            <a:endParaRPr lang="en-US" sz="900" i="1" dirty="0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B25A250F-FFA6-FA4B-8321-03D2F0E28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70"/>
          <a:stretch/>
        </p:blipFill>
        <p:spPr bwMode="auto">
          <a:xfrm>
            <a:off x="212467" y="5586160"/>
            <a:ext cx="4353012" cy="11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BCDD8-CEB2-2548-B862-B5161C8DB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7"/>
          <a:stretch/>
        </p:blipFill>
        <p:spPr bwMode="auto">
          <a:xfrm>
            <a:off x="4394903" y="5639447"/>
            <a:ext cx="4353013" cy="12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2DE693-52AE-BC4A-BD8A-2A1B67B3B915}"/>
              </a:ext>
            </a:extLst>
          </p:cNvPr>
          <p:cNvSpPr/>
          <p:nvPr/>
        </p:nvSpPr>
        <p:spPr>
          <a:xfrm>
            <a:off x="7440705" y="6627168"/>
            <a:ext cx="1667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6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49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3292-24F8-2444-95D3-D9914F0C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Hubble’s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9B83-0628-354E-8B5D-6F81089F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682"/>
            <a:ext cx="10515600" cy="551397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Hubble’s law </a:t>
            </a:r>
            <a:r>
              <a:rPr lang="en-US" dirty="0" smtClean="0"/>
              <a:t>enables </a:t>
            </a:r>
            <a:r>
              <a:rPr lang="en-US" dirty="0"/>
              <a:t>astronomers to calculate </a:t>
            </a:r>
            <a:r>
              <a:rPr lang="en-US" dirty="0" smtClean="0"/>
              <a:t>how fast galaxies are moving apart, enabling estimates for </a:t>
            </a:r>
            <a:r>
              <a:rPr lang="en-US" dirty="0"/>
              <a:t>the age of the Universe.</a:t>
            </a:r>
          </a:p>
          <a:p>
            <a:pPr lvl="1" fontAlgn="base"/>
            <a:r>
              <a:rPr lang="en-US" u="sng" dirty="0"/>
              <a:t>Hubble’s Law</a:t>
            </a:r>
            <a:r>
              <a:rPr lang="en-US" dirty="0"/>
              <a:t> - the rate at which a galaxy is moving away from a point is proportional to its distance from that </a:t>
            </a:r>
            <a:r>
              <a:rPr lang="en-US" dirty="0" smtClean="0"/>
              <a:t>point; </a:t>
            </a:r>
            <a:r>
              <a:rPr lang="en-US" i="1" dirty="0" smtClean="0"/>
              <a:t>i.e.</a:t>
            </a:r>
            <a:r>
              <a:rPr lang="en-US" dirty="0" smtClean="0"/>
              <a:t>, the further away the galaxy, the greater its </a:t>
            </a:r>
            <a:r>
              <a:rPr lang="en-US" i="1" dirty="0" smtClean="0"/>
              <a:t>velocity</a:t>
            </a:r>
            <a:r>
              <a:rPr lang="en-US" dirty="0" smtClean="0"/>
              <a:t> (distance / time). </a:t>
            </a:r>
            <a:endParaRPr lang="en-US" dirty="0"/>
          </a:p>
          <a:p>
            <a:pPr fontAlgn="base"/>
            <a:r>
              <a:rPr lang="en-US" dirty="0" smtClean="0"/>
              <a:t>The </a:t>
            </a:r>
            <a:r>
              <a:rPr lang="en-US" u="sng" dirty="0" smtClean="0"/>
              <a:t>Hubble Constant</a:t>
            </a:r>
            <a:r>
              <a:rPr lang="en-US" dirty="0" smtClean="0"/>
              <a:t> indicates </a:t>
            </a:r>
            <a:br>
              <a:rPr lang="en-US" dirty="0" smtClean="0"/>
            </a:br>
            <a:r>
              <a:rPr lang="en-US" dirty="0" smtClean="0"/>
              <a:t>the relationship between the </a:t>
            </a:r>
            <a:br>
              <a:rPr lang="en-US" dirty="0" smtClean="0"/>
            </a:br>
            <a:r>
              <a:rPr lang="en-US" dirty="0" smtClean="0"/>
              <a:t>velocity and distance of a galaxy.</a:t>
            </a:r>
          </a:p>
          <a:p>
            <a:pPr lvl="1" fontAlgn="base"/>
            <a:r>
              <a:rPr lang="en-US" dirty="0" smtClean="0"/>
              <a:t>The value of the Hubble Constant</a:t>
            </a:r>
            <a:br>
              <a:rPr lang="en-US" dirty="0" smtClean="0"/>
            </a:br>
            <a:r>
              <a:rPr lang="en-US" dirty="0" smtClean="0"/>
              <a:t>is reflected by the slope of this line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 fontAlgn="base"/>
            <a:r>
              <a:rPr lang="en-US" dirty="0" smtClean="0">
                <a:sym typeface="Wingdings" panose="05000000000000000000" pitchFamily="2" charset="2"/>
              </a:rPr>
              <a:t>If you know the Hubble Constant and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the velocity of a galaxy (via redshift),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you can determine its distance. </a:t>
            </a:r>
          </a:p>
          <a:p>
            <a:pPr lvl="1" fontAlgn="base"/>
            <a:r>
              <a:rPr lang="en-US" dirty="0" smtClean="0">
                <a:sym typeface="Wingdings" panose="05000000000000000000" pitchFamily="2" charset="2"/>
              </a:rPr>
              <a:t>The Hubble Constant also reflects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how quickly the universe is expanding.</a:t>
            </a:r>
            <a:r>
              <a:rPr lang="en-US" dirty="0" smtClean="0"/>
              <a:t> 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984" y="2734959"/>
            <a:ext cx="5641572" cy="3442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11577202" y="5562162"/>
            <a:ext cx="1014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4"/>
              </a:rPr>
              <a:t>PSU.edu</a:t>
            </a:r>
            <a:endParaRPr lang="en-US" sz="800" i="1" dirty="0"/>
          </a:p>
        </p:txBody>
      </p:sp>
      <p:sp>
        <p:nvSpPr>
          <p:cNvPr id="6" name="Rectangle 5"/>
          <p:cNvSpPr/>
          <p:nvPr/>
        </p:nvSpPr>
        <p:spPr>
          <a:xfrm>
            <a:off x="6641627" y="6176961"/>
            <a:ext cx="551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This graph shows the correlation between the velocity &amp; </a:t>
            </a:r>
            <a:br>
              <a:rPr lang="en-US" dirty="0" smtClean="0"/>
            </a:br>
            <a:r>
              <a:rPr lang="en-US" dirty="0" smtClean="0"/>
              <a:t>distance of a galaxy. The line’s slope = Hubble’s Constant.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1223682"/>
            <a:ext cx="9293629" cy="53433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Hubble Constant (rate of expansion of </a:t>
            </a:r>
            <a:br>
              <a:rPr lang="en-US" dirty="0" smtClean="0"/>
            </a:br>
            <a:r>
              <a:rPr lang="en-US" dirty="0" smtClean="0"/>
              <a:t>the universe) is roughly 70 km/s/</a:t>
            </a:r>
            <a:r>
              <a:rPr lang="en-US" dirty="0" err="1" smtClean="0"/>
              <a:t>Mpc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(kilometers per second per </a:t>
            </a:r>
            <a:r>
              <a:rPr lang="en-US" dirty="0" err="1" smtClean="0"/>
              <a:t>megaparsec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parsec</a:t>
            </a:r>
            <a:r>
              <a:rPr lang="en-US" dirty="0" smtClean="0"/>
              <a:t> is a measure of large astronomical distances. It is equivalent to 3.26 </a:t>
            </a:r>
            <a:r>
              <a:rPr lang="en-US" u="sng" dirty="0" smtClean="0"/>
              <a:t>light years</a:t>
            </a:r>
            <a:r>
              <a:rPr lang="en-US" dirty="0" smtClean="0"/>
              <a:t> (</a:t>
            </a:r>
            <a:r>
              <a:rPr lang="en-US" i="1" dirty="0" smtClean="0"/>
              <a:t>the distance an object moving at the speed of light travels in one year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megaparsec</a:t>
            </a:r>
            <a:r>
              <a:rPr lang="en-US" dirty="0" smtClean="0"/>
              <a:t> equals one million parsecs, or 3.26 </a:t>
            </a:r>
            <a:r>
              <a:rPr lang="en-US" i="1" dirty="0" smtClean="0"/>
              <a:t>million</a:t>
            </a:r>
            <a:r>
              <a:rPr lang="en-US" dirty="0" smtClean="0"/>
              <a:t> light years. </a:t>
            </a:r>
          </a:p>
          <a:p>
            <a:pPr lvl="1"/>
            <a:r>
              <a:rPr lang="en-US" dirty="0" smtClean="0"/>
              <a:t>The Hubble Constant indicates how fast the universe is expanding at a particular distance from earth as measured in </a:t>
            </a:r>
            <a:r>
              <a:rPr lang="en-US" dirty="0" err="1" smtClean="0"/>
              <a:t>megaparsecs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Hubble’s Law and the Hubble Constant both indicate that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universe </a:t>
            </a:r>
            <a:r>
              <a:rPr lang="en-US" dirty="0" smtClean="0"/>
              <a:t>is expanding.</a:t>
            </a:r>
            <a:endParaRPr lang="en-US" dirty="0"/>
          </a:p>
          <a:p>
            <a:pPr lvl="1" fontAlgn="base"/>
            <a:r>
              <a:rPr lang="en-US" dirty="0" smtClean="0"/>
              <a:t>Hubble’s Law: the further the galaxy, the faster it’s moving. </a:t>
            </a:r>
            <a:endParaRPr lang="en-US" dirty="0"/>
          </a:p>
          <a:p>
            <a:pPr lvl="1" fontAlgn="base"/>
            <a:r>
              <a:rPr lang="en-US" dirty="0" smtClean="0"/>
              <a:t>Hubble Constant:</a:t>
            </a:r>
            <a:r>
              <a:rPr lang="en-US" dirty="0"/>
              <a:t> </a:t>
            </a:r>
            <a:r>
              <a:rPr lang="en-US" dirty="0" smtClean="0"/>
              <a:t>an estimate of how fast the universe is expanding. </a:t>
            </a:r>
          </a:p>
          <a:p>
            <a:pPr lvl="1" fontAlgn="base"/>
            <a:r>
              <a:rPr lang="en-US" dirty="0" smtClean="0"/>
              <a:t>These values also indicate that </a:t>
            </a:r>
            <a:r>
              <a:rPr lang="en-US" dirty="0"/>
              <a:t>the universe was </a:t>
            </a:r>
            <a:r>
              <a:rPr lang="en-US" dirty="0" smtClean="0"/>
              <a:t>once smaller.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396" y="4061623"/>
            <a:ext cx="2053167" cy="233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408" y="794403"/>
            <a:ext cx="4877330" cy="1414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28138" y="2146"/>
            <a:ext cx="1463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Earthsky.org</a:t>
            </a:r>
            <a:endParaRPr lang="en-US" sz="900" i="1" dirty="0"/>
          </a:p>
        </p:txBody>
      </p:sp>
      <p:sp>
        <p:nvSpPr>
          <p:cNvPr id="13" name="Rectangle 12"/>
          <p:cNvSpPr/>
          <p:nvPr/>
        </p:nvSpPr>
        <p:spPr>
          <a:xfrm>
            <a:off x="10033883" y="2227302"/>
            <a:ext cx="2009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The greater the </a:t>
            </a:r>
            <a:br>
              <a:rPr lang="en-US" i="1" dirty="0" smtClean="0"/>
            </a:br>
            <a:r>
              <a:rPr lang="en-US" i="1" dirty="0" smtClean="0"/>
              <a:t>distance of an </a:t>
            </a:r>
            <a:br>
              <a:rPr lang="en-US" i="1" dirty="0" smtClean="0"/>
            </a:br>
            <a:r>
              <a:rPr lang="en-US" i="1" dirty="0" smtClean="0"/>
              <a:t>object (in parsecs) </a:t>
            </a:r>
            <a:br>
              <a:rPr lang="en-US" i="1" dirty="0" smtClean="0"/>
            </a:br>
            <a:r>
              <a:rPr lang="en-US" i="1" dirty="0" smtClean="0"/>
              <a:t>from earth, the </a:t>
            </a:r>
            <a:br>
              <a:rPr lang="en-US" i="1" dirty="0" smtClean="0"/>
            </a:br>
            <a:r>
              <a:rPr lang="en-US" i="1" dirty="0" smtClean="0"/>
              <a:t>greater its velocity.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76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6B1EF04-7354-AA4E-B705-EF3E77CB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 b="8091"/>
          <a:stretch/>
        </p:blipFill>
        <p:spPr bwMode="auto">
          <a:xfrm>
            <a:off x="8161402" y="3335151"/>
            <a:ext cx="3739020" cy="28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CC247-2E7B-7549-8227-F6886F75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Microwave Background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572-3EAD-964D-86E2-9A4802D1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idea of an expanding universe is also supported by cosmic microwave background radiation (CMBR). </a:t>
            </a:r>
          </a:p>
          <a:p>
            <a:pPr lvl="1"/>
            <a:r>
              <a:rPr lang="en-US" u="sng" dirty="0"/>
              <a:t>CMBR</a:t>
            </a:r>
            <a:r>
              <a:rPr lang="en-US" dirty="0"/>
              <a:t> - a faint source of electromagnetic radiation that fills the universe, falling on Earth from every direction with nearly uniform intensity.</a:t>
            </a:r>
          </a:p>
          <a:p>
            <a:pPr fontAlgn="base"/>
            <a:r>
              <a:rPr lang="en-US" dirty="0"/>
              <a:t>In 1964 two </a:t>
            </a:r>
            <a:r>
              <a:rPr lang="en-US" dirty="0" smtClean="0"/>
              <a:t>physicists (Penzias &amp; Wilson</a:t>
            </a:r>
            <a:r>
              <a:rPr lang="en-US" dirty="0"/>
              <a:t>)</a:t>
            </a:r>
            <a:r>
              <a:rPr lang="en-US" dirty="0" smtClean="0"/>
              <a:t> discovered </a:t>
            </a:r>
            <a:r>
              <a:rPr lang="en-US" dirty="0"/>
              <a:t>CMBR by accident. </a:t>
            </a:r>
          </a:p>
          <a:p>
            <a:pPr lvl="1" fontAlgn="base"/>
            <a:r>
              <a:rPr lang="en-US" dirty="0"/>
              <a:t>They detected microwaves coming from all directions in the sky.</a:t>
            </a:r>
          </a:p>
          <a:p>
            <a:pPr lvl="1" fontAlgn="base"/>
            <a:r>
              <a:rPr lang="en-US" dirty="0"/>
              <a:t>This indicated that the Universe was still about 2.73 </a:t>
            </a:r>
            <a:br>
              <a:rPr lang="en-US" dirty="0"/>
            </a:br>
            <a:r>
              <a:rPr lang="en-US" dirty="0"/>
              <a:t>degrees above absolute </a:t>
            </a:r>
            <a:r>
              <a:rPr lang="en-US" dirty="0" smtClean="0"/>
              <a:t>zero; this represents </a:t>
            </a:r>
            <a:r>
              <a:rPr lang="en-US" dirty="0"/>
              <a:t>leftover </a:t>
            </a:r>
            <a:br>
              <a:rPr lang="en-US" dirty="0"/>
            </a:br>
            <a:r>
              <a:rPr lang="en-US" dirty="0"/>
              <a:t>heat radiation from the initial formation of the universe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 smtClean="0"/>
              <a:t>A static non-expanding universe would lack CMBR. </a:t>
            </a:r>
            <a:endParaRPr lang="en-US" dirty="0"/>
          </a:p>
          <a:p>
            <a:pPr fontAlgn="base"/>
            <a:r>
              <a:rPr lang="en-US" dirty="0"/>
              <a:t>This suggests that the Universe was </a:t>
            </a:r>
            <a:r>
              <a:rPr lang="en-US" dirty="0" smtClean="0"/>
              <a:t>once </a:t>
            </a:r>
            <a:r>
              <a:rPr lang="en-US" dirty="0"/>
              <a:t>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hot and dense.</a:t>
            </a:r>
          </a:p>
          <a:p>
            <a:pPr lvl="1" fontAlgn="base"/>
            <a:r>
              <a:rPr lang="en-US" dirty="0" smtClean="0"/>
              <a:t>As </a:t>
            </a:r>
            <a:r>
              <a:rPr lang="en-US" dirty="0"/>
              <a:t>it expanded, it cooled </a:t>
            </a:r>
            <a:r>
              <a:rPr lang="en-US" dirty="0" smtClean="0"/>
              <a:t>(similar to how a </a:t>
            </a:r>
            <a:r>
              <a:rPr lang="en-US" dirty="0"/>
              <a:t>refrigerator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expands </a:t>
            </a:r>
            <a:r>
              <a:rPr lang="en-US" dirty="0"/>
              <a:t>a liquid into a gas to </a:t>
            </a:r>
            <a:r>
              <a:rPr lang="en-US" dirty="0" smtClean="0"/>
              <a:t>cool </a:t>
            </a:r>
            <a:r>
              <a:rPr lang="en-US" dirty="0"/>
              <a:t>the inside).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3D686-F9BF-B541-92CA-DFB71A383202}"/>
              </a:ext>
            </a:extLst>
          </p:cNvPr>
          <p:cNvSpPr/>
          <p:nvPr/>
        </p:nvSpPr>
        <p:spPr>
          <a:xfrm>
            <a:off x="10668000" y="0"/>
            <a:ext cx="1524000" cy="22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  <p:sp>
        <p:nvSpPr>
          <p:cNvPr id="5" name="Rectangle 4"/>
          <p:cNvSpPr/>
          <p:nvPr/>
        </p:nvSpPr>
        <p:spPr>
          <a:xfrm>
            <a:off x="8104352" y="6157361"/>
            <a:ext cx="3583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Holmdel Horn </a:t>
            </a:r>
            <a:r>
              <a:rPr lang="en-US" dirty="0" smtClean="0"/>
              <a:t>Antenna used by </a:t>
            </a:r>
            <a:br>
              <a:rPr lang="en-US" dirty="0" smtClean="0"/>
            </a:br>
            <a:r>
              <a:rPr lang="en-US" dirty="0" smtClean="0"/>
              <a:t>Penzias &amp; Wilson.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greater the distance of an object from earth, the faster at which it is moving away from earth. </a:t>
            </a:r>
          </a:p>
          <a:p>
            <a:pPr lvl="1"/>
            <a:r>
              <a:rPr lang="en-US" dirty="0" smtClean="0"/>
              <a:t>This makes it seem like the earth is the center of the universe (</a:t>
            </a:r>
            <a:r>
              <a:rPr lang="en-US" i="1" dirty="0" smtClean="0"/>
              <a:t>but it’s not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Rather, the greater the distance between </a:t>
            </a:r>
            <a:r>
              <a:rPr lang="en-US" i="1" dirty="0" smtClean="0"/>
              <a:t>any two objects</a:t>
            </a:r>
            <a:r>
              <a:rPr lang="en-US" dirty="0" smtClean="0"/>
              <a:t>, the greater the rate that they are moving away </a:t>
            </a:r>
            <a:r>
              <a:rPr lang="en-US" i="1" dirty="0" smtClean="0"/>
              <a:t>from each other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expanding universe is similar to an inflating balloon. </a:t>
            </a:r>
          </a:p>
          <a:p>
            <a:pPr lvl="1"/>
            <a:r>
              <a:rPr lang="en-US" dirty="0" smtClean="0"/>
              <a:t>Image drawing dots with a marker on the surface of a balloon.</a:t>
            </a:r>
          </a:p>
          <a:p>
            <a:pPr lvl="1"/>
            <a:r>
              <a:rPr lang="en-US" dirty="0" smtClean="0"/>
              <a:t>As you inflate the balloon, each dot will move further away </a:t>
            </a:r>
            <a:br>
              <a:rPr lang="en-US" dirty="0" smtClean="0"/>
            </a:br>
            <a:r>
              <a:rPr lang="en-US" dirty="0" smtClean="0"/>
              <a:t>from each other. </a:t>
            </a:r>
          </a:p>
          <a:p>
            <a:pPr lvl="1"/>
            <a:r>
              <a:rPr lang="en-US" dirty="0" smtClean="0"/>
              <a:t>The greater the distance between two dots, the </a:t>
            </a:r>
            <a:br>
              <a:rPr lang="en-US" dirty="0" smtClean="0"/>
            </a:br>
            <a:r>
              <a:rPr lang="en-US" dirty="0" smtClean="0"/>
              <a:t>greater the rate at which they move away.</a:t>
            </a:r>
            <a:endParaRPr lang="en-US" dirty="0"/>
          </a:p>
        </p:txBody>
      </p:sp>
      <p:pic>
        <p:nvPicPr>
          <p:cNvPr id="4" name="Picture 2" descr="Analogy of an expanding universe">
            <a:extLst>
              <a:ext uri="{FF2B5EF4-FFF2-40B4-BE49-F238E27FC236}">
                <a16:creationId xmlns:a16="http://schemas.microsoft.com/office/drawing/2014/main" id="{6DEDEBE8-9C21-0044-9E4B-FC17921B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54" y="3652719"/>
            <a:ext cx="4760318" cy="32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B869E-3623-C746-BA9B-02645C104139}"/>
              </a:ext>
            </a:extLst>
          </p:cNvPr>
          <p:cNvSpPr/>
          <p:nvPr/>
        </p:nvSpPr>
        <p:spPr>
          <a:xfrm>
            <a:off x="10499913" y="0"/>
            <a:ext cx="18646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Physics World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391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Supporting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44706"/>
            <a:ext cx="10699865" cy="4832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Einstein’s Theories of Relativity (which explains the relationships between </a:t>
            </a:r>
            <a:r>
              <a:rPr lang="en-US" dirty="0"/>
              <a:t>gravity, space, and </a:t>
            </a:r>
            <a:r>
              <a:rPr lang="en-US" dirty="0" smtClean="0"/>
              <a:t>time) also provides evidence for the Big Bang theory.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Theories of Relativity</a:t>
            </a:r>
            <a:r>
              <a:rPr lang="en-US" dirty="0" smtClean="0"/>
              <a:t> describe relationships between matter &amp; energy and argue that space and time can change based on the influence of each other and from matter. </a:t>
            </a:r>
          </a:p>
          <a:p>
            <a:pPr lvl="1"/>
            <a:r>
              <a:rPr lang="en-US" dirty="0" smtClean="0"/>
              <a:t>For example, as you approach the speed of light, time slows (a phenomenon known as </a:t>
            </a:r>
            <a:r>
              <a:rPr lang="en-US" u="sng" dirty="0" smtClean="0"/>
              <a:t>time dilation</a:t>
            </a:r>
            <a:r>
              <a:rPr lang="en-US" dirty="0" smtClean="0"/>
              <a:t>). Furthermore, matter and energy are interchangeable (E = mc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 fontAlgn="base"/>
            <a:r>
              <a:rPr lang="en-US" dirty="0" smtClean="0"/>
              <a:t>The math underlying Einstein’s theories of relativity predicted a changing universe could not remain static &amp; fixed. </a:t>
            </a:r>
            <a:endParaRPr lang="en-US" dirty="0"/>
          </a:p>
          <a:p>
            <a:pPr lvl="1" fontAlgn="base"/>
            <a:r>
              <a:rPr lang="en-US" dirty="0"/>
              <a:t>Einstein proposed these ideas long before Hubble’s findings when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thought the Milky Way was the entire universe. </a:t>
            </a:r>
            <a:endParaRPr lang="en-US" dirty="0" smtClean="0"/>
          </a:p>
          <a:p>
            <a:pPr lvl="1" fontAlgn="base"/>
            <a:r>
              <a:rPr lang="en-US" dirty="0" smtClean="0"/>
              <a:t>Initially, Einstein also thought </a:t>
            </a:r>
            <a:r>
              <a:rPr lang="en-US" dirty="0"/>
              <a:t>the universe was </a:t>
            </a:r>
            <a:r>
              <a:rPr lang="en-US" dirty="0" smtClean="0"/>
              <a:t>static; he erroneously </a:t>
            </a:r>
            <a:br>
              <a:rPr lang="en-US" dirty="0" smtClean="0"/>
            </a:br>
            <a:r>
              <a:rPr lang="en-US" dirty="0" smtClean="0"/>
              <a:t>added a value (the </a:t>
            </a:r>
            <a:r>
              <a:rPr lang="en-US" u="sng" dirty="0" smtClean="0"/>
              <a:t>cosmological constant</a:t>
            </a:r>
            <a:r>
              <a:rPr lang="en-US" dirty="0" smtClean="0"/>
              <a:t>) to “fix” his equations. </a:t>
            </a:r>
          </a:p>
          <a:p>
            <a:pPr lvl="1" fontAlgn="base"/>
            <a:r>
              <a:rPr lang="en-US" dirty="0" smtClean="0"/>
              <a:t>Without the cosmological constant, Einstein’s calculations perfectly </a:t>
            </a:r>
            <a:br>
              <a:rPr lang="en-US" dirty="0" smtClean="0"/>
            </a:br>
            <a:r>
              <a:rPr lang="en-US" dirty="0" smtClean="0"/>
              <a:t>predicted the expansion of the universe a decade before Hubble.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222" y="3850322"/>
            <a:ext cx="2339081" cy="244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14362" y="6275241"/>
            <a:ext cx="10474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4"/>
              </a:rPr>
              <a:t>Pixabay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081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06"/>
            <a:ext cx="7275022" cy="4832257"/>
          </a:xfrm>
        </p:spPr>
        <p:txBody>
          <a:bodyPr/>
          <a:lstStyle/>
          <a:p>
            <a:r>
              <a:rPr lang="en-US" dirty="0"/>
              <a:t>How Can We Determine the Universe’s Size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can we make conclusions about the size and age of the universe based on how light changes over large distances?</a:t>
            </a:r>
          </a:p>
          <a:p>
            <a:pPr lvl="1"/>
            <a:r>
              <a:rPr lang="en-US" dirty="0" smtClean="0"/>
              <a:t>How is the size of the universe changing over time? </a:t>
            </a:r>
          </a:p>
          <a:p>
            <a:pPr lvl="1"/>
            <a:r>
              <a:rPr lang="en-US" dirty="0" smtClean="0"/>
              <a:t>What do these changes indicate about the origins of the universe? 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6CB4B6C-0710-C245-B128-5F1905BC9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-1996"/>
          <a:stretch/>
        </p:blipFill>
        <p:spPr bwMode="auto">
          <a:xfrm>
            <a:off x="8296104" y="265041"/>
            <a:ext cx="3690851" cy="64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C7D9F-DBE0-9D43-A0EC-02897C652D7A}"/>
              </a:ext>
            </a:extLst>
          </p:cNvPr>
          <p:cNvSpPr/>
          <p:nvPr/>
        </p:nvSpPr>
        <p:spPr>
          <a:xfrm>
            <a:off x="10816302" y="0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1789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84376" y="5667927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Life of Stars Unit Recap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484376" y="6234665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Unit 2, Weeks 1-3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87232-519D-B041-BA66-86FA2726E0CE}"/>
              </a:ext>
            </a:extLst>
          </p:cNvPr>
          <p:cNvSpPr/>
          <p:nvPr/>
        </p:nvSpPr>
        <p:spPr>
          <a:xfrm>
            <a:off x="11074788" y="0"/>
            <a:ext cx="111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</a:rPr>
              <a:t>Source: </a:t>
            </a:r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490DF-A485-0447-8A93-D1969CE9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7" y="677627"/>
            <a:ext cx="5007545" cy="4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Stars </a:t>
            </a:r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9514" y="1311456"/>
            <a:ext cx="5769026" cy="5338727"/>
          </a:xfrm>
        </p:spPr>
        <p:txBody>
          <a:bodyPr>
            <a:normAutofit/>
          </a:bodyPr>
          <a:lstStyle/>
          <a:p>
            <a:r>
              <a:rPr lang="en-US" dirty="0" smtClean="0"/>
              <a:t>All stars go through a predictable series of changes. </a:t>
            </a:r>
          </a:p>
          <a:p>
            <a:pPr lvl="1"/>
            <a:r>
              <a:rPr lang="en-US" dirty="0" smtClean="0"/>
              <a:t>Initially, stars fuse hydrogen into helium in their cores (main sequence). </a:t>
            </a:r>
          </a:p>
          <a:p>
            <a:r>
              <a:rPr lang="en-US" dirty="0" smtClean="0"/>
              <a:t>As stars deplete the hydrogen in their cores, they begin to change. </a:t>
            </a:r>
          </a:p>
          <a:p>
            <a:pPr lvl="1"/>
            <a:r>
              <a:rPr lang="en-US" dirty="0" smtClean="0"/>
              <a:t>The next steps depend on the mass of the star.</a:t>
            </a:r>
          </a:p>
          <a:p>
            <a:r>
              <a:rPr lang="en-US" dirty="0" smtClean="0"/>
              <a:t>Low-mass stars (like our sun) begin to fuse hydrogen into helium in the outer layers, forming red giants. </a:t>
            </a:r>
          </a:p>
          <a:p>
            <a:pPr lvl="1"/>
            <a:r>
              <a:rPr lang="en-US" dirty="0" smtClean="0"/>
              <a:t>Eventually, fusion ends, forming planetary nebula and white dwarfs.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9" y="426623"/>
            <a:ext cx="6266701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Stars </a:t>
            </a:r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514" y="1344706"/>
            <a:ext cx="5434246" cy="53387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high-mass stars, elements can continue to fuse up to iron as main sequence stars become super giants. </a:t>
            </a:r>
          </a:p>
          <a:p>
            <a:pPr lvl="1"/>
            <a:r>
              <a:rPr lang="en-US" dirty="0" smtClean="0"/>
              <a:t>As iron accumulates in the core, fusion slows and is unable to counteract the forces of gravity. This pressure combines protons and electrons into neutrons. </a:t>
            </a:r>
          </a:p>
          <a:p>
            <a:r>
              <a:rPr lang="en-US" dirty="0" smtClean="0"/>
              <a:t>Compression of neutrons eventually results in a supernova explosion. </a:t>
            </a:r>
          </a:p>
          <a:p>
            <a:pPr lvl="1"/>
            <a:r>
              <a:rPr lang="en-US" dirty="0" smtClean="0"/>
              <a:t>The force of this explosion enables the fusion of elements above iron. </a:t>
            </a:r>
          </a:p>
          <a:p>
            <a:pPr lvl="1"/>
            <a:r>
              <a:rPr lang="en-US" dirty="0" smtClean="0"/>
              <a:t>The remaining core either forms a neutron star or a black hole. 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9" y="426623"/>
            <a:ext cx="6266701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C3C8A9-4B3B-D34D-AB84-F803FE02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" y="608777"/>
            <a:ext cx="11448672" cy="58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Stars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06"/>
            <a:ext cx="6792884" cy="483225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Mass defect </a:t>
            </a:r>
            <a:r>
              <a:rPr lang="en-US" dirty="0" smtClean="0"/>
              <a:t>is associated with </a:t>
            </a:r>
            <a:r>
              <a:rPr lang="en-US" dirty="0"/>
              <a:t>the demise of high-mass stars. </a:t>
            </a:r>
          </a:p>
          <a:p>
            <a:pPr lvl="1" fontAlgn="base"/>
            <a:r>
              <a:rPr lang="en-US" u="sng" dirty="0"/>
              <a:t>Mass defect</a:t>
            </a:r>
            <a:r>
              <a:rPr lang="en-US" dirty="0"/>
              <a:t> </a:t>
            </a:r>
            <a:r>
              <a:rPr lang="en-US" dirty="0" smtClean="0"/>
              <a:t>– when fusion occurs, some mass is converted to energy; </a:t>
            </a:r>
            <a:r>
              <a:rPr lang="en-US" dirty="0"/>
              <a:t>the mass of an atom is always less than the sum of the masses of its </a:t>
            </a:r>
            <a:r>
              <a:rPr lang="en-US" dirty="0" smtClean="0"/>
              <a:t>particles.</a:t>
            </a:r>
            <a:r>
              <a:rPr lang="en-US" dirty="0"/>
              <a:t> </a:t>
            </a:r>
            <a:endParaRPr lang="en-US" dirty="0" smtClean="0"/>
          </a:p>
          <a:p>
            <a:pPr fontAlgn="base"/>
            <a:r>
              <a:rPr lang="en-US" dirty="0" smtClean="0"/>
              <a:t>High </a:t>
            </a:r>
            <a:r>
              <a:rPr lang="en-US" dirty="0"/>
              <a:t>mass stars have enough heat and pressure to continue nuclear </a:t>
            </a:r>
            <a:r>
              <a:rPr lang="en-US" dirty="0" smtClean="0"/>
              <a:t>fusion well beyond carbon, but only </a:t>
            </a:r>
            <a:r>
              <a:rPr lang="en-US" dirty="0"/>
              <a:t>up to iron. </a:t>
            </a:r>
          </a:p>
          <a:p>
            <a:pPr lvl="1" fontAlgn="base"/>
            <a:r>
              <a:rPr lang="en-US" dirty="0"/>
              <a:t>Iron is the stopping point because of properties of atoms as described by the mass defect curve. </a:t>
            </a:r>
          </a:p>
          <a:p>
            <a:pPr lvl="1" fontAlgn="base"/>
            <a:r>
              <a:rPr lang="en-US" dirty="0"/>
              <a:t>The fusion of elements that are lighter than iron releases energy, but the fusion of elements heavier than iron would require an input of energy. </a:t>
            </a:r>
            <a:endParaRPr lang="en-US" dirty="0" smtClean="0"/>
          </a:p>
          <a:p>
            <a:pPr lvl="1" fontAlgn="base"/>
            <a:r>
              <a:rPr lang="en-US" dirty="0" smtClean="0"/>
              <a:t>As iron accumulates in the core high-mass stars, fusion slows and eventually stops.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0C63BC6-EE89-624C-B768-1CACCAC01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1"/>
          <a:stretch/>
        </p:blipFill>
        <p:spPr>
          <a:xfrm>
            <a:off x="7705777" y="1344706"/>
            <a:ext cx="3648023" cy="47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E9AF-603C-1248-A388-0C78FC24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5186362"/>
            <a:ext cx="10515600" cy="1076325"/>
          </a:xfrm>
        </p:spPr>
        <p:txBody>
          <a:bodyPr/>
          <a:lstStyle/>
          <a:p>
            <a:pPr algn="ctr"/>
            <a:r>
              <a:rPr lang="en-US" dirty="0"/>
              <a:t>Measuring the Universe</a:t>
            </a:r>
          </a:p>
        </p:txBody>
      </p:sp>
      <p:pic>
        <p:nvPicPr>
          <p:cNvPr id="5" name="Picture 2" descr="RS Puppis | RS Puppis (or RS Pup) is a Cepheid variable star… | Flickr">
            <a:extLst>
              <a:ext uri="{FF2B5EF4-FFF2-40B4-BE49-F238E27FC236}">
                <a16:creationId xmlns:a16="http://schemas.microsoft.com/office/drawing/2014/main" id="{C8AC01F7-B0DE-D247-8953-EC1523BB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67" y="235146"/>
            <a:ext cx="5254625" cy="508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65833C-7828-DA44-9A7D-F73ABFB70168}"/>
              </a:ext>
            </a:extLst>
          </p:cNvPr>
          <p:cNvSpPr/>
          <p:nvPr/>
        </p:nvSpPr>
        <p:spPr>
          <a:xfrm>
            <a:off x="7978587" y="0"/>
            <a:ext cx="1075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>
                <a:hlinkClick r:id="rId3"/>
              </a:rPr>
              <a:t>Flickr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9937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9410-D7A4-2E4A-96B1-E61A0222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56F8-DCA0-2644-8652-E56C32A0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05609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Prior to the 1920s, no one was aware there was a </a:t>
            </a:r>
            <a:r>
              <a:rPr lang="en-US" dirty="0" smtClean="0"/>
              <a:t>universe containing multiple galaxies.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Prior to this, most was assumed that the Milky Way </a:t>
            </a:r>
            <a:r>
              <a:rPr lang="en-US" i="1" dirty="0"/>
              <a:t>was</a:t>
            </a:r>
            <a:r>
              <a:rPr lang="en-US" dirty="0"/>
              <a:t> the universe. </a:t>
            </a:r>
          </a:p>
          <a:p>
            <a:pPr lvl="1" fontAlgn="base"/>
            <a:r>
              <a:rPr lang="en-US" dirty="0"/>
              <a:t>While it was known that individual stars could come and go, most </a:t>
            </a:r>
            <a:r>
              <a:rPr lang="en-US" dirty="0" smtClean="0"/>
              <a:t>assumed </a:t>
            </a:r>
            <a:r>
              <a:rPr lang="en-US" dirty="0"/>
              <a:t>that the universe was eternal and unchanging. </a:t>
            </a:r>
          </a:p>
          <a:p>
            <a:pPr fontAlgn="base"/>
            <a:r>
              <a:rPr lang="en-US" dirty="0"/>
              <a:t>During the 1920s, Harlow Shapely used Cepheid variables to determine distances in the Milky Way. </a:t>
            </a:r>
          </a:p>
          <a:p>
            <a:pPr lvl="1" fontAlgn="base"/>
            <a:r>
              <a:rPr lang="en-US" dirty="0"/>
              <a:t>Cepheid variables are stars that have </a:t>
            </a:r>
            <a:br>
              <a:rPr lang="en-US" dirty="0"/>
            </a:br>
            <a:r>
              <a:rPr lang="en-US" dirty="0"/>
              <a:t>predictably pulsating </a:t>
            </a:r>
            <a:r>
              <a:rPr lang="en-US" i="1" dirty="0"/>
              <a:t>luminosity</a:t>
            </a:r>
            <a:r>
              <a:rPr lang="en-US" dirty="0"/>
              <a:t> (brightness). </a:t>
            </a:r>
          </a:p>
          <a:p>
            <a:pPr lvl="2" fontAlgn="base"/>
            <a:r>
              <a:rPr lang="en-US" u="sng" dirty="0"/>
              <a:t>Luminosity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u="sng" dirty="0" smtClean="0"/>
              <a:t>absolute magnitude</a:t>
            </a:r>
            <a:r>
              <a:rPr lang="en-US" dirty="0" smtClean="0"/>
              <a:t>) is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</a:t>
            </a:r>
            <a:r>
              <a:rPr lang="en-US" dirty="0"/>
              <a:t>amount of energy </a:t>
            </a:r>
            <a:r>
              <a:rPr lang="en-US" dirty="0" smtClean="0"/>
              <a:t>at </a:t>
            </a:r>
            <a:r>
              <a:rPr lang="en-US" dirty="0"/>
              <a:t>all wavelengths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including light) a star </a:t>
            </a:r>
            <a:r>
              <a:rPr lang="en-US" dirty="0" smtClean="0"/>
              <a:t>emits </a:t>
            </a:r>
            <a:r>
              <a:rPr lang="en-US" dirty="0"/>
              <a:t>each second. </a:t>
            </a:r>
          </a:p>
          <a:p>
            <a:pPr lvl="1" fontAlgn="base"/>
            <a:r>
              <a:rPr lang="en-US"/>
              <a:t>The </a:t>
            </a:r>
            <a:r>
              <a:rPr lang="en-US" smtClean="0"/>
              <a:t>slower </a:t>
            </a:r>
            <a:r>
              <a:rPr lang="en-US" dirty="0"/>
              <a:t>a Cepheid variable star pulsates </a:t>
            </a:r>
            <a:br>
              <a:rPr lang="en-US" dirty="0"/>
            </a:br>
            <a:r>
              <a:rPr lang="en-US" dirty="0"/>
              <a:t>energy, the greater its luminosity.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D2705-322F-594D-BA8F-307D78D71295}"/>
              </a:ext>
            </a:extLst>
          </p:cNvPr>
          <p:cNvSpPr/>
          <p:nvPr/>
        </p:nvSpPr>
        <p:spPr>
          <a:xfrm>
            <a:off x="10614212" y="0"/>
            <a:ext cx="1721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Flickr</a:t>
            </a:r>
            <a:endParaRPr lang="en-US" sz="9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D8DCF-1089-1A46-BCA8-A32913B2A5EE}"/>
              </a:ext>
            </a:extLst>
          </p:cNvPr>
          <p:cNvSpPr/>
          <p:nvPr/>
        </p:nvSpPr>
        <p:spPr>
          <a:xfrm>
            <a:off x="7315200" y="6215117"/>
            <a:ext cx="4607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RS Puppis is one of the brightest known Cepheid variable stars in our galaxy.</a:t>
            </a:r>
          </a:p>
        </p:txBody>
      </p:sp>
      <p:pic>
        <p:nvPicPr>
          <p:cNvPr id="7" name="Picture 2" descr="RS Puppis | RS Puppis (or RS Pup) is a Cepheid variable star… | Flickr">
            <a:extLst>
              <a:ext uri="{FF2B5EF4-FFF2-40B4-BE49-F238E27FC236}">
                <a16:creationId xmlns:a16="http://schemas.microsoft.com/office/drawing/2014/main" id="{FEA47E98-F04D-2A49-B3F9-455BC39E8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5115"/>
          <a:stretch/>
        </p:blipFill>
        <p:spPr bwMode="auto">
          <a:xfrm>
            <a:off x="7548282" y="3588031"/>
            <a:ext cx="3962586" cy="262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977</Words>
  <Application>Microsoft Office PowerPoint</Application>
  <PresentationFormat>Widescreen</PresentationFormat>
  <Paragraphs>141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Office Theme</vt:lpstr>
      <vt:lpstr>Week 1 – How Can We Determine the Universe’s Size?</vt:lpstr>
      <vt:lpstr>Driving Questions</vt:lpstr>
      <vt:lpstr>Life of Stars Unit Recap</vt:lpstr>
      <vt:lpstr>Life of Stars Recap</vt:lpstr>
      <vt:lpstr>Life of Stars Recap</vt:lpstr>
      <vt:lpstr>PowerPoint Presentation</vt:lpstr>
      <vt:lpstr>Life of Stars Recap</vt:lpstr>
      <vt:lpstr>Measuring the Universe</vt:lpstr>
      <vt:lpstr>Discovering the Universe</vt:lpstr>
      <vt:lpstr>Cepheid Variables</vt:lpstr>
      <vt:lpstr>Blinks, brightness, and distance. </vt:lpstr>
      <vt:lpstr>Shapely’s Errors</vt:lpstr>
      <vt:lpstr>Hubble’s Findings</vt:lpstr>
      <vt:lpstr>Redshift</vt:lpstr>
      <vt:lpstr>Hubble’s Law</vt:lpstr>
      <vt:lpstr>Putting It All Together</vt:lpstr>
      <vt:lpstr>Cosmic Microwave Background Radiation</vt:lpstr>
      <vt:lpstr>But…how?</vt:lpstr>
      <vt:lpstr>Final Supporting Evidence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Kohn, Craig</dc:creator>
  <cp:lastModifiedBy>Craig Kohn</cp:lastModifiedBy>
  <cp:revision>84</cp:revision>
  <dcterms:created xsi:type="dcterms:W3CDTF">2021-11-13T16:27:38Z</dcterms:created>
  <dcterms:modified xsi:type="dcterms:W3CDTF">2023-05-08T19:17:34Z</dcterms:modified>
</cp:coreProperties>
</file>