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0" r:id="rId2"/>
    <p:sldId id="311" r:id="rId3"/>
    <p:sldId id="312" r:id="rId4"/>
    <p:sldId id="357" r:id="rId5"/>
    <p:sldId id="335" r:id="rId6"/>
    <p:sldId id="336" r:id="rId7"/>
    <p:sldId id="358" r:id="rId8"/>
    <p:sldId id="343" r:id="rId9"/>
    <p:sldId id="362" r:id="rId10"/>
    <p:sldId id="344" r:id="rId11"/>
    <p:sldId id="345" r:id="rId12"/>
    <p:sldId id="347" r:id="rId13"/>
    <p:sldId id="364" r:id="rId14"/>
    <p:sldId id="365" r:id="rId15"/>
    <p:sldId id="349" r:id="rId16"/>
    <p:sldId id="350" r:id="rId17"/>
    <p:sldId id="351" r:id="rId18"/>
    <p:sldId id="297" r:id="rId19"/>
    <p:sldId id="322" r:id="rId20"/>
    <p:sldId id="354" r:id="rId21"/>
    <p:sldId id="366" r:id="rId22"/>
    <p:sldId id="367" r:id="rId2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37" autoAdjust="0"/>
    <p:restoredTop sz="88566" autoAdjust="0"/>
  </p:normalViewPr>
  <p:slideViewPr>
    <p:cSldViewPr>
      <p:cViewPr varScale="1">
        <p:scale>
          <a:sx n="60" d="100"/>
          <a:sy n="60" d="100"/>
        </p:scale>
        <p:origin x="1212" y="72"/>
      </p:cViewPr>
      <p:guideLst>
        <p:guide orient="horz" pos="2160"/>
        <p:guide pos="2880"/>
      </p:guideLst>
    </p:cSldViewPr>
  </p:slideViewPr>
  <p:outlineViewPr>
    <p:cViewPr>
      <p:scale>
        <a:sx n="33" d="100"/>
        <a:sy n="33" d="100"/>
      </p:scale>
      <p:origin x="0" y="-12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F8AAD413-E4E8-411C-87EF-38E5A44039C1}" type="datetimeFigureOut">
              <a:rPr lang="en-US" smtClean="0"/>
              <a:t>1/9/2023</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0E4FC60-0A41-456A-9F1F-80D49ACD1546}" type="slidenum">
              <a:rPr lang="en-US" smtClean="0"/>
              <a:t>‹#›</a:t>
            </a:fld>
            <a:endParaRPr lang="en-US"/>
          </a:p>
        </p:txBody>
      </p:sp>
    </p:spTree>
    <p:extLst>
      <p:ext uri="{BB962C8B-B14F-4D97-AF65-F5344CB8AC3E}">
        <p14:creationId xmlns:p14="http://schemas.microsoft.com/office/powerpoint/2010/main" val="1080365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55860A5-AB59-4C26-96C7-A4172F2C6C15}" type="datetimeFigureOut">
              <a:rPr lang="en-US" smtClean="0"/>
              <a:t>1/9/2023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7391D197-197A-4C08-9E78-F87BE4A98A56}" type="slidenum">
              <a:rPr lang="en-US" smtClean="0"/>
              <a:t>‹#›</a:t>
            </a:fld>
            <a:endParaRPr lang="en-US"/>
          </a:p>
        </p:txBody>
      </p:sp>
    </p:spTree>
    <p:extLst>
      <p:ext uri="{BB962C8B-B14F-4D97-AF65-F5344CB8AC3E}">
        <p14:creationId xmlns:p14="http://schemas.microsoft.com/office/powerpoint/2010/main" val="32096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pPr lvl="0"/>
            <a:endParaRPr lang="en-US" dirty="0"/>
          </a:p>
          <a:p>
            <a:pPr lvl="0"/>
            <a:r>
              <a:rPr lang="en-US" b="1" dirty="0"/>
              <a:t>Have students start to think about how cows grow.</a:t>
            </a:r>
            <a:endParaRPr lang="en-US" dirty="0"/>
          </a:p>
          <a:p>
            <a:r>
              <a:rPr lang="en-US" dirty="0"/>
              <a:t>Tell students that in today’s activity they will learn about how cows grow through digestion and biosynthesis.</a:t>
            </a:r>
          </a:p>
          <a:p>
            <a:r>
              <a:rPr lang="en-US" dirty="0"/>
              <a:t>Open 5.1 Tracing the Processes of Cows Growing: Digestion and Biosynthesis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36552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be helpful to point out that anatomically</a:t>
            </a:r>
            <a:r>
              <a:rPr lang="en-US" baseline="0" dirty="0" smtClean="0"/>
              <a:t> modern </a:t>
            </a:r>
            <a:r>
              <a:rPr lang="en-US" dirty="0" smtClean="0"/>
              <a:t>humans</a:t>
            </a:r>
            <a:r>
              <a:rPr lang="en-US" baseline="0" dirty="0" smtClean="0"/>
              <a:t> as a species are roughly 200,000 years old. The data above gives us a snapshot for what “natural” variations in CO2 look like. With or without modern humans, CO2 levels never exceeded 300 ppm prior to the Industrial Revolution.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14</a:t>
            </a:fld>
            <a:endParaRPr lang="en-US"/>
          </a:p>
        </p:txBody>
      </p:sp>
    </p:spTree>
    <p:extLst>
      <p:ext uri="{BB962C8B-B14F-4D97-AF65-F5344CB8AC3E}">
        <p14:creationId xmlns:p14="http://schemas.microsoft.com/office/powerpoint/2010/main" val="403047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15</a:t>
            </a:fld>
            <a:endParaRPr lang="en-US"/>
          </a:p>
        </p:txBody>
      </p:sp>
    </p:spTree>
    <p:extLst>
      <p:ext uri="{BB962C8B-B14F-4D97-AF65-F5344CB8AC3E}">
        <p14:creationId xmlns:p14="http://schemas.microsoft.com/office/powerpoint/2010/main" val="387721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 of photosynthesis</a:t>
            </a:r>
            <a:r>
              <a:rPr lang="en-US" baseline="0" dirty="0" smtClean="0"/>
              <a:t> occurs in marine plants - https://www.nationalgeographic.org/activity/save-the-plankton-breathe-freely/</a:t>
            </a:r>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16</a:t>
            </a:fld>
            <a:endParaRPr lang="en-US"/>
          </a:p>
        </p:txBody>
      </p:sp>
    </p:spTree>
    <p:extLst>
      <p:ext uri="{BB962C8B-B14F-4D97-AF65-F5344CB8AC3E}">
        <p14:creationId xmlns:p14="http://schemas.microsoft.com/office/powerpoint/2010/main" val="95234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17</a:t>
            </a:fld>
            <a:endParaRPr lang="en-US"/>
          </a:p>
        </p:txBody>
      </p:sp>
    </p:spTree>
    <p:extLst>
      <p:ext uri="{BB962C8B-B14F-4D97-AF65-F5344CB8AC3E}">
        <p14:creationId xmlns:p14="http://schemas.microsoft.com/office/powerpoint/2010/main" val="73885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2</a:t>
            </a:fld>
            <a:endParaRPr lang="en-US"/>
          </a:p>
        </p:txBody>
      </p:sp>
    </p:spTree>
    <p:extLst>
      <p:ext uri="{BB962C8B-B14F-4D97-AF65-F5344CB8AC3E}">
        <p14:creationId xmlns:p14="http://schemas.microsoft.com/office/powerpoint/2010/main" val="63172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not necessarily a settled science, and significant</a:t>
            </a:r>
            <a:r>
              <a:rPr lang="en-US" baseline="0" dirty="0" smtClean="0"/>
              <a:t> debate is still occurring as to the rate at which the dinosaurs went extinct. Example news articles: https://news.yale.edu/2011/07/12/last-dinosaur-mass-extinction-discovered </a:t>
            </a:r>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6</a:t>
            </a:fld>
            <a:endParaRPr lang="en-US"/>
          </a:p>
        </p:txBody>
      </p:sp>
    </p:spTree>
    <p:extLst>
      <p:ext uri="{BB962C8B-B14F-4D97-AF65-F5344CB8AC3E}">
        <p14:creationId xmlns:p14="http://schemas.microsoft.com/office/powerpoint/2010/main" val="53160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7</a:t>
            </a:fld>
            <a:endParaRPr lang="en-US"/>
          </a:p>
        </p:txBody>
      </p:sp>
    </p:spTree>
    <p:extLst>
      <p:ext uri="{BB962C8B-B14F-4D97-AF65-F5344CB8AC3E}">
        <p14:creationId xmlns:p14="http://schemas.microsoft.com/office/powerpoint/2010/main" val="366044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8</a:t>
            </a:fld>
            <a:endParaRPr lang="en-US"/>
          </a:p>
        </p:txBody>
      </p:sp>
    </p:spTree>
    <p:extLst>
      <p:ext uri="{BB962C8B-B14F-4D97-AF65-F5344CB8AC3E}">
        <p14:creationId xmlns:p14="http://schemas.microsoft.com/office/powerpoint/2010/main" val="360596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10</a:t>
            </a:fld>
            <a:endParaRPr lang="en-US"/>
          </a:p>
        </p:txBody>
      </p:sp>
    </p:spTree>
    <p:extLst>
      <p:ext uri="{BB962C8B-B14F-4D97-AF65-F5344CB8AC3E}">
        <p14:creationId xmlns:p14="http://schemas.microsoft.com/office/powerpoint/2010/main" val="65398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11</a:t>
            </a:fld>
            <a:endParaRPr lang="en-US"/>
          </a:p>
        </p:txBody>
      </p:sp>
    </p:spTree>
    <p:extLst>
      <p:ext uri="{BB962C8B-B14F-4D97-AF65-F5344CB8AC3E}">
        <p14:creationId xmlns:p14="http://schemas.microsoft.com/office/powerpoint/2010/main" val="109232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a:t>
            </a:r>
            <a:r>
              <a:rPr lang="en-US" baseline="0" dirty="0"/>
              <a:t> vapor is also a greenhouse gas. However, water stays in the atmosphere for far less time than CO2. As such, our emphasis in this presentation is on CO2 due to its role as the primary greenhouse gas in the atmosphere. </a:t>
            </a:r>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12</a:t>
            </a:fld>
            <a:endParaRPr lang="en-US"/>
          </a:p>
        </p:txBody>
      </p:sp>
    </p:spTree>
    <p:extLst>
      <p:ext uri="{BB962C8B-B14F-4D97-AF65-F5344CB8AC3E}">
        <p14:creationId xmlns:p14="http://schemas.microsoft.com/office/powerpoint/2010/main" val="234417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D4014-8D9E-F546-914A-0FD260610EAD}" type="slidenum">
              <a:rPr lang="en-US" smtClean="0"/>
              <a:t>13</a:t>
            </a:fld>
            <a:endParaRPr lang="en-US"/>
          </a:p>
        </p:txBody>
      </p:sp>
    </p:spTree>
    <p:extLst>
      <p:ext uri="{BB962C8B-B14F-4D97-AF65-F5344CB8AC3E}">
        <p14:creationId xmlns:p14="http://schemas.microsoft.com/office/powerpoint/2010/main" val="358072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0958D-DF92-41F2-B8C9-C3EB93634A28}" type="datetime1">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6462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41CF-249A-4275-83FE-02F3E9F07115}" type="datetime1">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37806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C9DE-5C39-41D3-A228-545F021922D5}" type="datetime1">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3312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4081-C338-4407-B58F-F0239BECC0E6}" type="datetime1">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9724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44341-3E19-4932-ABBC-CCCA2C0BFB1B}" type="datetime1">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276744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B66-8701-4567-900F-62A61C812C91}" type="datetime1">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1858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1C259-E265-4324-8BB6-8AC5173138A3}" type="datetime1">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777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E4851-34B7-47F8-8A5F-5B30D5EE8B09}" type="datetime1">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44489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5BAE-E81A-4C9B-9B8B-CA29340EDE9C}" type="datetime1">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0285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0376E-D9E1-44A6-B995-EA046CF1B325}" type="datetime1">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4592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31A95-7B28-4076-8D97-B4D4EC06A938}" type="datetime1">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873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30530-5A8B-472A-8442-DD35F0A25D07}" type="datetime1">
              <a:rPr lang="en-US" smtClean="0"/>
              <a:t>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endParaRPr lang="en-US" dirty="0"/>
          </a:p>
          <a:p>
            <a:endParaRPr lang="en-US" dirty="0"/>
          </a:p>
        </p:txBody>
      </p:sp>
    </p:spTree>
    <p:extLst>
      <p:ext uri="{BB962C8B-B14F-4D97-AF65-F5344CB8AC3E}">
        <p14:creationId xmlns:p14="http://schemas.microsoft.com/office/powerpoint/2010/main" val="271715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pixabay.com/photos/earth-moon-orbit-space-astronomy-489692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hyperlink" Target="https://climate.nasa.gov/climate_resources/2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hyperlink" Target="https://phys.org/news/2014-07-europe-habitat-wildlife-vulnerable-climate.html?scrlybrkr=dd68cb79"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factsnsf.org/uploads/1/4/0/9/14095127/2018-10-29_facts_habitats_w__group_questions.pdf" TargetMode="External"/><Relationship Id="rId5" Type="http://schemas.openxmlformats.org/officeDocument/2006/relationships/image" Target="../media/image22.png"/><Relationship Id="rId4" Type="http://schemas.openxmlformats.org/officeDocument/2006/relationships/hyperlink" Target="http://nca2014.globalchange.gov/report/our-changing-climate/precipitation-chang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esearchgate.net/publication/304047575_Chapter_18_Midwest"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nca2014.globalchange.gov/downloads/low/NCA3_Full_Report_06_Agriculture_LowRes.pdf" TargetMode="External"/><Relationship Id="rId5" Type="http://schemas.openxmlformats.org/officeDocument/2006/relationships/hyperlink" Target="https://www.pnas.org/content/112/22/6931" TargetMode="External"/><Relationship Id="rId4" Type="http://schemas.openxmlformats.org/officeDocument/2006/relationships/hyperlink" Target="https://www.tandfonline.com/doi/abs/10.1080/00330124.2014.921017"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hotos/icebear-iceberg-ice-floe-north-pole-2199534/"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cdn.pixabay.com/photo/2020/06/09/06/56/dinosaur-5277285_1280.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Coal_power_plant_Datteln_2_Crop1.pn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carbontime.create4stem.msu.edu/sites/default/files/hes/images/tiny_world_pool2.png"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2"/>
            <a:ext cx="6745768" cy="432109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1"/>
          <p:cNvSpPr>
            <a:spLocks noGrp="1"/>
          </p:cNvSpPr>
          <p:nvPr>
            <p:ph type="title"/>
          </p:nvPr>
        </p:nvSpPr>
        <p:spPr>
          <a:xfrm>
            <a:off x="825502" y="1111086"/>
            <a:ext cx="5769714" cy="2915581"/>
          </a:xfrm>
        </p:spPr>
        <p:txBody>
          <a:bodyPr vert="horz" lIns="91440" tIns="45720" rIns="91440" bIns="45720" rtlCol="0" anchor="ctr">
            <a:normAutofit/>
          </a:bodyPr>
          <a:lstStyle/>
          <a:p>
            <a:pPr algn="l">
              <a:lnSpc>
                <a:spcPct val="90000"/>
              </a:lnSpc>
            </a:pPr>
            <a:r>
              <a:rPr lang="en-US" sz="4000" i="1" dirty="0">
                <a:solidFill>
                  <a:srgbClr val="FFFFFF"/>
                </a:solidFill>
              </a:rPr>
              <a:t>Ecosystems </a:t>
            </a:r>
            <a:r>
              <a:rPr lang="en-US" sz="4000" dirty="0">
                <a:solidFill>
                  <a:srgbClr val="FFFFFF"/>
                </a:solidFill>
              </a:rPr>
              <a:t>Unit</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rgbClr val="FFFFFF"/>
                </a:solidFill>
              </a:rPr>
              <a:t>Week 2 – How do imbalances cause ecosystem disturbances? </a:t>
            </a:r>
          </a:p>
        </p:txBody>
      </p:sp>
      <p:sp>
        <p:nvSpPr>
          <p:cNvPr id="30" name="Rectangle 29">
            <a:extLst>
              <a:ext uri="{FF2B5EF4-FFF2-40B4-BE49-F238E27FC236}">
                <a16:creationId xmlns:a16="http://schemas.microsoft.com/office/drawing/2014/main" id="{C7A8785C-8852-41E4-98E6-90EC8A3DB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448914"/>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CFD2681-1907-4B1F-9138-FDA346F73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2685865"/>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6751109"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a:extLst>
              <a:ext uri="{FF2B5EF4-FFF2-40B4-BE49-F238E27FC236}">
                <a16:creationId xmlns:a16="http://schemas.microsoft.com/office/drawing/2014/main" id="{8BABD988-EB84-C843-A248-7ABE5CAE442D}"/>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5410200"/>
            <a:ext cx="4539589" cy="533400"/>
          </a:xfrm>
          <a:prstGeom prst="rect">
            <a:avLst/>
          </a:prstGeom>
        </p:spPr>
      </p:pic>
      <p:sp>
        <p:nvSpPr>
          <p:cNvPr id="36" name="Rectangle 35">
            <a:extLst>
              <a:ext uri="{FF2B5EF4-FFF2-40B4-BE49-F238E27FC236}">
                <a16:creationId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227" y="4922816"/>
            <a:ext cx="1585873" cy="1486269"/>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lide Number Placeholder 4">
            <a:extLst>
              <a:ext uri="{FF2B5EF4-FFF2-40B4-BE49-F238E27FC236}">
                <a16:creationId xmlns:a16="http://schemas.microsoft.com/office/drawing/2014/main" id="{45F23E56-805C-4DD0-8914-6D246F6123AA}"/>
              </a:ext>
            </a:extLst>
          </p:cNvPr>
          <p:cNvSpPr>
            <a:spLocks noGrp="1"/>
          </p:cNvSpPr>
          <p:nvPr>
            <p:ph type="sldNum" sz="quarter" idx="12"/>
          </p:nvPr>
        </p:nvSpPr>
        <p:spPr>
          <a:xfrm>
            <a:off x="7494131" y="5194941"/>
            <a:ext cx="1020856" cy="942017"/>
          </a:xfrm>
        </p:spPr>
        <p:txBody>
          <a:bodyPr vert="horz" lIns="91440" tIns="45720" rIns="91440" bIns="45720" rtlCol="0" anchor="ctr">
            <a:normAutofit/>
          </a:bodyPr>
          <a:lstStyle/>
          <a:p>
            <a:pPr algn="ctr">
              <a:spcAft>
                <a:spcPts val="600"/>
              </a:spcAft>
            </a:pPr>
            <a:fld id="{47A2A49C-3692-4152-8A6C-C7C5B48EF17E}" type="slidenum">
              <a:rPr lang="en-US" sz="3800">
                <a:solidFill>
                  <a:srgbClr val="FFFFFF"/>
                </a:solidFill>
                <a:latin typeface="+mn-lt"/>
                <a:cs typeface="+mn-cs"/>
              </a:rPr>
              <a:pPr algn="ctr">
                <a:spcAft>
                  <a:spcPts val="600"/>
                </a:spcAft>
              </a:pPr>
              <a:t>1</a:t>
            </a:fld>
            <a:endParaRPr lang="en-US" sz="3800" dirty="0">
              <a:solidFill>
                <a:srgbClr val="FFFFFF"/>
              </a:solidFill>
              <a:latin typeface="+mn-lt"/>
              <a:cs typeface="+mn-cs"/>
            </a:endParaRPr>
          </a:p>
        </p:txBody>
      </p:sp>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pic>
        <p:nvPicPr>
          <p:cNvPr id="14" name="Picture 2" descr="Home">
            <a:extLst>
              <a:ext uri="{FF2B5EF4-FFF2-40B4-BE49-F238E27FC236}">
                <a16:creationId xmlns:a16="http://schemas.microsoft.com/office/drawing/2014/main" id="{8AA81370-7F8E-7A42-BD94-A909ECD1FC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436311"/>
            <a:ext cx="762000" cy="3514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4974F77-D84D-FA47-B88D-796EA571A71C}"/>
              </a:ext>
            </a:extLst>
          </p:cNvPr>
          <p:cNvSpPr/>
          <p:nvPr/>
        </p:nvSpPr>
        <p:spPr>
          <a:xfrm>
            <a:off x="1219200" y="6553200"/>
            <a:ext cx="4876800" cy="230832"/>
          </a:xfrm>
          <a:prstGeom prst="rect">
            <a:avLst/>
          </a:prstGeom>
        </p:spPr>
        <p:txBody>
          <a:bodyPr wrap="square">
            <a:spAutoFit/>
          </a:bodyPr>
          <a:lstStyle/>
          <a:p>
            <a:r>
              <a:rPr lang="en-US" sz="900" i="1" dirty="0"/>
              <a:t>Developed in part from Carbon TIME materials (</a:t>
            </a:r>
            <a:r>
              <a:rPr lang="en-US" sz="900" i="1" dirty="0" err="1"/>
              <a:t>carbontime.bscs.org</a:t>
            </a:r>
            <a:r>
              <a:rPr lang="en-US" sz="900" i="1" dirty="0"/>
              <a:t>). Used with permission.</a:t>
            </a:r>
          </a:p>
        </p:txBody>
      </p:sp>
      <p:pic>
        <p:nvPicPr>
          <p:cNvPr id="18" name="Picture 17" descr="Chart, line chart&#10;&#10;Description automatically generated">
            <a:extLst>
              <a:ext uri="{FF2B5EF4-FFF2-40B4-BE49-F238E27FC236}">
                <a16:creationId xmlns:a16="http://schemas.microsoft.com/office/drawing/2014/main" id="{59E39BEF-7169-2841-AC32-A4B8349F0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1447800"/>
            <a:ext cx="1676400" cy="2212365"/>
          </a:xfrm>
          <a:prstGeom prst="rect">
            <a:avLst/>
          </a:prstGeom>
        </p:spPr>
      </p:pic>
    </p:spTree>
    <p:extLst>
      <p:ext uri="{BB962C8B-B14F-4D97-AF65-F5344CB8AC3E}">
        <p14:creationId xmlns:p14="http://schemas.microsoft.com/office/powerpoint/2010/main" val="2596424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96200" cy="1143000"/>
          </a:xfrm>
        </p:spPr>
        <p:txBody>
          <a:bodyPr>
            <a:normAutofit/>
          </a:bodyPr>
          <a:lstStyle/>
          <a:p>
            <a:r>
              <a:rPr lang="en-US" dirty="0"/>
              <a:t>CO</a:t>
            </a:r>
            <a:r>
              <a:rPr lang="en-US" baseline="-25000" dirty="0"/>
              <a:t>2</a:t>
            </a:r>
            <a:r>
              <a:rPr lang="en-US" dirty="0"/>
              <a:t> = Temp Regulator</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10</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152400" y="1295400"/>
            <a:ext cx="5410200"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400" b="1" dirty="0"/>
              <a:t>Gases like CO</a:t>
            </a:r>
            <a:r>
              <a:rPr lang="en-US" sz="2400" b="1" baseline="-25000" dirty="0"/>
              <a:t>2</a:t>
            </a:r>
            <a:r>
              <a:rPr lang="en-US" sz="2400" b="1" dirty="0"/>
              <a:t> slow the loss of heat. </a:t>
            </a:r>
          </a:p>
          <a:p>
            <a:pPr lvl="1" fontAlgn="base"/>
            <a:r>
              <a:rPr lang="en-US" sz="2300" dirty="0"/>
              <a:t>This </a:t>
            </a:r>
            <a:r>
              <a:rPr lang="en-US" sz="2300" dirty="0" smtClean="0"/>
              <a:t>regulates </a:t>
            </a:r>
            <a:r>
              <a:rPr lang="en-US" sz="2300" dirty="0"/>
              <a:t>the earth’s surface temperatures </a:t>
            </a:r>
            <a:r>
              <a:rPr lang="en-US" sz="2300" dirty="0" smtClean="0"/>
              <a:t>and enables life to exist. </a:t>
            </a:r>
            <a:br>
              <a:rPr lang="en-US" sz="2300" dirty="0" smtClean="0"/>
            </a:br>
            <a:endParaRPr lang="en-US" sz="2300" dirty="0"/>
          </a:p>
          <a:p>
            <a:pPr fontAlgn="base"/>
            <a:r>
              <a:rPr lang="en-US" sz="2400" b="1" dirty="0" smtClean="0"/>
              <a:t>Without moderate levels of CO</a:t>
            </a:r>
            <a:r>
              <a:rPr lang="en-US" sz="2400" b="1" baseline="-25000" dirty="0" smtClean="0"/>
              <a:t>2,</a:t>
            </a:r>
            <a:r>
              <a:rPr lang="en-US" sz="2400" b="1" dirty="0" smtClean="0"/>
              <a:t> life could not exist on earth.</a:t>
            </a:r>
            <a:r>
              <a:rPr lang="en-US" sz="2400" b="1" dirty="0"/>
              <a:t> </a:t>
            </a:r>
          </a:p>
          <a:p>
            <a:pPr lvl="1" fontAlgn="base"/>
            <a:r>
              <a:rPr lang="en-US" sz="2300" dirty="0"/>
              <a:t>Case in point: </a:t>
            </a:r>
            <a:r>
              <a:rPr lang="en-US" sz="2300" dirty="0" smtClean="0"/>
              <a:t>earth </a:t>
            </a:r>
            <a:r>
              <a:rPr lang="en-US" sz="2300" dirty="0"/>
              <a:t>and the moon are </a:t>
            </a:r>
            <a:r>
              <a:rPr lang="en-US" sz="2300" dirty="0" smtClean="0"/>
              <a:t>the </a:t>
            </a:r>
            <a:r>
              <a:rPr lang="en-US" sz="2300" dirty="0"/>
              <a:t>same distance from the sun but have very different surface temperatures. </a:t>
            </a:r>
          </a:p>
          <a:p>
            <a:pPr lvl="1" fontAlgn="base"/>
            <a:r>
              <a:rPr lang="en-US" sz="2300" dirty="0"/>
              <a:t>The moon ranges from -300</a:t>
            </a:r>
            <a:r>
              <a:rPr lang="en-US" sz="2300" baseline="30000" dirty="0"/>
              <a:t>o</a:t>
            </a:r>
            <a:r>
              <a:rPr lang="en-US" sz="2300" dirty="0"/>
              <a:t> F to 225</a:t>
            </a:r>
            <a:r>
              <a:rPr lang="en-US" sz="2300" baseline="30000" dirty="0"/>
              <a:t>o</a:t>
            </a:r>
            <a:r>
              <a:rPr lang="en-US" sz="2300" dirty="0"/>
              <a:t> F due to a lack of gases like CO</a:t>
            </a:r>
            <a:r>
              <a:rPr lang="en-US" sz="2300" baseline="-25000" dirty="0"/>
              <a:t>2</a:t>
            </a:r>
            <a:r>
              <a:rPr lang="en-US" sz="2300" dirty="0" smtClean="0"/>
              <a:t>.</a:t>
            </a:r>
            <a:br>
              <a:rPr lang="en-US" sz="2300" dirty="0" smtClean="0"/>
            </a:br>
            <a:r>
              <a:rPr lang="en-US" sz="2300" dirty="0"/>
              <a:t> </a:t>
            </a:r>
          </a:p>
        </p:txBody>
      </p:sp>
      <p:sp>
        <p:nvSpPr>
          <p:cNvPr id="7" name="Rectangle 6"/>
          <p:cNvSpPr/>
          <p:nvPr/>
        </p:nvSpPr>
        <p:spPr>
          <a:xfrm>
            <a:off x="5715000" y="5029200"/>
            <a:ext cx="3275384" cy="1200329"/>
          </a:xfrm>
          <a:prstGeom prst="rect">
            <a:avLst/>
          </a:prstGeom>
        </p:spPr>
        <p:txBody>
          <a:bodyPr wrap="none">
            <a:spAutoFit/>
          </a:bodyPr>
          <a:lstStyle/>
          <a:p>
            <a:pPr algn="ctr"/>
            <a:r>
              <a:rPr lang="en-US" dirty="0"/>
              <a:t>Due to its small size, the moon </a:t>
            </a:r>
            <a:br>
              <a:rPr lang="en-US" dirty="0"/>
            </a:br>
            <a:r>
              <a:rPr lang="en-US" dirty="0"/>
              <a:t>lacks an atmosphere with CO</a:t>
            </a:r>
            <a:r>
              <a:rPr lang="en-US" baseline="-25000" dirty="0"/>
              <a:t>2</a:t>
            </a:r>
            <a:r>
              <a:rPr lang="en-US" dirty="0"/>
              <a:t>.</a:t>
            </a:r>
            <a:br>
              <a:rPr lang="en-US" dirty="0"/>
            </a:br>
            <a:r>
              <a:rPr lang="en-US" dirty="0"/>
              <a:t>As a result, temps on the moon</a:t>
            </a:r>
            <a:br>
              <a:rPr lang="en-US" dirty="0"/>
            </a:br>
            <a:r>
              <a:rPr lang="en-US" dirty="0"/>
              <a:t>fluctuate between -300</a:t>
            </a:r>
            <a:r>
              <a:rPr lang="en-US" baseline="30000" dirty="0"/>
              <a:t>o</a:t>
            </a:r>
            <a:r>
              <a:rPr lang="en-US" dirty="0"/>
              <a:t> – 225</a:t>
            </a:r>
            <a:r>
              <a:rPr lang="en-US" baseline="30000" dirty="0"/>
              <a:t>o</a:t>
            </a:r>
            <a:r>
              <a:rPr lang="en-US" dirty="0"/>
              <a:t> F</a:t>
            </a:r>
          </a:p>
        </p:txBody>
      </p:sp>
      <p:pic>
        <p:nvPicPr>
          <p:cNvPr id="9" name="Picture 8" descr="The earth and the moon&#10;&#10;Description automatically generated with medium confidence">
            <a:extLst>
              <a:ext uri="{FF2B5EF4-FFF2-40B4-BE49-F238E27FC236}">
                <a16:creationId xmlns:a16="http://schemas.microsoft.com/office/drawing/2014/main" id="{5912A643-D777-7640-AD94-A8941E1B97FC}"/>
              </a:ext>
            </a:extLst>
          </p:cNvPr>
          <p:cNvPicPr>
            <a:picLocks noChangeAspect="1"/>
          </p:cNvPicPr>
          <p:nvPr/>
        </p:nvPicPr>
        <p:blipFill rotWithShape="1">
          <a:blip r:embed="rId3">
            <a:extLst>
              <a:ext uri="{28A0092B-C50C-407E-A947-70E740481C1C}">
                <a14:useLocalDpi xmlns:a14="http://schemas.microsoft.com/office/drawing/2010/main" val="0"/>
              </a:ext>
            </a:extLst>
          </a:blip>
          <a:srcRect l="12869" r="12279"/>
          <a:stretch/>
        </p:blipFill>
        <p:spPr>
          <a:xfrm>
            <a:off x="5791200" y="1295400"/>
            <a:ext cx="3240496" cy="3733800"/>
          </a:xfrm>
          <a:prstGeom prst="rect">
            <a:avLst/>
          </a:prstGeom>
        </p:spPr>
      </p:pic>
      <p:sp>
        <p:nvSpPr>
          <p:cNvPr id="10" name="Rectangle 9">
            <a:extLst>
              <a:ext uri="{FF2B5EF4-FFF2-40B4-BE49-F238E27FC236}">
                <a16:creationId xmlns:a16="http://schemas.microsoft.com/office/drawing/2014/main" id="{0163B21D-5941-5C4D-980A-EA6AE378D605}"/>
              </a:ext>
            </a:extLst>
          </p:cNvPr>
          <p:cNvSpPr/>
          <p:nvPr/>
        </p:nvSpPr>
        <p:spPr>
          <a:xfrm>
            <a:off x="8001000" y="1066800"/>
            <a:ext cx="1447800" cy="215444"/>
          </a:xfrm>
          <a:prstGeom prst="rect">
            <a:avLst/>
          </a:prstGeom>
        </p:spPr>
        <p:txBody>
          <a:bodyPr wrap="square">
            <a:spAutoFit/>
          </a:bodyPr>
          <a:lstStyle/>
          <a:p>
            <a:r>
              <a:rPr lang="en-US" sz="800" i="1" dirty="0"/>
              <a:t>Image Source: </a:t>
            </a:r>
            <a:r>
              <a:rPr lang="en-US" sz="800" i="1" dirty="0">
                <a:hlinkClick r:id="rId4"/>
              </a:rPr>
              <a:t>Pixabay</a:t>
            </a:r>
            <a:endParaRPr lang="en-US" sz="800" i="1" dirty="0"/>
          </a:p>
        </p:txBody>
      </p:sp>
    </p:spTree>
    <p:extLst>
      <p:ext uri="{BB962C8B-B14F-4D97-AF65-F5344CB8AC3E}">
        <p14:creationId xmlns:p14="http://schemas.microsoft.com/office/powerpoint/2010/main" val="138136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1143000"/>
          </a:xfrm>
        </p:spPr>
        <p:txBody>
          <a:bodyPr>
            <a:normAutofit/>
          </a:bodyPr>
          <a:lstStyle/>
          <a:p>
            <a:r>
              <a:rPr lang="en-US" dirty="0"/>
              <a:t>Greenhouse Gases (GHG’s)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11</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76200" y="1066800"/>
            <a:ext cx="5791200" cy="5410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300" b="1" u="sng" dirty="0" smtClean="0"/>
              <a:t>Greenhouse </a:t>
            </a:r>
            <a:r>
              <a:rPr lang="en-US" sz="2300" b="1" u="sng" dirty="0"/>
              <a:t>gases</a:t>
            </a:r>
            <a:r>
              <a:rPr lang="en-US" sz="2300" b="1" dirty="0"/>
              <a:t> </a:t>
            </a:r>
            <a:r>
              <a:rPr lang="en-US" sz="2300" b="1" dirty="0" smtClean="0"/>
              <a:t>like </a:t>
            </a:r>
            <a:r>
              <a:rPr lang="en-US" sz="2300" b="1" dirty="0"/>
              <a:t>CO</a:t>
            </a:r>
            <a:r>
              <a:rPr lang="en-US" sz="2300" b="1" baseline="-25000" dirty="0"/>
              <a:t>2</a:t>
            </a:r>
            <a:r>
              <a:rPr lang="en-US" sz="2300" b="1" dirty="0"/>
              <a:t> allow light to reach the surface of the earth but slow the loss of heat </a:t>
            </a:r>
            <a:r>
              <a:rPr lang="en-US" sz="2300" b="1" dirty="0" smtClean="0"/>
              <a:t>energy.</a:t>
            </a:r>
          </a:p>
          <a:p>
            <a:pPr lvl="1" fontAlgn="base"/>
            <a:r>
              <a:rPr lang="en-US" sz="2300" dirty="0" smtClean="0"/>
              <a:t>This is known </a:t>
            </a:r>
            <a:r>
              <a:rPr lang="en-US" sz="2300" dirty="0"/>
              <a:t>as the </a:t>
            </a:r>
            <a:r>
              <a:rPr lang="en-US" sz="2300" u="sng" dirty="0"/>
              <a:t>greenhouse </a:t>
            </a:r>
            <a:r>
              <a:rPr lang="en-US" sz="2300" u="sng" dirty="0" smtClean="0"/>
              <a:t>effect</a:t>
            </a:r>
            <a:r>
              <a:rPr lang="en-US" sz="2300" dirty="0" smtClean="0"/>
              <a:t>. </a:t>
            </a:r>
            <a:endParaRPr lang="en-US" sz="2300" dirty="0"/>
          </a:p>
          <a:p>
            <a:pPr lvl="1" fontAlgn="base"/>
            <a:r>
              <a:rPr lang="en-US" sz="2300" dirty="0"/>
              <a:t>The </a:t>
            </a:r>
            <a:r>
              <a:rPr lang="en-US" sz="2300" i="1" dirty="0"/>
              <a:t>greenhouse effect </a:t>
            </a:r>
            <a:r>
              <a:rPr lang="en-US" sz="2300" dirty="0" smtClean="0"/>
              <a:t>explains </a:t>
            </a:r>
            <a:r>
              <a:rPr lang="en-US" sz="2300" dirty="0"/>
              <a:t>why a car warms up on a sunny day – light can enter through glass more easily than heat can escape. </a:t>
            </a:r>
          </a:p>
          <a:p>
            <a:pPr fontAlgn="base"/>
            <a:r>
              <a:rPr lang="en-US" sz="2300" b="1" dirty="0"/>
              <a:t>CO</a:t>
            </a:r>
            <a:r>
              <a:rPr lang="en-US" sz="2300" b="1" baseline="-25000" dirty="0"/>
              <a:t>2</a:t>
            </a:r>
            <a:r>
              <a:rPr lang="en-US" sz="2300" b="1" dirty="0"/>
              <a:t> is only a small proportion of the earth’s atmosphere, but it is </a:t>
            </a:r>
            <a:r>
              <a:rPr lang="en-US" sz="2300" b="1" dirty="0" smtClean="0"/>
              <a:t>the </a:t>
            </a:r>
            <a:r>
              <a:rPr lang="en-US" sz="2300" b="1" dirty="0"/>
              <a:t>most abundant greenhouse </a:t>
            </a:r>
            <a:r>
              <a:rPr lang="en-US" sz="2300" b="1" dirty="0" smtClean="0"/>
              <a:t>gas (GHG). </a:t>
            </a:r>
            <a:endParaRPr lang="en-US" sz="2300" b="1" dirty="0"/>
          </a:p>
          <a:p>
            <a:pPr lvl="1" fontAlgn="base"/>
            <a:r>
              <a:rPr lang="en-US" sz="2300" dirty="0" smtClean="0"/>
              <a:t>Changing CO</a:t>
            </a:r>
            <a:r>
              <a:rPr lang="en-US" sz="2300" baseline="-25000" dirty="0" smtClean="0"/>
              <a:t>2</a:t>
            </a:r>
            <a:r>
              <a:rPr lang="en-US" sz="2300" dirty="0" smtClean="0"/>
              <a:t> levels have global impacts on temperature and cause widespread disruptions to ecosystem function.</a:t>
            </a:r>
            <a:endParaRPr lang="en-US" sz="2300" dirty="0"/>
          </a:p>
          <a:p>
            <a:pPr lvl="1" fontAlgn="base"/>
            <a:endParaRPr lang="en-US" sz="2300" dirty="0"/>
          </a:p>
          <a:p>
            <a:pPr lvl="1" fontAlgn="base"/>
            <a:endParaRPr lang="en-US" sz="2300" dirty="0"/>
          </a:p>
        </p:txBody>
      </p:sp>
      <p:pic>
        <p:nvPicPr>
          <p:cNvPr id="9" name="Picture 8" descr="A screenshot of a map&#10;&#10;Description automatically generated with medium confidence">
            <a:extLst>
              <a:ext uri="{FF2B5EF4-FFF2-40B4-BE49-F238E27FC236}">
                <a16:creationId xmlns:a16="http://schemas.microsoft.com/office/drawing/2014/main" id="{BE45F916-6628-9E40-ABFF-0CD29A6F8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90600"/>
            <a:ext cx="3276600" cy="5572906"/>
          </a:xfrm>
          <a:prstGeom prst="rect">
            <a:avLst/>
          </a:prstGeom>
        </p:spPr>
      </p:pic>
    </p:spTree>
    <p:extLst>
      <p:ext uri="{BB962C8B-B14F-4D97-AF65-F5344CB8AC3E}">
        <p14:creationId xmlns:p14="http://schemas.microsoft.com/office/powerpoint/2010/main" val="160422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96200" cy="1143000"/>
          </a:xfrm>
        </p:spPr>
        <p:txBody>
          <a:bodyPr>
            <a:normAutofit/>
          </a:bodyPr>
          <a:lstStyle/>
          <a:p>
            <a:r>
              <a:rPr lang="en-US" dirty="0"/>
              <a:t>Absorbing &amp; Re-emitting Heat</a:t>
            </a:r>
          </a:p>
        </p:txBody>
      </p:sp>
      <p:sp>
        <p:nvSpPr>
          <p:cNvPr id="3" name="Slide Number Placeholder 2"/>
          <p:cNvSpPr>
            <a:spLocks noGrp="1"/>
          </p:cNvSpPr>
          <p:nvPr>
            <p:ph type="sldNum" sz="quarter" idx="12"/>
          </p:nvPr>
        </p:nvSpPr>
        <p:spPr>
          <a:xfrm>
            <a:off x="-1676400" y="6501188"/>
            <a:ext cx="2133600" cy="365125"/>
          </a:xfrm>
        </p:spPr>
        <p:txBody>
          <a:bodyPr/>
          <a:lstStyle/>
          <a:p>
            <a:fld id="{47A2A49C-3692-4152-8A6C-C7C5B48EF17E}" type="slidenum">
              <a:rPr lang="en-US" smtClean="0"/>
              <a:t>12</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0" y="1219199"/>
            <a:ext cx="5867401" cy="525641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300" b="1" dirty="0" smtClean="0"/>
              <a:t>Greenhouse gases absorb </a:t>
            </a:r>
            <a:r>
              <a:rPr lang="en-US" sz="2300" b="1" dirty="0"/>
              <a:t>and scatter </a:t>
            </a:r>
            <a:r>
              <a:rPr lang="en-US" sz="2300" b="1" u="sng" dirty="0"/>
              <a:t>infrared radiation</a:t>
            </a:r>
            <a:r>
              <a:rPr lang="en-US" sz="2300" b="1" dirty="0"/>
              <a:t>  </a:t>
            </a:r>
            <a:r>
              <a:rPr lang="en-US" sz="2300" b="1" dirty="0" smtClean="0"/>
              <a:t>(</a:t>
            </a:r>
            <a:r>
              <a:rPr lang="en-US" sz="2300" b="1" i="1" dirty="0" smtClean="0"/>
              <a:t>energy we </a:t>
            </a:r>
            <a:r>
              <a:rPr lang="en-US" sz="2300" b="1" i="1" dirty="0"/>
              <a:t>feel as heat</a:t>
            </a:r>
            <a:r>
              <a:rPr lang="en-US" sz="2300" b="1" dirty="0"/>
              <a:t>). </a:t>
            </a:r>
            <a:r>
              <a:rPr lang="en-US" sz="2300" b="1" dirty="0" smtClean="0"/>
              <a:t/>
            </a:r>
            <a:br>
              <a:rPr lang="en-US" sz="2300" b="1" dirty="0" smtClean="0"/>
            </a:br>
            <a:endParaRPr lang="en-US" sz="2300" b="1" dirty="0"/>
          </a:p>
          <a:p>
            <a:pPr marL="342900" lvl="1" indent="-342900">
              <a:buFont typeface="Arial" panose="020B0604020202020204" pitchFamily="34" charset="0"/>
              <a:buChar char="•"/>
            </a:pPr>
            <a:r>
              <a:rPr lang="en-US" sz="2300" b="1" dirty="0"/>
              <a:t>To </a:t>
            </a:r>
            <a:r>
              <a:rPr lang="en-US" sz="2300" b="1" dirty="0" smtClean="0"/>
              <a:t>be a greenhouse gas, a molecule must have…</a:t>
            </a:r>
            <a:endParaRPr lang="en-US" sz="2300" b="1" dirty="0"/>
          </a:p>
          <a:p>
            <a:pPr lvl="1"/>
            <a:r>
              <a:rPr lang="en-US" sz="2300" dirty="0" smtClean="0"/>
              <a:t>A) three or more atoms</a:t>
            </a:r>
            <a:r>
              <a:rPr lang="en-US" sz="2300" dirty="0"/>
              <a:t>. </a:t>
            </a:r>
          </a:p>
          <a:p>
            <a:pPr lvl="1"/>
            <a:r>
              <a:rPr lang="en-US" sz="2300" dirty="0" smtClean="0"/>
              <a:t>B</a:t>
            </a:r>
            <a:r>
              <a:rPr lang="en-US" sz="2300" dirty="0"/>
              <a:t>)</a:t>
            </a:r>
            <a:r>
              <a:rPr lang="en-US" sz="2300" dirty="0" smtClean="0"/>
              <a:t> two or more elements.</a:t>
            </a:r>
            <a:r>
              <a:rPr lang="en-US" sz="2300" dirty="0"/>
              <a:t> </a:t>
            </a:r>
            <a:r>
              <a:rPr lang="en-US" sz="2300" dirty="0" smtClean="0"/>
              <a:t/>
            </a:r>
            <a:br>
              <a:rPr lang="en-US" sz="2300" dirty="0" smtClean="0"/>
            </a:br>
            <a:endParaRPr lang="en-US" sz="2300" dirty="0"/>
          </a:p>
          <a:p>
            <a:pPr marL="342900" lvl="1" indent="-342900" fontAlgn="base">
              <a:buFont typeface="Arial" panose="020B0604020202020204" pitchFamily="34" charset="0"/>
              <a:buChar char="•"/>
            </a:pPr>
            <a:r>
              <a:rPr lang="en-US" sz="2300" b="1" dirty="0" smtClean="0"/>
              <a:t>The </a:t>
            </a:r>
            <a:r>
              <a:rPr lang="en-US" sz="2300" b="1" dirty="0"/>
              <a:t>molecular structure of CO</a:t>
            </a:r>
            <a:r>
              <a:rPr lang="en-US" sz="2300" b="1" baseline="-25000" dirty="0"/>
              <a:t>2</a:t>
            </a:r>
            <a:r>
              <a:rPr lang="en-US" sz="2300" b="1" dirty="0"/>
              <a:t> enables it to absorb infrared radiation and </a:t>
            </a:r>
            <a:r>
              <a:rPr lang="en-US" sz="2300" b="1" dirty="0" smtClean="0"/>
              <a:t>re-emit it.</a:t>
            </a:r>
            <a:r>
              <a:rPr lang="en-US" sz="2300" b="1" dirty="0"/>
              <a:t> </a:t>
            </a:r>
          </a:p>
          <a:p>
            <a:pPr lvl="1" fontAlgn="base"/>
            <a:r>
              <a:rPr lang="en-US" sz="2300" dirty="0" smtClean="0"/>
              <a:t>The </a:t>
            </a:r>
            <a:r>
              <a:rPr lang="en-US" sz="2300" dirty="0"/>
              <a:t>greater the concentration of CO</a:t>
            </a:r>
            <a:r>
              <a:rPr lang="en-US" sz="2300" baseline="-25000" dirty="0"/>
              <a:t>2</a:t>
            </a:r>
            <a:r>
              <a:rPr lang="en-US" sz="2300" dirty="0"/>
              <a:t>, the more slowly heat escapes into space</a:t>
            </a:r>
            <a:r>
              <a:rPr lang="en-US" sz="2300" dirty="0" smtClean="0"/>
              <a:t>.</a:t>
            </a:r>
          </a:p>
          <a:p>
            <a:pPr lvl="1" fontAlgn="base"/>
            <a:r>
              <a:rPr lang="en-US" sz="2300" dirty="0" smtClean="0"/>
              <a:t>The higher the concentration of CO</a:t>
            </a:r>
            <a:r>
              <a:rPr lang="en-US" sz="2300" baseline="-25000" dirty="0" smtClean="0"/>
              <a:t>2</a:t>
            </a:r>
            <a:r>
              <a:rPr lang="en-US" sz="2300" dirty="0" smtClean="0"/>
              <a:t>, the more that global temperatures increase.</a:t>
            </a:r>
            <a:endParaRPr lang="en-US" sz="2300" dirty="0"/>
          </a:p>
        </p:txBody>
      </p:sp>
      <p:pic>
        <p:nvPicPr>
          <p:cNvPr id="20" name="Picture 19" descr="Chart, bubble chart&#10;&#10;Description automatically generated">
            <a:extLst>
              <a:ext uri="{FF2B5EF4-FFF2-40B4-BE49-F238E27FC236}">
                <a16:creationId xmlns:a16="http://schemas.microsoft.com/office/drawing/2014/main" id="{A6C8051C-4E8D-C14C-AE15-90B2CF467F22}"/>
              </a:ext>
            </a:extLst>
          </p:cNvPr>
          <p:cNvPicPr>
            <a:picLocks noChangeAspect="1"/>
          </p:cNvPicPr>
          <p:nvPr/>
        </p:nvPicPr>
        <p:blipFill rotWithShape="1">
          <a:blip r:embed="rId3">
            <a:extLst>
              <a:ext uri="{28A0092B-C50C-407E-A947-70E740481C1C}">
                <a14:useLocalDpi xmlns:a14="http://schemas.microsoft.com/office/drawing/2010/main" val="0"/>
              </a:ext>
            </a:extLst>
          </a:blip>
          <a:srcRect l="1788"/>
          <a:stretch/>
        </p:blipFill>
        <p:spPr>
          <a:xfrm>
            <a:off x="5913358" y="1219200"/>
            <a:ext cx="3212631" cy="5105400"/>
          </a:xfrm>
          <a:prstGeom prst="rect">
            <a:avLst/>
          </a:prstGeom>
        </p:spPr>
      </p:pic>
    </p:spTree>
    <p:extLst>
      <p:ext uri="{BB962C8B-B14F-4D97-AF65-F5344CB8AC3E}">
        <p14:creationId xmlns:p14="http://schemas.microsoft.com/office/powerpoint/2010/main" val="1678268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A2557468-15C7-4542-BB1B-6328DAC4920F}"/>
              </a:ext>
            </a:extLst>
          </p:cNvPr>
          <p:cNvPicPr>
            <a:picLocks noChangeAspect="1"/>
          </p:cNvPicPr>
          <p:nvPr/>
        </p:nvPicPr>
        <p:blipFill>
          <a:blip r:embed="rId3"/>
          <a:stretch>
            <a:fillRect/>
          </a:stretch>
        </p:blipFill>
        <p:spPr>
          <a:xfrm>
            <a:off x="6514655" y="2870281"/>
            <a:ext cx="2085032" cy="1473119"/>
          </a:xfrm>
          <a:prstGeom prst="rect">
            <a:avLst/>
          </a:prstGeom>
        </p:spPr>
      </p:pic>
      <p:sp>
        <p:nvSpPr>
          <p:cNvPr id="2" name="Title 1">
            <a:extLst>
              <a:ext uri="{FF2B5EF4-FFF2-40B4-BE49-F238E27FC236}">
                <a16:creationId xmlns:a16="http://schemas.microsoft.com/office/drawing/2014/main" id="{5A7D2C61-A0BE-EE4F-B57B-CB2F98FE3B9B}"/>
              </a:ext>
            </a:extLst>
          </p:cNvPr>
          <p:cNvSpPr>
            <a:spLocks noGrp="1"/>
          </p:cNvSpPr>
          <p:nvPr>
            <p:ph type="title"/>
          </p:nvPr>
        </p:nvSpPr>
        <p:spPr>
          <a:xfrm>
            <a:off x="609600" y="-76200"/>
            <a:ext cx="8229600" cy="1143000"/>
          </a:xfrm>
        </p:spPr>
        <p:txBody>
          <a:bodyPr/>
          <a:lstStyle/>
          <a:p>
            <a:r>
              <a:rPr lang="en-US" dirty="0" smtClean="0"/>
              <a:t>Just </a:t>
            </a:r>
            <a:r>
              <a:rPr lang="en-US" dirty="0"/>
              <a:t>a Natural Cycle?</a:t>
            </a:r>
          </a:p>
        </p:txBody>
      </p:sp>
      <p:sp>
        <p:nvSpPr>
          <p:cNvPr id="3" name="Content Placeholder 2">
            <a:extLst>
              <a:ext uri="{FF2B5EF4-FFF2-40B4-BE49-F238E27FC236}">
                <a16:creationId xmlns:a16="http://schemas.microsoft.com/office/drawing/2014/main" id="{22886480-970A-8C4C-9B13-D225CC07012E}"/>
              </a:ext>
            </a:extLst>
          </p:cNvPr>
          <p:cNvSpPr>
            <a:spLocks noGrp="1"/>
          </p:cNvSpPr>
          <p:nvPr>
            <p:ph idx="1"/>
          </p:nvPr>
        </p:nvSpPr>
        <p:spPr>
          <a:xfrm>
            <a:off x="76200" y="1143000"/>
            <a:ext cx="5562600" cy="5562600"/>
          </a:xfrm>
        </p:spPr>
        <p:txBody>
          <a:bodyPr>
            <a:noAutofit/>
          </a:bodyPr>
          <a:lstStyle/>
          <a:p>
            <a:r>
              <a:rPr lang="en-US" sz="2400" b="1" dirty="0"/>
              <a:t>The changes occurring today are far too rapid to be the result of natural cycles. </a:t>
            </a:r>
          </a:p>
          <a:p>
            <a:pPr lvl="1"/>
            <a:r>
              <a:rPr lang="en-US" sz="2300" dirty="0"/>
              <a:t>Variations in the Earth’s </a:t>
            </a:r>
            <a:r>
              <a:rPr lang="en-US" sz="2300" dirty="0" smtClean="0"/>
              <a:t>orbit and </a:t>
            </a:r>
            <a:r>
              <a:rPr lang="en-US" sz="2300" dirty="0"/>
              <a:t>tilt (called </a:t>
            </a:r>
            <a:r>
              <a:rPr lang="en-US" sz="2300" i="1" u="sng" dirty="0"/>
              <a:t>Milankovitch Cycles</a:t>
            </a:r>
            <a:r>
              <a:rPr lang="en-US" sz="2300" dirty="0"/>
              <a:t>) </a:t>
            </a:r>
            <a:r>
              <a:rPr lang="en-US" sz="2300" dirty="0" smtClean="0"/>
              <a:t>affect </a:t>
            </a:r>
            <a:r>
              <a:rPr lang="en-US" sz="2300" dirty="0"/>
              <a:t>how much solar </a:t>
            </a:r>
            <a:r>
              <a:rPr lang="en-US" sz="2300" dirty="0" smtClean="0"/>
              <a:t>energy </a:t>
            </a:r>
            <a:r>
              <a:rPr lang="en-US" sz="2300" dirty="0"/>
              <a:t>reaches the earth. </a:t>
            </a:r>
          </a:p>
          <a:p>
            <a:pPr lvl="1"/>
            <a:r>
              <a:rPr lang="en-US" sz="2300" dirty="0"/>
              <a:t>This </a:t>
            </a:r>
            <a:r>
              <a:rPr lang="en-US" sz="2300" dirty="0" smtClean="0"/>
              <a:t>affects </a:t>
            </a:r>
            <a:r>
              <a:rPr lang="en-US" sz="2300" dirty="0"/>
              <a:t>global temperatures.</a:t>
            </a:r>
          </a:p>
          <a:p>
            <a:pPr lvl="1"/>
            <a:r>
              <a:rPr lang="en-US" sz="2300" dirty="0"/>
              <a:t>The length of these cycles occur range from </a:t>
            </a:r>
            <a:r>
              <a:rPr lang="en-US" sz="2300" dirty="0" smtClean="0"/>
              <a:t>20,000 - 100,000 </a:t>
            </a:r>
            <a:r>
              <a:rPr lang="en-US" sz="2300" dirty="0"/>
              <a:t>years. </a:t>
            </a:r>
            <a:r>
              <a:rPr lang="en-US" sz="2300" dirty="0" smtClean="0"/>
              <a:t/>
            </a:r>
            <a:br>
              <a:rPr lang="en-US" sz="2300" dirty="0" smtClean="0"/>
            </a:br>
            <a:endParaRPr lang="en-US" sz="2300" dirty="0"/>
          </a:p>
          <a:p>
            <a:r>
              <a:rPr lang="en-US" sz="2400" b="1" dirty="0"/>
              <a:t>Current changes to climate have occurred in less than 200 years.</a:t>
            </a:r>
          </a:p>
          <a:p>
            <a:pPr lvl="1"/>
            <a:r>
              <a:rPr lang="en-US" sz="2300" dirty="0"/>
              <a:t>This </a:t>
            </a:r>
            <a:r>
              <a:rPr lang="en-US" sz="2300" dirty="0" smtClean="0"/>
              <a:t>warming is occurring far more quickly than what occurs through natural cycles. </a:t>
            </a:r>
            <a:endParaRPr lang="en-US" sz="2300" dirty="0"/>
          </a:p>
        </p:txBody>
      </p:sp>
      <p:sp>
        <p:nvSpPr>
          <p:cNvPr id="30" name="Rectangle 29">
            <a:extLst>
              <a:ext uri="{FF2B5EF4-FFF2-40B4-BE49-F238E27FC236}">
                <a16:creationId xmlns:a16="http://schemas.microsoft.com/office/drawing/2014/main" id="{3808A9D3-4E03-944B-9224-450968987D56}"/>
              </a:ext>
            </a:extLst>
          </p:cNvPr>
          <p:cNvSpPr/>
          <p:nvPr/>
        </p:nvSpPr>
        <p:spPr>
          <a:xfrm>
            <a:off x="5867400" y="6248400"/>
            <a:ext cx="2928366"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i="1" dirty="0"/>
              <a:t>Less Wobble</a:t>
            </a:r>
            <a:r>
              <a:rPr lang="en-US" sz="1400" i="1" dirty="0"/>
              <a:t>  vs. </a:t>
            </a:r>
            <a:r>
              <a:rPr lang="en-US" i="1" dirty="0"/>
              <a:t>More Wobble</a:t>
            </a:r>
            <a:r>
              <a:rPr lang="en-US" dirty="0"/>
              <a:t/>
            </a:r>
            <a:br>
              <a:rPr lang="en-US" dirty="0"/>
            </a:br>
            <a:r>
              <a:rPr lang="en-US" sz="1400" dirty="0"/>
              <a:t>Cycles last 26,000 years.</a:t>
            </a:r>
            <a:endParaRPr lang="en-US" dirty="0"/>
          </a:p>
        </p:txBody>
      </p:sp>
      <p:sp>
        <p:nvSpPr>
          <p:cNvPr id="33" name="Rectangle 32">
            <a:extLst>
              <a:ext uri="{FF2B5EF4-FFF2-40B4-BE49-F238E27FC236}">
                <a16:creationId xmlns:a16="http://schemas.microsoft.com/office/drawing/2014/main" id="{2974F43B-338E-1F49-845D-15CD87F752B9}"/>
              </a:ext>
            </a:extLst>
          </p:cNvPr>
          <p:cNvSpPr/>
          <p:nvPr/>
        </p:nvSpPr>
        <p:spPr>
          <a:xfrm>
            <a:off x="5782528" y="4215825"/>
            <a:ext cx="3107774"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i="1" dirty="0"/>
              <a:t>Less Axial Tilt</a:t>
            </a:r>
            <a:r>
              <a:rPr lang="en-US" sz="1400" i="1" dirty="0"/>
              <a:t>  vs. </a:t>
            </a:r>
            <a:r>
              <a:rPr lang="en-US" i="1" dirty="0"/>
              <a:t>More Axial Tilt</a:t>
            </a:r>
            <a:r>
              <a:rPr lang="en-US" dirty="0"/>
              <a:t/>
            </a:r>
            <a:br>
              <a:rPr lang="en-US" dirty="0"/>
            </a:br>
            <a:r>
              <a:rPr lang="en-US" sz="1400" dirty="0"/>
              <a:t>Cycles last 41,000 years.</a:t>
            </a:r>
            <a:endParaRPr lang="en-US" dirty="0"/>
          </a:p>
        </p:txBody>
      </p:sp>
      <p:sp>
        <p:nvSpPr>
          <p:cNvPr id="34" name="Rectangle 33">
            <a:extLst>
              <a:ext uri="{FF2B5EF4-FFF2-40B4-BE49-F238E27FC236}">
                <a16:creationId xmlns:a16="http://schemas.microsoft.com/office/drawing/2014/main" id="{61B7C3D6-1660-B743-8762-D8DDBB416221}"/>
              </a:ext>
            </a:extLst>
          </p:cNvPr>
          <p:cNvSpPr/>
          <p:nvPr/>
        </p:nvSpPr>
        <p:spPr>
          <a:xfrm>
            <a:off x="5960654" y="2416622"/>
            <a:ext cx="2782365"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i="1" dirty="0"/>
              <a:t>Circular Orbit</a:t>
            </a:r>
            <a:r>
              <a:rPr lang="en-US" sz="1400" i="1" dirty="0"/>
              <a:t>   vs.  </a:t>
            </a:r>
            <a:r>
              <a:rPr lang="en-US" i="1" dirty="0"/>
              <a:t>Oval Orbit</a:t>
            </a:r>
            <a:r>
              <a:rPr lang="en-US" dirty="0"/>
              <a:t/>
            </a:r>
            <a:br>
              <a:rPr lang="en-US" dirty="0"/>
            </a:br>
            <a:r>
              <a:rPr lang="en-US" sz="1400" dirty="0"/>
              <a:t>Cycles last 100,000 years.</a:t>
            </a:r>
            <a:endParaRPr lang="en-US" dirty="0"/>
          </a:p>
        </p:txBody>
      </p:sp>
      <p:pic>
        <p:nvPicPr>
          <p:cNvPr id="32" name="Picture 31">
            <a:extLst>
              <a:ext uri="{FF2B5EF4-FFF2-40B4-BE49-F238E27FC236}">
                <a16:creationId xmlns:a16="http://schemas.microsoft.com/office/drawing/2014/main" id="{10778443-56A4-3C4C-9560-9F8AE24567D0}"/>
              </a:ext>
            </a:extLst>
          </p:cNvPr>
          <p:cNvPicPr>
            <a:picLocks noChangeAspect="1"/>
          </p:cNvPicPr>
          <p:nvPr/>
        </p:nvPicPr>
        <p:blipFill>
          <a:blip r:embed="rId4"/>
          <a:stretch>
            <a:fillRect/>
          </a:stretch>
        </p:blipFill>
        <p:spPr>
          <a:xfrm>
            <a:off x="5933268" y="1419729"/>
            <a:ext cx="3134532" cy="866271"/>
          </a:xfrm>
          <a:prstGeom prst="rect">
            <a:avLst/>
          </a:prstGeom>
        </p:spPr>
      </p:pic>
      <p:sp>
        <p:nvSpPr>
          <p:cNvPr id="36" name="Rectangle 35">
            <a:extLst>
              <a:ext uri="{FF2B5EF4-FFF2-40B4-BE49-F238E27FC236}">
                <a16:creationId xmlns:a16="http://schemas.microsoft.com/office/drawing/2014/main" id="{209ABC13-1668-9B4B-B25B-B278A1CED851}"/>
              </a:ext>
            </a:extLst>
          </p:cNvPr>
          <p:cNvSpPr/>
          <p:nvPr/>
        </p:nvSpPr>
        <p:spPr>
          <a:xfrm>
            <a:off x="6304113" y="1002268"/>
            <a:ext cx="206460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b="1" u="sng" dirty="0"/>
              <a:t>Milankovitch Cycles</a:t>
            </a:r>
          </a:p>
        </p:txBody>
      </p:sp>
      <p:pic>
        <p:nvPicPr>
          <p:cNvPr id="37" name="Picture 36">
            <a:extLst>
              <a:ext uri="{FF2B5EF4-FFF2-40B4-BE49-F238E27FC236}">
                <a16:creationId xmlns:a16="http://schemas.microsoft.com/office/drawing/2014/main" id="{E9C0BE49-6484-C341-9AD9-C849855522C2}"/>
              </a:ext>
            </a:extLst>
          </p:cNvPr>
          <p:cNvPicPr>
            <a:picLocks noChangeAspect="1"/>
          </p:cNvPicPr>
          <p:nvPr/>
        </p:nvPicPr>
        <p:blipFill>
          <a:blip r:embed="rId5"/>
          <a:stretch>
            <a:fillRect/>
          </a:stretch>
        </p:blipFill>
        <p:spPr>
          <a:xfrm>
            <a:off x="6469284" y="4888589"/>
            <a:ext cx="2175773" cy="1436011"/>
          </a:xfrm>
          <a:prstGeom prst="rect">
            <a:avLst/>
          </a:prstGeom>
        </p:spPr>
      </p:pic>
    </p:spTree>
    <p:extLst>
      <p:ext uri="{BB962C8B-B14F-4D97-AF65-F5344CB8AC3E}">
        <p14:creationId xmlns:p14="http://schemas.microsoft.com/office/powerpoint/2010/main" val="228769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Unprecedented Spikes in CO2</a:t>
            </a:r>
          </a:p>
        </p:txBody>
      </p:sp>
      <p:sp>
        <p:nvSpPr>
          <p:cNvPr id="3" name="Content Placeholder 2"/>
          <p:cNvSpPr>
            <a:spLocks noGrp="1"/>
          </p:cNvSpPr>
          <p:nvPr>
            <p:ph idx="1"/>
          </p:nvPr>
        </p:nvSpPr>
        <p:spPr>
          <a:xfrm>
            <a:off x="228600" y="868363"/>
            <a:ext cx="8610600" cy="2484438"/>
          </a:xfrm>
        </p:spPr>
        <p:txBody>
          <a:bodyPr>
            <a:noAutofit/>
          </a:bodyPr>
          <a:lstStyle/>
          <a:p>
            <a:r>
              <a:rPr lang="en-US" sz="2300" b="1" dirty="0"/>
              <a:t>Atmospheric CO</a:t>
            </a:r>
            <a:r>
              <a:rPr lang="en-US" sz="2300" b="1" baseline="-25000" dirty="0"/>
              <a:t>2</a:t>
            </a:r>
            <a:r>
              <a:rPr lang="en-US" sz="2300" b="1" dirty="0"/>
              <a:t> levels have increased by more than 50% since the Industrial Revolution mostly because of fossil fuel combustion.</a:t>
            </a:r>
          </a:p>
          <a:p>
            <a:pPr lvl="1"/>
            <a:r>
              <a:rPr lang="en-US" sz="2300" dirty="0" smtClean="0"/>
              <a:t>Humans have never experienced another </a:t>
            </a:r>
            <a:r>
              <a:rPr lang="en-US" sz="2300" dirty="0"/>
              <a:t>time in which </a:t>
            </a:r>
            <a:r>
              <a:rPr lang="en-US" sz="2300" dirty="0" smtClean="0"/>
              <a:t>CO</a:t>
            </a:r>
            <a:r>
              <a:rPr lang="en-US" sz="2300" baseline="-25000" dirty="0" smtClean="0"/>
              <a:t>2</a:t>
            </a:r>
            <a:r>
              <a:rPr lang="en-US" sz="2300" dirty="0" smtClean="0"/>
              <a:t> concentrations were this high or increased </a:t>
            </a:r>
            <a:r>
              <a:rPr lang="en-US" sz="2300" dirty="0"/>
              <a:t>at this rate.</a:t>
            </a:r>
            <a:r>
              <a:rPr lang="en-US" sz="2300" i="1" dirty="0"/>
              <a:t> </a:t>
            </a:r>
          </a:p>
          <a:p>
            <a:pPr marL="457200" lvl="1" indent="0">
              <a:buNone/>
            </a:pPr>
            <a:endParaRPr lang="en-US" sz="2300" dirty="0"/>
          </a:p>
          <a:p>
            <a:endParaRPr lang="en-US" sz="2300" dirty="0"/>
          </a:p>
        </p:txBody>
      </p:sp>
      <p:sp>
        <p:nvSpPr>
          <p:cNvPr id="4" name="Slide Number Placeholder 3"/>
          <p:cNvSpPr>
            <a:spLocks noGrp="1"/>
          </p:cNvSpPr>
          <p:nvPr>
            <p:ph type="sldNum" sz="quarter" idx="12"/>
          </p:nvPr>
        </p:nvSpPr>
        <p:spPr>
          <a:xfrm>
            <a:off x="7003026" y="6474183"/>
            <a:ext cx="2133600" cy="365125"/>
          </a:xfrm>
        </p:spPr>
        <p:txBody>
          <a:bodyPr/>
          <a:lstStyle/>
          <a:p>
            <a:fld id="{47A2A49C-3692-4152-8A6C-C7C5B48EF17E}" type="slidenum">
              <a:rPr lang="en-US" smtClean="0"/>
              <a:t>14</a:t>
            </a:fld>
            <a:endParaRPr lang="en-US" dirty="0"/>
          </a:p>
        </p:txBody>
      </p:sp>
      <p:sp>
        <p:nvSpPr>
          <p:cNvPr id="6" name="Rectangle 5"/>
          <p:cNvSpPr/>
          <p:nvPr/>
        </p:nvSpPr>
        <p:spPr>
          <a:xfrm rot="16200000">
            <a:off x="8275935" y="4805770"/>
            <a:ext cx="1468672" cy="215444"/>
          </a:xfrm>
          <a:prstGeom prst="rect">
            <a:avLst/>
          </a:prstGeom>
        </p:spPr>
        <p:txBody>
          <a:bodyPr wrap="none">
            <a:spAutoFit/>
          </a:bodyPr>
          <a:lstStyle/>
          <a:p>
            <a:r>
              <a:rPr lang="en-US" sz="800" b="0" i="1" u="sng" dirty="0">
                <a:solidFill>
                  <a:srgbClr val="D6D6D6"/>
                </a:solidFill>
                <a:effectLst/>
                <a:latin typeface="Roboto" charset="0"/>
                <a:hlinkClick r:id="rId3"/>
              </a:rPr>
              <a:t>Source: NASA Climate Change</a:t>
            </a:r>
            <a:endParaRPr lang="en-US" sz="800"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370" y="2455505"/>
            <a:ext cx="6965060" cy="4201240"/>
          </a:xfrm>
          <a:prstGeom prst="rect">
            <a:avLst/>
          </a:prstGeom>
        </p:spPr>
      </p:pic>
    </p:spTree>
    <p:extLst>
      <p:ext uri="{BB962C8B-B14F-4D97-AF65-F5344CB8AC3E}">
        <p14:creationId xmlns:p14="http://schemas.microsoft.com/office/powerpoint/2010/main" val="2061454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96200" cy="1143000"/>
          </a:xfrm>
        </p:spPr>
        <p:txBody>
          <a:bodyPr>
            <a:normAutofit/>
          </a:bodyPr>
          <a:lstStyle/>
          <a:p>
            <a:r>
              <a:rPr lang="en-US" dirty="0"/>
              <a:t>Ecosystem Disturbances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15</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76200" y="1066800"/>
            <a:ext cx="5562600"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200" b="1" dirty="0"/>
              <a:t>Changes </a:t>
            </a:r>
            <a:r>
              <a:rPr lang="en-US" sz="2200" b="1" dirty="0" smtClean="0"/>
              <a:t>from </a:t>
            </a:r>
            <a:r>
              <a:rPr lang="en-US" sz="2200" b="1" dirty="0"/>
              <a:t>rising CO</a:t>
            </a:r>
            <a:r>
              <a:rPr lang="en-US" sz="2200" b="1" baseline="-25000" dirty="0"/>
              <a:t>2</a:t>
            </a:r>
            <a:r>
              <a:rPr lang="en-US" sz="2200" b="1" dirty="0"/>
              <a:t> levels are causing </a:t>
            </a:r>
            <a:r>
              <a:rPr lang="en-US" sz="2200" b="1" dirty="0" smtClean="0"/>
              <a:t>global </a:t>
            </a:r>
            <a:r>
              <a:rPr lang="en-US" sz="2200" b="1" dirty="0"/>
              <a:t>ecosystem disturbances. </a:t>
            </a:r>
          </a:p>
          <a:p>
            <a:pPr lvl="1" fontAlgn="base"/>
            <a:r>
              <a:rPr lang="en-US" sz="2200" u="sng" dirty="0" smtClean="0"/>
              <a:t>Climate </a:t>
            </a:r>
            <a:r>
              <a:rPr lang="en-US" sz="2200" u="sng" dirty="0"/>
              <a:t>change</a:t>
            </a:r>
            <a:r>
              <a:rPr lang="en-US" sz="2200" dirty="0"/>
              <a:t> refers to ecological disturbances </a:t>
            </a:r>
            <a:r>
              <a:rPr lang="en-US" sz="2200" dirty="0" smtClean="0"/>
              <a:t>caused </a:t>
            </a:r>
            <a:r>
              <a:rPr lang="en-US" sz="2200" dirty="0"/>
              <a:t>by </a:t>
            </a:r>
            <a:r>
              <a:rPr lang="en-US" sz="2200" dirty="0" smtClean="0"/>
              <a:t>rising CO</a:t>
            </a:r>
            <a:r>
              <a:rPr lang="en-US" sz="2200" baseline="-25000" dirty="0" smtClean="0"/>
              <a:t>2</a:t>
            </a:r>
            <a:r>
              <a:rPr lang="en-US" sz="2200" dirty="0" smtClean="0"/>
              <a:t> </a:t>
            </a:r>
            <a:r>
              <a:rPr lang="en-US" sz="2200" dirty="0"/>
              <a:t>levels </a:t>
            </a:r>
            <a:r>
              <a:rPr lang="en-US" sz="2200" dirty="0" smtClean="0"/>
              <a:t>from human activities.</a:t>
            </a:r>
          </a:p>
          <a:p>
            <a:pPr marL="342900" lvl="1" indent="-342900" fontAlgn="base">
              <a:buFont typeface="Arial" panose="020B0604020202020204" pitchFamily="34" charset="0"/>
              <a:buChar char="•"/>
            </a:pPr>
            <a:r>
              <a:rPr lang="en-US" sz="2200" b="1" dirty="0"/>
              <a:t>For example, </a:t>
            </a:r>
            <a:r>
              <a:rPr lang="en-US" sz="2200" b="1" dirty="0" smtClean="0"/>
              <a:t>a warming </a:t>
            </a:r>
            <a:r>
              <a:rPr lang="en-US" sz="2200" b="1" dirty="0"/>
              <a:t>climate </a:t>
            </a:r>
            <a:r>
              <a:rPr lang="en-US" sz="2200" b="1" dirty="0" smtClean="0"/>
              <a:t>changes the kinds of plants that can live in an area.</a:t>
            </a:r>
          </a:p>
          <a:p>
            <a:pPr marL="742950" lvl="2" indent="-342900" fontAlgn="base"/>
            <a:r>
              <a:rPr lang="en-US" sz="2200" dirty="0"/>
              <a:t>This displaces the </a:t>
            </a:r>
            <a:r>
              <a:rPr lang="en-US" sz="2200" dirty="0" smtClean="0"/>
              <a:t>animals that </a:t>
            </a:r>
            <a:r>
              <a:rPr lang="en-US" sz="2200" dirty="0"/>
              <a:t>depend on that vegetation.</a:t>
            </a:r>
          </a:p>
          <a:p>
            <a:pPr fontAlgn="base"/>
            <a:r>
              <a:rPr lang="en-US" sz="2200" b="1" dirty="0" smtClean="0"/>
              <a:t>Some species are directly impacted by climate change. </a:t>
            </a:r>
          </a:p>
          <a:p>
            <a:pPr lvl="1" fontAlgn="base"/>
            <a:r>
              <a:rPr lang="en-US" sz="2200" dirty="0"/>
              <a:t>For example, </a:t>
            </a:r>
            <a:r>
              <a:rPr lang="en-US" sz="2200" dirty="0" smtClean="0"/>
              <a:t>salmon &amp; </a:t>
            </a:r>
            <a:r>
              <a:rPr lang="en-US" sz="2200" dirty="0"/>
              <a:t>trout </a:t>
            </a:r>
            <a:r>
              <a:rPr lang="en-US" sz="2200" dirty="0" smtClean="0"/>
              <a:t>need </a:t>
            </a:r>
            <a:r>
              <a:rPr lang="en-US" sz="2200" dirty="0"/>
              <a:t>cool </a:t>
            </a:r>
            <a:r>
              <a:rPr lang="en-US" sz="2200" dirty="0" smtClean="0"/>
              <a:t>water as warm </a:t>
            </a:r>
            <a:r>
              <a:rPr lang="en-US" sz="2200" dirty="0"/>
              <a:t>water has less </a:t>
            </a:r>
            <a:r>
              <a:rPr lang="en-US" sz="2200" dirty="0" smtClean="0"/>
              <a:t>oxygen</a:t>
            </a:r>
            <a:r>
              <a:rPr lang="en-US" sz="2200" dirty="0"/>
              <a:t>. </a:t>
            </a:r>
          </a:p>
          <a:p>
            <a:pPr lvl="1" fontAlgn="base"/>
            <a:r>
              <a:rPr lang="en-US" sz="2200" dirty="0" smtClean="0"/>
              <a:t>As their habitats warm, oxygen availability is reduced. </a:t>
            </a:r>
            <a:endParaRPr lang="en-US" sz="2200" dirty="0"/>
          </a:p>
        </p:txBody>
      </p:sp>
      <p:sp>
        <p:nvSpPr>
          <p:cNvPr id="6" name="Rectangle 5"/>
          <p:cNvSpPr/>
          <p:nvPr/>
        </p:nvSpPr>
        <p:spPr>
          <a:xfrm>
            <a:off x="8229600" y="6480434"/>
            <a:ext cx="599345" cy="215444"/>
          </a:xfrm>
          <a:prstGeom prst="rect">
            <a:avLst/>
          </a:prstGeom>
        </p:spPr>
        <p:txBody>
          <a:bodyPr wrap="square">
            <a:spAutoFit/>
          </a:bodyPr>
          <a:lstStyle/>
          <a:p>
            <a:r>
              <a:rPr lang="en-US" sz="800" i="1" dirty="0" smtClean="0">
                <a:latin typeface="Calibri" charset="0"/>
                <a:ea typeface="Calibri" charset="0"/>
                <a:cs typeface="Times New Roman" charset="0"/>
                <a:hlinkClick r:id="rId3"/>
              </a:rPr>
              <a:t>Source</a:t>
            </a:r>
            <a:endParaRPr lang="en-US" sz="800" i="1" dirty="0">
              <a:effectLst/>
              <a:latin typeface="Calibri" charset="0"/>
              <a:ea typeface="Calibri" charset="0"/>
              <a:cs typeface="Times New Roman" charset="0"/>
            </a:endParaRPr>
          </a:p>
        </p:txBody>
      </p:sp>
      <p:pic>
        <p:nvPicPr>
          <p:cNvPr id="7" name="Picture 6"/>
          <p:cNvPicPr>
            <a:picLocks noChangeAspect="1"/>
          </p:cNvPicPr>
          <p:nvPr/>
        </p:nvPicPr>
        <p:blipFill rotWithShape="1">
          <a:blip r:embed="rId4"/>
          <a:srcRect l="7368" r="7797" b="8214"/>
          <a:stretch/>
        </p:blipFill>
        <p:spPr>
          <a:xfrm>
            <a:off x="5872032" y="1713131"/>
            <a:ext cx="3167455" cy="4727726"/>
          </a:xfrm>
          <a:prstGeom prst="rect">
            <a:avLst/>
          </a:prstGeom>
        </p:spPr>
      </p:pic>
      <p:pic>
        <p:nvPicPr>
          <p:cNvPr id="8" name="Picture 7" descr="Timeline&#10;&#10;Description automatically generated">
            <a:extLst>
              <a:ext uri="{FF2B5EF4-FFF2-40B4-BE49-F238E27FC236}">
                <a16:creationId xmlns:a16="http://schemas.microsoft.com/office/drawing/2014/main" id="{A2C7A1B3-6524-C14A-BAB7-5FBB8426ECA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1062" y="5892775"/>
            <a:ext cx="2893912" cy="758674"/>
          </a:xfrm>
          <a:prstGeom prst="rect">
            <a:avLst/>
          </a:prstGeom>
        </p:spPr>
      </p:pic>
      <p:sp>
        <p:nvSpPr>
          <p:cNvPr id="9" name="Rectangle 8"/>
          <p:cNvSpPr/>
          <p:nvPr/>
        </p:nvSpPr>
        <p:spPr>
          <a:xfrm>
            <a:off x="5029200" y="1066800"/>
            <a:ext cx="4572000" cy="646331"/>
          </a:xfrm>
          <a:prstGeom prst="rect">
            <a:avLst/>
          </a:prstGeom>
        </p:spPr>
        <p:txBody>
          <a:bodyPr>
            <a:spAutoFit/>
          </a:bodyPr>
          <a:lstStyle/>
          <a:p>
            <a:pPr lvl="1" algn="ctr" fontAlgn="base"/>
            <a:r>
              <a:rPr lang="en-US" dirty="0"/>
              <a:t>Most of North American habitats </a:t>
            </a:r>
            <a:r>
              <a:rPr lang="en-US" dirty="0" smtClean="0"/>
              <a:t/>
            </a:r>
            <a:br>
              <a:rPr lang="en-US" dirty="0" smtClean="0"/>
            </a:br>
            <a:r>
              <a:rPr lang="en-US" dirty="0" smtClean="0"/>
              <a:t>are threatened by climate </a:t>
            </a:r>
            <a:r>
              <a:rPr lang="en-US" dirty="0"/>
              <a:t>change. </a:t>
            </a:r>
          </a:p>
        </p:txBody>
      </p:sp>
    </p:spTree>
    <p:extLst>
      <p:ext uri="{BB962C8B-B14F-4D97-AF65-F5344CB8AC3E}">
        <p14:creationId xmlns:p14="http://schemas.microsoft.com/office/powerpoint/2010/main" val="200257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1143000"/>
          </a:xfrm>
        </p:spPr>
        <p:txBody>
          <a:bodyPr>
            <a:normAutofit/>
          </a:bodyPr>
          <a:lstStyle/>
          <a:p>
            <a:r>
              <a:rPr lang="en-US" dirty="0"/>
              <a:t>Flooding, Droughts, &amp; Acidity</a:t>
            </a:r>
          </a:p>
        </p:txBody>
      </p:sp>
      <p:sp>
        <p:nvSpPr>
          <p:cNvPr id="3" name="Slide Number Placeholder 2"/>
          <p:cNvSpPr>
            <a:spLocks noGrp="1"/>
          </p:cNvSpPr>
          <p:nvPr>
            <p:ph type="sldNum" sz="quarter" idx="12"/>
          </p:nvPr>
        </p:nvSpPr>
        <p:spPr>
          <a:xfrm>
            <a:off x="0" y="6491583"/>
            <a:ext cx="533400" cy="366417"/>
          </a:xfrm>
        </p:spPr>
        <p:txBody>
          <a:bodyPr/>
          <a:lstStyle/>
          <a:p>
            <a:fld id="{47A2A49C-3692-4152-8A6C-C7C5B48EF17E}" type="slidenum">
              <a:rPr lang="en-US" smtClean="0"/>
              <a:t>16</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86947" y="1143001"/>
            <a:ext cx="5856653" cy="54863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300" b="1" dirty="0" smtClean="0"/>
              <a:t>Increasing </a:t>
            </a:r>
            <a:r>
              <a:rPr lang="en-US" sz="2300" b="1" dirty="0"/>
              <a:t>greenhouse </a:t>
            </a:r>
            <a:r>
              <a:rPr lang="en-US" sz="2300" b="1" dirty="0" smtClean="0"/>
              <a:t>gases also change </a:t>
            </a:r>
            <a:r>
              <a:rPr lang="en-US" sz="2300" b="1" dirty="0"/>
              <a:t>precipitation patterns. </a:t>
            </a:r>
          </a:p>
          <a:p>
            <a:pPr lvl="1" fontAlgn="base"/>
            <a:r>
              <a:rPr lang="en-US" sz="2300" dirty="0"/>
              <a:t>A warmer atmosphere can hold onto more moisture for longer timeframes. </a:t>
            </a:r>
          </a:p>
          <a:p>
            <a:pPr lvl="1" fontAlgn="base"/>
            <a:r>
              <a:rPr lang="en-US" sz="2300" dirty="0"/>
              <a:t>This increases the frequency of both droughts and flooding. </a:t>
            </a:r>
            <a:r>
              <a:rPr lang="en-US" sz="2300" dirty="0" smtClean="0"/>
              <a:t/>
            </a:r>
            <a:br>
              <a:rPr lang="en-US" sz="2300" dirty="0" smtClean="0"/>
            </a:br>
            <a:endParaRPr lang="en-US" sz="2300" dirty="0"/>
          </a:p>
          <a:p>
            <a:pPr fontAlgn="base"/>
            <a:r>
              <a:rPr lang="en-US" sz="2300" b="1" dirty="0"/>
              <a:t>Increasing </a:t>
            </a:r>
            <a:r>
              <a:rPr lang="en-US" sz="2300" b="1" dirty="0" smtClean="0"/>
              <a:t>CO</a:t>
            </a:r>
            <a:r>
              <a:rPr lang="en-US" sz="2300" b="1" baseline="-25000" dirty="0" smtClean="0"/>
              <a:t>2</a:t>
            </a:r>
            <a:r>
              <a:rPr lang="en-US" sz="2300" b="1" dirty="0" smtClean="0"/>
              <a:t> levels also threaten ocean </a:t>
            </a:r>
            <a:r>
              <a:rPr lang="en-US" sz="2300" b="1" dirty="0"/>
              <a:t>ecosystems. </a:t>
            </a:r>
          </a:p>
          <a:p>
            <a:pPr lvl="1" fontAlgn="base"/>
            <a:r>
              <a:rPr lang="en-US" sz="2300" dirty="0"/>
              <a:t>As </a:t>
            </a:r>
            <a:r>
              <a:rPr lang="en-US" sz="2300" dirty="0" smtClean="0"/>
              <a:t>CO</a:t>
            </a:r>
            <a:r>
              <a:rPr lang="en-US" sz="2300" baseline="-25000" dirty="0" smtClean="0"/>
              <a:t>2</a:t>
            </a:r>
            <a:r>
              <a:rPr lang="en-US" sz="2300" dirty="0" smtClean="0"/>
              <a:t> </a:t>
            </a:r>
            <a:r>
              <a:rPr lang="en-US" sz="2300" dirty="0"/>
              <a:t>dissolves in water, it forms carbonic </a:t>
            </a:r>
            <a:r>
              <a:rPr lang="en-US" sz="2300" dirty="0" smtClean="0"/>
              <a:t>acidic; this dissolves coral </a:t>
            </a:r>
            <a:r>
              <a:rPr lang="en-US" sz="2300" dirty="0"/>
              <a:t>reefs. </a:t>
            </a:r>
          </a:p>
          <a:p>
            <a:pPr lvl="1" fontAlgn="base"/>
            <a:r>
              <a:rPr lang="en-US" sz="2300" dirty="0"/>
              <a:t>This can have significant ramifications as most photosynthesis </a:t>
            </a:r>
            <a:r>
              <a:rPr lang="en-US" sz="2300" dirty="0" smtClean="0"/>
              <a:t>(70%) occurs </a:t>
            </a:r>
            <a:r>
              <a:rPr lang="en-US" sz="2300" dirty="0"/>
              <a:t>in aquatic ecosystems. </a:t>
            </a:r>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230" t="9987" b="11310"/>
          <a:stretch/>
        </p:blipFill>
        <p:spPr>
          <a:xfrm>
            <a:off x="5410199" y="1143000"/>
            <a:ext cx="3745343" cy="2989025"/>
          </a:xfrm>
          <a:prstGeom prst="rect">
            <a:avLst/>
          </a:prstGeom>
        </p:spPr>
      </p:pic>
      <p:sp>
        <p:nvSpPr>
          <p:cNvPr id="7" name="Rectangle 6"/>
          <p:cNvSpPr/>
          <p:nvPr/>
        </p:nvSpPr>
        <p:spPr>
          <a:xfrm>
            <a:off x="6772160" y="0"/>
            <a:ext cx="2430474" cy="196208"/>
          </a:xfrm>
          <a:prstGeom prst="rect">
            <a:avLst/>
          </a:prstGeom>
        </p:spPr>
        <p:txBody>
          <a:bodyPr wrap="none">
            <a:spAutoFit/>
          </a:bodyPr>
          <a:lstStyle/>
          <a:p>
            <a:r>
              <a:rPr lang="en-US" sz="675" u="sng" dirty="0">
                <a:solidFill>
                  <a:srgbClr val="D6D6D6"/>
                </a:solidFill>
                <a:latin typeface="Roboto" charset="0"/>
                <a:hlinkClick r:id="rId4"/>
              </a:rPr>
              <a:t>Source: National Climate Assessment - GlobalChange.gov</a:t>
            </a:r>
            <a:endParaRPr lang="en-US" sz="675" dirty="0"/>
          </a:p>
        </p:txBody>
      </p:sp>
      <p:sp>
        <p:nvSpPr>
          <p:cNvPr id="8" name="Rectangle 7">
            <a:extLst>
              <a:ext uri="{FF2B5EF4-FFF2-40B4-BE49-F238E27FC236}">
                <a16:creationId xmlns:a16="http://schemas.microsoft.com/office/drawing/2014/main" id="{921B38FB-808C-384F-AD70-ACB0BBF4D019}"/>
              </a:ext>
            </a:extLst>
          </p:cNvPr>
          <p:cNvSpPr/>
          <p:nvPr/>
        </p:nvSpPr>
        <p:spPr>
          <a:xfrm>
            <a:off x="6248400" y="1295400"/>
            <a:ext cx="2748060" cy="33855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600" dirty="0"/>
              <a:t>Changes in Heavy Precipitation</a:t>
            </a:r>
          </a:p>
        </p:txBody>
      </p:sp>
      <p:pic>
        <p:nvPicPr>
          <p:cNvPr id="12" name="Picture 11" descr="A picture containing text, tree, reef&#10;&#10;Description automatically generated">
            <a:extLst>
              <a:ext uri="{FF2B5EF4-FFF2-40B4-BE49-F238E27FC236}">
                <a16:creationId xmlns:a16="http://schemas.microsoft.com/office/drawing/2014/main" id="{96A32515-28E5-044E-B095-73DBA33E3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810000"/>
            <a:ext cx="2894419" cy="3048000"/>
          </a:xfrm>
          <a:prstGeom prst="rect">
            <a:avLst/>
          </a:prstGeom>
        </p:spPr>
      </p:pic>
      <p:sp>
        <p:nvSpPr>
          <p:cNvPr id="13" name="Rectangle 12">
            <a:extLst>
              <a:ext uri="{FF2B5EF4-FFF2-40B4-BE49-F238E27FC236}">
                <a16:creationId xmlns:a16="http://schemas.microsoft.com/office/drawing/2014/main" id="{35B2923B-7039-884A-9FEC-CCF981B634E7}"/>
              </a:ext>
            </a:extLst>
          </p:cNvPr>
          <p:cNvSpPr/>
          <p:nvPr/>
        </p:nvSpPr>
        <p:spPr>
          <a:xfrm>
            <a:off x="8334214" y="6642556"/>
            <a:ext cx="838200" cy="215444"/>
          </a:xfrm>
          <a:prstGeom prst="rect">
            <a:avLst/>
          </a:prstGeom>
        </p:spPr>
        <p:txBody>
          <a:bodyPr wrap="square">
            <a:spAutoFit/>
          </a:bodyPr>
          <a:lstStyle/>
          <a:p>
            <a:r>
              <a:rPr lang="en-US" sz="800" i="1" dirty="0"/>
              <a:t>Source: </a:t>
            </a:r>
            <a:r>
              <a:rPr lang="en-US" sz="800" i="1" dirty="0">
                <a:hlinkClick r:id="rId6"/>
              </a:rPr>
              <a:t>FACTS</a:t>
            </a:r>
            <a:endParaRPr lang="en-US" sz="800" i="1" dirty="0"/>
          </a:p>
        </p:txBody>
      </p:sp>
    </p:spTree>
    <p:extLst>
      <p:ext uri="{BB962C8B-B14F-4D97-AF65-F5344CB8AC3E}">
        <p14:creationId xmlns:p14="http://schemas.microsoft.com/office/powerpoint/2010/main" val="1885415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normAutofit/>
          </a:bodyPr>
          <a:lstStyle/>
          <a:p>
            <a:r>
              <a:rPr lang="en-US" dirty="0"/>
              <a:t>Impacts on Agriculture</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17</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76200" y="1295400"/>
            <a:ext cx="6400800"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Rising CO</a:t>
            </a:r>
            <a:r>
              <a:rPr lang="en-US" sz="2400" b="1" baseline="-25000" dirty="0"/>
              <a:t>2</a:t>
            </a:r>
            <a:r>
              <a:rPr lang="en-US" sz="2400" b="1" dirty="0"/>
              <a:t> levels </a:t>
            </a:r>
            <a:r>
              <a:rPr lang="en-US" sz="2400" b="1" dirty="0" smtClean="0"/>
              <a:t>impact </a:t>
            </a:r>
            <a:r>
              <a:rPr lang="en-US" sz="2400" b="1" dirty="0"/>
              <a:t>a wide variety of human activity, particularly agriculture.</a:t>
            </a:r>
          </a:p>
          <a:p>
            <a:pPr marL="742950" lvl="2" indent="-342900"/>
            <a:r>
              <a:rPr lang="en-US" dirty="0" smtClean="0"/>
              <a:t>Increasing summer temperatures by a couple degrees reduces </a:t>
            </a:r>
            <a:r>
              <a:rPr lang="en-US" dirty="0"/>
              <a:t>corn yields by 1-3 tons per </a:t>
            </a:r>
            <a:r>
              <a:rPr lang="en-US" dirty="0" smtClean="0"/>
              <a:t>acre (</a:t>
            </a:r>
            <a:r>
              <a:rPr lang="en-US" i="1" dirty="0" smtClean="0"/>
              <a:t>see data</a:t>
            </a:r>
            <a:r>
              <a:rPr lang="en-US" dirty="0" smtClean="0"/>
              <a:t> </a:t>
            </a:r>
            <a:r>
              <a:rPr lang="en-US" dirty="0" smtClean="0">
                <a:sym typeface="Wingdings" panose="05000000000000000000" pitchFamily="2" charset="2"/>
              </a:rPr>
              <a:t>)</a:t>
            </a:r>
            <a:r>
              <a:rPr lang="en-US" dirty="0" smtClean="0"/>
              <a:t>. </a:t>
            </a:r>
            <a:r>
              <a:rPr lang="en-US" sz="900" dirty="0"/>
              <a:t>(</a:t>
            </a:r>
            <a:r>
              <a:rPr lang="en-US" sz="900" dirty="0">
                <a:hlinkClick r:id="rId3"/>
              </a:rPr>
              <a:t>Pryor </a:t>
            </a:r>
            <a:r>
              <a:rPr lang="en-US" sz="900" i="1" dirty="0">
                <a:hlinkClick r:id="rId3"/>
              </a:rPr>
              <a:t>et al</a:t>
            </a:r>
            <a:r>
              <a:rPr lang="en-US" sz="900" dirty="0">
                <a:hlinkClick r:id="rId3"/>
              </a:rPr>
              <a:t>., 2014</a:t>
            </a:r>
            <a:r>
              <a:rPr lang="en-US" sz="900" dirty="0"/>
              <a:t>)</a:t>
            </a:r>
          </a:p>
          <a:p>
            <a:pPr marL="742950" lvl="2" indent="-342900"/>
            <a:r>
              <a:rPr lang="en-US" dirty="0"/>
              <a:t>The US dairy industry loses $670 million annually </a:t>
            </a:r>
            <a:r>
              <a:rPr lang="en-US" dirty="0" smtClean="0"/>
              <a:t>from increasing temps. </a:t>
            </a:r>
            <a:r>
              <a:rPr lang="en-US" sz="900" dirty="0" smtClean="0"/>
              <a:t>(</a:t>
            </a:r>
            <a:r>
              <a:rPr lang="en-US" sz="900" dirty="0" err="1" smtClean="0">
                <a:hlinkClick r:id="rId4"/>
              </a:rPr>
              <a:t>Mauger</a:t>
            </a:r>
            <a:r>
              <a:rPr lang="en-US" sz="900" dirty="0" smtClean="0">
                <a:hlinkClick r:id="rId4"/>
              </a:rPr>
              <a:t> </a:t>
            </a:r>
            <a:r>
              <a:rPr lang="en-US" sz="900" i="1" dirty="0">
                <a:hlinkClick r:id="rId4"/>
              </a:rPr>
              <a:t>et al</a:t>
            </a:r>
            <a:r>
              <a:rPr lang="en-US" sz="900" dirty="0">
                <a:hlinkClick r:id="rId4"/>
              </a:rPr>
              <a:t>., 2015</a:t>
            </a:r>
            <a:r>
              <a:rPr lang="en-US" sz="900" dirty="0"/>
              <a:t>)</a:t>
            </a:r>
          </a:p>
          <a:p>
            <a:pPr marL="742950" lvl="2" indent="-342900"/>
            <a:r>
              <a:rPr lang="en-US" dirty="0" smtClean="0"/>
              <a:t>Lengthening </a:t>
            </a:r>
            <a:r>
              <a:rPr lang="en-US" dirty="0"/>
              <a:t>the summer growing season by a single day results in a 7.6% reduction in </a:t>
            </a:r>
            <a:r>
              <a:rPr lang="en-US" dirty="0" smtClean="0"/>
              <a:t>wheat production. </a:t>
            </a:r>
            <a:r>
              <a:rPr lang="en-US" sz="900" dirty="0"/>
              <a:t>(</a:t>
            </a:r>
            <a:r>
              <a:rPr lang="en-US" sz="900" dirty="0">
                <a:hlinkClick r:id="rId5"/>
              </a:rPr>
              <a:t>Tack </a:t>
            </a:r>
            <a:r>
              <a:rPr lang="en-US" sz="900" i="1" dirty="0">
                <a:hlinkClick r:id="rId5"/>
              </a:rPr>
              <a:t>et al.</a:t>
            </a:r>
            <a:r>
              <a:rPr lang="en-US" sz="900" dirty="0">
                <a:hlinkClick r:id="rId5"/>
              </a:rPr>
              <a:t>, 2015</a:t>
            </a:r>
            <a:r>
              <a:rPr lang="en-US" sz="900" dirty="0"/>
              <a:t>)</a:t>
            </a:r>
          </a:p>
          <a:p>
            <a:pPr marL="742950" lvl="2" indent="-342900"/>
            <a:r>
              <a:rPr lang="en-US" dirty="0"/>
              <a:t>Early </a:t>
            </a:r>
            <a:r>
              <a:rPr lang="en-US" dirty="0" smtClean="0"/>
              <a:t>thaws </a:t>
            </a:r>
            <a:r>
              <a:rPr lang="en-US" dirty="0"/>
              <a:t>cause hundreds of millions of dollars in losses to fruit &amp; berry </a:t>
            </a:r>
            <a:r>
              <a:rPr lang="en-US" dirty="0" smtClean="0"/>
              <a:t>crops.</a:t>
            </a:r>
            <a:r>
              <a:rPr lang="en-US" dirty="0"/>
              <a:t/>
            </a:r>
            <a:br>
              <a:rPr lang="en-US" dirty="0"/>
            </a:br>
            <a:r>
              <a:rPr lang="en-US" sz="900" dirty="0"/>
              <a:t> (</a:t>
            </a:r>
            <a:r>
              <a:rPr lang="en-US" sz="900" dirty="0">
                <a:hlinkClick r:id="rId6"/>
              </a:rPr>
              <a:t>Hatfield &amp; Tackle, 2014</a:t>
            </a:r>
            <a:r>
              <a:rPr lang="en-US" sz="900" dirty="0"/>
              <a:t>)</a:t>
            </a:r>
          </a:p>
        </p:txBody>
      </p:sp>
      <p:sp>
        <p:nvSpPr>
          <p:cNvPr id="6" name="Rectangle 5"/>
          <p:cNvSpPr/>
          <p:nvPr/>
        </p:nvSpPr>
        <p:spPr>
          <a:xfrm>
            <a:off x="6622016" y="5415171"/>
            <a:ext cx="2521984" cy="1061829"/>
          </a:xfrm>
          <a:prstGeom prst="rect">
            <a:avLst/>
          </a:prstGeom>
        </p:spPr>
        <p:txBody>
          <a:bodyPr wrap="square">
            <a:spAutoFit/>
          </a:bodyPr>
          <a:lstStyle/>
          <a:p>
            <a:pPr algn="ctr"/>
            <a:r>
              <a:rPr lang="en-US" dirty="0" smtClean="0"/>
              <a:t>Warmer summer temps cause major reductions in crop production.</a:t>
            </a:r>
            <a:r>
              <a:rPr lang="en-US" dirty="0"/>
              <a:t/>
            </a:r>
            <a:br>
              <a:rPr lang="en-US" dirty="0"/>
            </a:br>
            <a:r>
              <a:rPr lang="en-US" sz="900" dirty="0"/>
              <a:t>(</a:t>
            </a:r>
            <a:r>
              <a:rPr lang="en-US" sz="900" dirty="0">
                <a:hlinkClick r:id="rId3"/>
              </a:rPr>
              <a:t>Pryor </a:t>
            </a:r>
            <a:r>
              <a:rPr lang="en-US" sz="900" i="1" dirty="0">
                <a:hlinkClick r:id="rId3"/>
              </a:rPr>
              <a:t>et al</a:t>
            </a:r>
            <a:r>
              <a:rPr lang="en-US" sz="900" dirty="0">
                <a:hlinkClick r:id="rId3"/>
              </a:rPr>
              <a:t>., 2014</a:t>
            </a:r>
            <a:r>
              <a:rPr lang="en-US" sz="900" dirty="0"/>
              <a:t>)</a:t>
            </a:r>
          </a:p>
        </p:txBody>
      </p:sp>
      <p:pic>
        <p:nvPicPr>
          <p:cNvPr id="9" name="Picture 8" descr="Chart, line chart, scatter chart&#10;&#10;Description automatically generated">
            <a:extLst>
              <a:ext uri="{FF2B5EF4-FFF2-40B4-BE49-F238E27FC236}">
                <a16:creationId xmlns:a16="http://schemas.microsoft.com/office/drawing/2014/main" id="{B0AD0B94-C192-0942-983B-E17E3D951EE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0083"/>
          <a:stretch/>
        </p:blipFill>
        <p:spPr>
          <a:xfrm>
            <a:off x="6596259" y="3357771"/>
            <a:ext cx="2547741" cy="2057400"/>
          </a:xfrm>
          <a:prstGeom prst="rect">
            <a:avLst/>
          </a:prstGeom>
        </p:spPr>
      </p:pic>
      <p:pic>
        <p:nvPicPr>
          <p:cNvPr id="10" name="Picture 9" descr="Chart, line chart, scatter chart&#10;&#10;Description automatically generated">
            <a:extLst>
              <a:ext uri="{FF2B5EF4-FFF2-40B4-BE49-F238E27FC236}">
                <a16:creationId xmlns:a16="http://schemas.microsoft.com/office/drawing/2014/main" id="{B896DB79-52CE-2B45-BC5E-DD8C118592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0227"/>
          <a:stretch/>
        </p:blipFill>
        <p:spPr>
          <a:xfrm>
            <a:off x="6629400" y="1300371"/>
            <a:ext cx="2540431" cy="2057400"/>
          </a:xfrm>
          <a:prstGeom prst="rect">
            <a:avLst/>
          </a:prstGeom>
        </p:spPr>
      </p:pic>
    </p:spTree>
    <p:extLst>
      <p:ext uri="{BB962C8B-B14F-4D97-AF65-F5344CB8AC3E}">
        <p14:creationId xmlns:p14="http://schemas.microsoft.com/office/powerpoint/2010/main" val="377084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353E-4CFA-484D-A8BF-D968EB8FD782}"/>
              </a:ext>
            </a:extLst>
          </p:cNvPr>
          <p:cNvSpPr>
            <a:spLocks noGrp="1"/>
          </p:cNvSpPr>
          <p:nvPr>
            <p:ph type="title"/>
          </p:nvPr>
        </p:nvSpPr>
        <p:spPr/>
        <p:txBody>
          <a:bodyPr/>
          <a:lstStyle/>
          <a:p>
            <a:r>
              <a:rPr lang="en-US" dirty="0"/>
              <a:t> </a:t>
            </a:r>
          </a:p>
        </p:txBody>
      </p:sp>
      <p:sp>
        <p:nvSpPr>
          <p:cNvPr id="5" name="Slide Number Placeholder 4">
            <a:extLst>
              <a:ext uri="{FF2B5EF4-FFF2-40B4-BE49-F238E27FC236}">
                <a16:creationId xmlns:a16="http://schemas.microsoft.com/office/drawing/2014/main" id="{D2FEF7D1-B447-8949-A204-71B564497C21}"/>
              </a:ext>
            </a:extLst>
          </p:cNvPr>
          <p:cNvSpPr>
            <a:spLocks noGrp="1"/>
          </p:cNvSpPr>
          <p:nvPr>
            <p:ph type="sldNum" sz="quarter" idx="12"/>
          </p:nvPr>
        </p:nvSpPr>
        <p:spPr/>
        <p:txBody>
          <a:bodyPr/>
          <a:lstStyle/>
          <a:p>
            <a:fld id="{47A2A49C-3692-4152-8A6C-C7C5B48EF17E}" type="slidenum">
              <a:rPr lang="en-US" smtClean="0"/>
              <a:t>18</a:t>
            </a:fld>
            <a:endParaRPr lang="en-US"/>
          </a:p>
        </p:txBody>
      </p:sp>
      <p:sp>
        <p:nvSpPr>
          <p:cNvPr id="13" name="Title 1">
            <a:extLst>
              <a:ext uri="{FF2B5EF4-FFF2-40B4-BE49-F238E27FC236}">
                <a16:creationId xmlns:a16="http://schemas.microsoft.com/office/drawing/2014/main" id="{2129B665-23F9-FC4F-BF4F-A8452BA56EA8}"/>
              </a:ext>
            </a:extLst>
          </p:cNvPr>
          <p:cNvSpPr txBox="1">
            <a:spLocks/>
          </p:cNvSpPr>
          <p:nvPr/>
        </p:nvSpPr>
        <p:spPr>
          <a:xfrm>
            <a:off x="192506" y="264696"/>
            <a:ext cx="8734926" cy="9921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Revising Our Claims</a:t>
            </a:r>
            <a:endParaRPr lang="en-US" altLang="en-US" dirty="0"/>
          </a:p>
        </p:txBody>
      </p:sp>
      <p:sp>
        <p:nvSpPr>
          <p:cNvPr id="20" name="Content Placeholder 10">
            <a:extLst>
              <a:ext uri="{FF2B5EF4-FFF2-40B4-BE49-F238E27FC236}">
                <a16:creationId xmlns:a16="http://schemas.microsoft.com/office/drawing/2014/main" id="{611EFB8D-C278-C143-B238-810FFBCB589A}"/>
              </a:ext>
            </a:extLst>
          </p:cNvPr>
          <p:cNvSpPr txBox="1">
            <a:spLocks/>
          </p:cNvSpPr>
          <p:nvPr/>
        </p:nvSpPr>
        <p:spPr>
          <a:xfrm>
            <a:off x="457200" y="1371600"/>
            <a:ext cx="5410200"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Re-visit your ideas about our questions.</a:t>
            </a:r>
          </a:p>
          <a:p>
            <a:pPr lvl="0"/>
            <a:r>
              <a:rPr lang="en-US" sz="2400" dirty="0"/>
              <a:t>How do imbalances in matter and energy cause ecosystem disturbances? </a:t>
            </a:r>
          </a:p>
          <a:p>
            <a:pPr lvl="0"/>
            <a:r>
              <a:rPr lang="en-US" sz="2400" dirty="0"/>
              <a:t>How do ecosystems enable matter movement and energy transformation? </a:t>
            </a:r>
          </a:p>
          <a:p>
            <a:pPr lvl="0"/>
            <a:r>
              <a:rPr lang="en-US" sz="2400" dirty="0"/>
              <a:t>How do imbalances in matter and energy occur? </a:t>
            </a:r>
          </a:p>
          <a:p>
            <a:pPr lvl="0"/>
            <a:r>
              <a:rPr lang="en-US" sz="2400" dirty="0"/>
              <a:t>What happens when matter and energy are unbalanced?</a:t>
            </a:r>
          </a:p>
          <a:p>
            <a:pPr lvl="0"/>
            <a:r>
              <a:rPr lang="en-US" sz="2400" dirty="0"/>
              <a:t>How does human activity relate to these kinds of disturbances? </a:t>
            </a:r>
          </a:p>
        </p:txBody>
      </p:sp>
      <p:pic>
        <p:nvPicPr>
          <p:cNvPr id="7" name="Picture 6" descr="Chart, line chart&#10;&#10;Description automatically generated">
            <a:extLst>
              <a:ext uri="{FF2B5EF4-FFF2-40B4-BE49-F238E27FC236}">
                <a16:creationId xmlns:a16="http://schemas.microsoft.com/office/drawing/2014/main" id="{B4DBBD12-5E8E-AD45-A201-EE5B14014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4439" y="1676400"/>
            <a:ext cx="3174336" cy="4189207"/>
          </a:xfrm>
          <a:prstGeom prst="rect">
            <a:avLst/>
          </a:prstGeom>
        </p:spPr>
      </p:pic>
    </p:spTree>
    <p:extLst>
      <p:ext uri="{BB962C8B-B14F-4D97-AF65-F5344CB8AC3E}">
        <p14:creationId xmlns:p14="http://schemas.microsoft.com/office/powerpoint/2010/main" val="2948067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76A9C-08EA-D64E-BD29-A31995F1A65D}"/>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a:lnSpc>
                <a:spcPct val="90000"/>
              </a:lnSpc>
            </a:pPr>
            <a:r>
              <a:rPr lang="en-US" sz="4300"/>
              <a:t>Looking Ahead: Part 3 Investigation</a:t>
            </a:r>
          </a:p>
        </p:txBody>
      </p:sp>
      <p:sp>
        <p:nvSpPr>
          <p:cNvPr id="73"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6BF78E-E61B-1846-8272-D5FB3D128DE1}"/>
              </a:ext>
            </a:extLst>
          </p:cNvPr>
          <p:cNvSpPr>
            <a:spLocks noGrp="1"/>
          </p:cNvSpPr>
          <p:nvPr>
            <p:ph sz="half" idx="1"/>
          </p:nvPr>
        </p:nvSpPr>
        <p:spPr>
          <a:xfrm>
            <a:off x="480060" y="2872898"/>
            <a:ext cx="3182691" cy="3680301"/>
          </a:xfrm>
        </p:spPr>
        <p:txBody>
          <a:bodyPr vert="horz" lIns="91440" tIns="45720" rIns="91440" bIns="45720" rtlCol="0">
            <a:normAutofit/>
          </a:bodyPr>
          <a:lstStyle/>
          <a:p>
            <a:pPr indent="-228600">
              <a:lnSpc>
                <a:spcPct val="90000"/>
              </a:lnSpc>
            </a:pPr>
            <a:r>
              <a:rPr lang="en-US" dirty="0"/>
              <a:t>In Part 3, you will use a computer simulation to investigate how different kinds of energy (radiation) interact with GHG’s. </a:t>
            </a:r>
          </a:p>
        </p:txBody>
      </p:sp>
      <p:sp>
        <p:nvSpPr>
          <p:cNvPr id="5" name="Slide Number Placeholder 4">
            <a:extLst>
              <a:ext uri="{FF2B5EF4-FFF2-40B4-BE49-F238E27FC236}">
                <a16:creationId xmlns:a16="http://schemas.microsoft.com/office/drawing/2014/main" id="{066A3EFD-A633-7043-8885-42642991CD89}"/>
              </a:ext>
            </a:extLst>
          </p:cNvPr>
          <p:cNvSpPr>
            <a:spLocks noGrp="1"/>
          </p:cNvSpPr>
          <p:nvPr>
            <p:ph type="sldNum" sz="quarter" idx="12"/>
          </p:nvPr>
        </p:nvSpPr>
        <p:spPr>
          <a:xfrm>
            <a:off x="7829550" y="6356350"/>
            <a:ext cx="685800" cy="365125"/>
          </a:xfrm>
        </p:spPr>
        <p:txBody>
          <a:bodyPr vert="horz" lIns="91440" tIns="45720" rIns="91440" bIns="45720" rtlCol="0" anchor="ctr">
            <a:normAutofit/>
          </a:bodyPr>
          <a:lstStyle/>
          <a:p>
            <a:pPr>
              <a:spcAft>
                <a:spcPts val="600"/>
              </a:spcAft>
              <a:defRPr/>
            </a:pPr>
            <a:fld id="{47A2A49C-3692-4152-8A6C-C7C5B48EF17E}" type="slidenum">
              <a:rPr lang="en-US" sz="1200">
                <a:solidFill>
                  <a:srgbClr val="FFFFFF"/>
                </a:solidFill>
                <a:latin typeface="Calibri" panose="020F0502020204030204"/>
                <a:cs typeface="+mn-cs"/>
              </a:rPr>
              <a:pPr>
                <a:spcAft>
                  <a:spcPts val="600"/>
                </a:spcAft>
                <a:defRPr/>
              </a:pPr>
              <a:t>19</a:t>
            </a:fld>
            <a:endParaRPr lang="en-US" sz="1200">
              <a:solidFill>
                <a:srgbClr val="FFFFFF"/>
              </a:solidFill>
              <a:latin typeface="Calibri" panose="020F0502020204030204"/>
              <a:cs typeface="+mn-cs"/>
            </a:endParaRPr>
          </a:p>
        </p:txBody>
      </p:sp>
      <p:pic>
        <p:nvPicPr>
          <p:cNvPr id="4" name="Picture 3"/>
          <p:cNvPicPr>
            <a:picLocks noChangeAspect="1"/>
          </p:cNvPicPr>
          <p:nvPr/>
        </p:nvPicPr>
        <p:blipFill>
          <a:blip r:embed="rId2"/>
          <a:stretch>
            <a:fillRect/>
          </a:stretch>
        </p:blipFill>
        <p:spPr>
          <a:xfrm>
            <a:off x="4724400" y="533400"/>
            <a:ext cx="4037838" cy="2990560"/>
          </a:xfrm>
          <a:prstGeom prst="rect">
            <a:avLst/>
          </a:prstGeom>
        </p:spPr>
      </p:pic>
      <p:pic>
        <p:nvPicPr>
          <p:cNvPr id="6" name="Picture 5"/>
          <p:cNvPicPr>
            <a:picLocks noChangeAspect="1"/>
          </p:cNvPicPr>
          <p:nvPr/>
        </p:nvPicPr>
        <p:blipFill rotWithShape="1">
          <a:blip r:embed="rId3"/>
          <a:srcRect l="3774"/>
          <a:stretch/>
        </p:blipFill>
        <p:spPr>
          <a:xfrm>
            <a:off x="4724400" y="3503372"/>
            <a:ext cx="4037838" cy="2952462"/>
          </a:xfrm>
          <a:prstGeom prst="rect">
            <a:avLst/>
          </a:prstGeom>
        </p:spPr>
      </p:pic>
    </p:spTree>
    <p:extLst>
      <p:ext uri="{BB962C8B-B14F-4D97-AF65-F5344CB8AC3E}">
        <p14:creationId xmlns:p14="http://schemas.microsoft.com/office/powerpoint/2010/main" val="1557624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9D31-2EEB-0243-8F94-C20793CE8E69}"/>
              </a:ext>
            </a:extLst>
          </p:cNvPr>
          <p:cNvSpPr>
            <a:spLocks noGrp="1"/>
          </p:cNvSpPr>
          <p:nvPr>
            <p:ph type="title"/>
          </p:nvPr>
        </p:nvSpPr>
        <p:spPr/>
        <p:txBody>
          <a:bodyPr>
            <a:normAutofit fontScale="90000"/>
          </a:bodyPr>
          <a:lstStyle/>
          <a:p>
            <a:r>
              <a:rPr lang="en-US" dirty="0"/>
              <a:t>Ecosystems Unit – W2 Driving Question</a:t>
            </a:r>
          </a:p>
        </p:txBody>
      </p:sp>
      <p:sp>
        <p:nvSpPr>
          <p:cNvPr id="3" name="Content Placeholder 2">
            <a:extLst>
              <a:ext uri="{FF2B5EF4-FFF2-40B4-BE49-F238E27FC236}">
                <a16:creationId xmlns:a16="http://schemas.microsoft.com/office/drawing/2014/main" id="{975B9431-CA56-3546-BB46-F778436D35F7}"/>
              </a:ext>
            </a:extLst>
          </p:cNvPr>
          <p:cNvSpPr>
            <a:spLocks noGrp="1"/>
          </p:cNvSpPr>
          <p:nvPr>
            <p:ph sz="half" idx="1"/>
          </p:nvPr>
        </p:nvSpPr>
        <p:spPr>
          <a:xfrm>
            <a:off x="152400" y="1600200"/>
            <a:ext cx="5486400" cy="4873386"/>
          </a:xfrm>
        </p:spPr>
        <p:txBody>
          <a:bodyPr>
            <a:normAutofit fontScale="92500" lnSpcReduction="10000"/>
          </a:bodyPr>
          <a:lstStyle/>
          <a:p>
            <a:pPr lvl="0"/>
            <a:r>
              <a:rPr lang="en-US" dirty="0"/>
              <a:t>How do imbalances in matter and energy cause ecosystem disturbances? </a:t>
            </a:r>
          </a:p>
          <a:p>
            <a:pPr lvl="0"/>
            <a:r>
              <a:rPr lang="en-US" dirty="0"/>
              <a:t>How do ecosystems enable matter movement and energy transformation? </a:t>
            </a:r>
          </a:p>
          <a:p>
            <a:pPr lvl="0"/>
            <a:r>
              <a:rPr lang="en-US" dirty="0"/>
              <a:t>How do imbalances in matter and energy occur? </a:t>
            </a:r>
          </a:p>
          <a:p>
            <a:pPr lvl="0"/>
            <a:r>
              <a:rPr lang="en-US" dirty="0"/>
              <a:t>What happens when matter and energy are unbalanced?</a:t>
            </a:r>
          </a:p>
          <a:p>
            <a:pPr lvl="0"/>
            <a:r>
              <a:rPr lang="en-US" dirty="0"/>
              <a:t>How does human activity relate to these kinds of disturbances?  </a:t>
            </a:r>
          </a:p>
        </p:txBody>
      </p:sp>
      <p:sp>
        <p:nvSpPr>
          <p:cNvPr id="5" name="Slide Number Placeholder 4">
            <a:extLst>
              <a:ext uri="{FF2B5EF4-FFF2-40B4-BE49-F238E27FC236}">
                <a16:creationId xmlns:a16="http://schemas.microsoft.com/office/drawing/2014/main" id="{6EEC83A5-782D-E14E-9050-97ED00E94BA3}"/>
              </a:ext>
            </a:extLst>
          </p:cNvPr>
          <p:cNvSpPr>
            <a:spLocks noGrp="1"/>
          </p:cNvSpPr>
          <p:nvPr>
            <p:ph type="sldNum" sz="quarter" idx="12"/>
          </p:nvPr>
        </p:nvSpPr>
        <p:spPr/>
        <p:txBody>
          <a:bodyPr/>
          <a:lstStyle/>
          <a:p>
            <a:fld id="{47A2A49C-3692-4152-8A6C-C7C5B48EF17E}" type="slidenum">
              <a:rPr lang="en-US" smtClean="0"/>
              <a:t>2</a:t>
            </a:fld>
            <a:endParaRPr lang="en-US"/>
          </a:p>
        </p:txBody>
      </p:sp>
      <p:pic>
        <p:nvPicPr>
          <p:cNvPr id="7" name="Picture 6" descr="Chart, line chart&#10;&#10;Description automatically generated">
            <a:extLst>
              <a:ext uri="{FF2B5EF4-FFF2-40B4-BE49-F238E27FC236}">
                <a16:creationId xmlns:a16="http://schemas.microsoft.com/office/drawing/2014/main" id="{BCB4CB3C-C1C6-474B-A628-48DDC0E18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607" y="1600200"/>
            <a:ext cx="3464393" cy="4572000"/>
          </a:xfrm>
          <a:prstGeom prst="rect">
            <a:avLst/>
          </a:prstGeom>
        </p:spPr>
      </p:pic>
    </p:spTree>
    <p:extLst>
      <p:ext uri="{BB962C8B-B14F-4D97-AF65-F5344CB8AC3E}">
        <p14:creationId xmlns:p14="http://schemas.microsoft.com/office/powerpoint/2010/main" val="445905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Slide Number Placeholder 4"/>
          <p:cNvSpPr>
            <a:spLocks noGrp="1"/>
          </p:cNvSpPr>
          <p:nvPr>
            <p:ph type="sldNum" sz="quarter" idx="12"/>
          </p:nvPr>
        </p:nvSpPr>
        <p:spPr/>
        <p:txBody>
          <a:bodyPr/>
          <a:lstStyle/>
          <a:p>
            <a:fld id="{47A2A49C-3692-4152-8A6C-C7C5B48EF17E}" type="slidenum">
              <a:rPr lang="en-US" smtClean="0"/>
              <a:t>20</a:t>
            </a:fld>
            <a:endParaRPr lang="en-US"/>
          </a:p>
        </p:txBody>
      </p:sp>
      <p:sp>
        <p:nvSpPr>
          <p:cNvPr id="3" name="Content Placeholder 2"/>
          <p:cNvSpPr>
            <a:spLocks noGrp="1"/>
          </p:cNvSpPr>
          <p:nvPr>
            <p:ph sz="half" idx="1"/>
          </p:nvPr>
        </p:nvSpPr>
        <p:spPr>
          <a:xfrm>
            <a:off x="457200" y="1417638"/>
            <a:ext cx="8229600" cy="4708525"/>
          </a:xfrm>
        </p:spPr>
        <p:txBody>
          <a:bodyPr>
            <a:noAutofit/>
          </a:bodyPr>
          <a:lstStyle/>
          <a:p>
            <a:r>
              <a:rPr lang="en-US" sz="2400" b="1" dirty="0" smtClean="0"/>
              <a:t>Imbalances in the movement of matter and/or the flow of energy can result in disturbances to ecosystem function. </a:t>
            </a:r>
          </a:p>
          <a:p>
            <a:pPr lvl="1"/>
            <a:r>
              <a:rPr lang="en-US" dirty="0" smtClean="0"/>
              <a:t>The extinction of the dinosaurs is an example; dust clouds interrupted photosynthesis, reducing carrying capacities of ecosystems, resulting in mass extinction. </a:t>
            </a:r>
            <a:br>
              <a:rPr lang="en-US" dirty="0" smtClean="0"/>
            </a:br>
            <a:endParaRPr lang="en-US" dirty="0" smtClean="0"/>
          </a:p>
          <a:p>
            <a:r>
              <a:rPr lang="en-US" sz="2400" b="1" dirty="0" smtClean="0"/>
              <a:t>Currently, there is in imbalance in the movement of carbon atoms.</a:t>
            </a:r>
          </a:p>
          <a:p>
            <a:pPr lvl="1"/>
            <a:r>
              <a:rPr lang="en-US" dirty="0"/>
              <a:t>T</a:t>
            </a:r>
            <a:r>
              <a:rPr lang="en-US" dirty="0" smtClean="0"/>
              <a:t>he release of CO</a:t>
            </a:r>
            <a:r>
              <a:rPr lang="en-US" baseline="-25000" dirty="0" smtClean="0"/>
              <a:t>2</a:t>
            </a:r>
            <a:r>
              <a:rPr lang="en-US" dirty="0" smtClean="0"/>
              <a:t> through fossil fuel combustion exceeds the rate of absorption of </a:t>
            </a:r>
            <a:r>
              <a:rPr lang="en-US" dirty="0"/>
              <a:t>CO</a:t>
            </a:r>
            <a:r>
              <a:rPr lang="en-US" baseline="-25000" dirty="0"/>
              <a:t>2 </a:t>
            </a:r>
            <a:r>
              <a:rPr lang="en-US" dirty="0" smtClean="0"/>
              <a:t>through photosynthesis.</a:t>
            </a:r>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979606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Slide Number Placeholder 4"/>
          <p:cNvSpPr>
            <a:spLocks noGrp="1"/>
          </p:cNvSpPr>
          <p:nvPr>
            <p:ph type="sldNum" sz="quarter" idx="12"/>
          </p:nvPr>
        </p:nvSpPr>
        <p:spPr/>
        <p:txBody>
          <a:bodyPr/>
          <a:lstStyle/>
          <a:p>
            <a:fld id="{47A2A49C-3692-4152-8A6C-C7C5B48EF17E}" type="slidenum">
              <a:rPr lang="en-US" smtClean="0"/>
              <a:t>21</a:t>
            </a:fld>
            <a:endParaRPr lang="en-US"/>
          </a:p>
        </p:txBody>
      </p:sp>
      <p:sp>
        <p:nvSpPr>
          <p:cNvPr id="3" name="Content Placeholder 2"/>
          <p:cNvSpPr>
            <a:spLocks noGrp="1"/>
          </p:cNvSpPr>
          <p:nvPr>
            <p:ph sz="half" idx="1"/>
          </p:nvPr>
        </p:nvSpPr>
        <p:spPr>
          <a:xfrm>
            <a:off x="381000" y="1295400"/>
            <a:ext cx="8382000" cy="4525963"/>
          </a:xfrm>
        </p:spPr>
        <p:txBody>
          <a:bodyPr>
            <a:noAutofit/>
          </a:bodyPr>
          <a:lstStyle/>
          <a:p>
            <a:r>
              <a:rPr lang="en-US" sz="2400" b="1" u="sng" dirty="0"/>
              <a:t>Greenhouse gases</a:t>
            </a:r>
            <a:r>
              <a:rPr lang="en-US" sz="2400" b="1" dirty="0"/>
              <a:t> like CO</a:t>
            </a:r>
            <a:r>
              <a:rPr lang="en-US" sz="2400" b="1" baseline="-25000" dirty="0"/>
              <a:t>2</a:t>
            </a:r>
            <a:r>
              <a:rPr lang="en-US" sz="2400" b="1" dirty="0"/>
              <a:t> allow light to pass through but slow the loss of infrared radiation (heat energy). </a:t>
            </a:r>
          </a:p>
          <a:p>
            <a:pPr lvl="1"/>
            <a:r>
              <a:rPr lang="en-US" dirty="0"/>
              <a:t>This is called the </a:t>
            </a:r>
            <a:r>
              <a:rPr lang="en-US" u="sng" dirty="0"/>
              <a:t>greenhouse effect</a:t>
            </a:r>
            <a:r>
              <a:rPr lang="en-US" dirty="0" smtClean="0"/>
              <a:t>.</a:t>
            </a:r>
            <a:br>
              <a:rPr lang="en-US" dirty="0" smtClean="0"/>
            </a:br>
            <a:endParaRPr lang="en-US" dirty="0"/>
          </a:p>
          <a:p>
            <a:r>
              <a:rPr lang="en-US" sz="2400" b="1" dirty="0" smtClean="0"/>
              <a:t>CO</a:t>
            </a:r>
            <a:r>
              <a:rPr lang="en-US" sz="2400" b="1" baseline="-25000" dirty="0" smtClean="0"/>
              <a:t>2</a:t>
            </a:r>
            <a:r>
              <a:rPr lang="en-US" sz="2400" b="1" dirty="0" smtClean="0"/>
              <a:t> </a:t>
            </a:r>
            <a:r>
              <a:rPr lang="en-US" sz="2400" b="1" dirty="0"/>
              <a:t>helps to moderate the temperature of the earth.</a:t>
            </a:r>
          </a:p>
          <a:p>
            <a:pPr lvl="1"/>
            <a:r>
              <a:rPr lang="en-US" dirty="0" smtClean="0"/>
              <a:t>However, excess </a:t>
            </a:r>
            <a:r>
              <a:rPr lang="en-US" dirty="0"/>
              <a:t>greenhouse gases </a:t>
            </a:r>
            <a:r>
              <a:rPr lang="en-US" dirty="0" smtClean="0"/>
              <a:t>disrupt ecosystems. </a:t>
            </a:r>
            <a:br>
              <a:rPr lang="en-US" dirty="0" smtClean="0"/>
            </a:br>
            <a:endParaRPr lang="en-US" dirty="0"/>
          </a:p>
          <a:p>
            <a:r>
              <a:rPr lang="en-US" sz="2400" b="1" dirty="0" smtClean="0"/>
              <a:t>CO</a:t>
            </a:r>
            <a:r>
              <a:rPr lang="en-US" sz="2400" b="1" baseline="-25000" dirty="0" smtClean="0"/>
              <a:t>2</a:t>
            </a:r>
            <a:r>
              <a:rPr lang="en-US" sz="2400" b="1" dirty="0" smtClean="0"/>
              <a:t> is the most abundant greenhouse gas. </a:t>
            </a:r>
          </a:p>
          <a:p>
            <a:pPr lvl="1"/>
            <a:r>
              <a:rPr lang="en-US" dirty="0" smtClean="0"/>
              <a:t>More abundant gases like N</a:t>
            </a:r>
            <a:r>
              <a:rPr lang="en-US" baseline="-25000" dirty="0"/>
              <a:t>2</a:t>
            </a:r>
            <a:r>
              <a:rPr lang="en-US" dirty="0" smtClean="0"/>
              <a:t> and O</a:t>
            </a:r>
            <a:r>
              <a:rPr lang="en-US" baseline="-25000" dirty="0"/>
              <a:t>2</a:t>
            </a:r>
            <a:r>
              <a:rPr lang="en-US" dirty="0" smtClean="0"/>
              <a:t> are unable to interact with </a:t>
            </a:r>
            <a:r>
              <a:rPr lang="en-US" u="sng" dirty="0" smtClean="0"/>
              <a:t>infrared radiation</a:t>
            </a:r>
            <a:r>
              <a:rPr lang="en-US" dirty="0" smtClean="0"/>
              <a:t> due to the molecular properties.</a:t>
            </a:r>
          </a:p>
          <a:p>
            <a:pPr lvl="1"/>
            <a:r>
              <a:rPr lang="en-US" dirty="0" smtClean="0"/>
              <a:t>Because CO2 has more than 3 atoms and more than 2 elements, it can slow the loss of infrared radiation. </a:t>
            </a:r>
            <a:br>
              <a:rPr lang="en-US" dirty="0" smtClean="0"/>
            </a:br>
            <a:endParaRPr lang="en-US" sz="2400" dirty="0"/>
          </a:p>
        </p:txBody>
      </p:sp>
    </p:spTree>
    <p:extLst>
      <p:ext uri="{BB962C8B-B14F-4D97-AF65-F5344CB8AC3E}">
        <p14:creationId xmlns:p14="http://schemas.microsoft.com/office/powerpoint/2010/main" val="39272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Slide Number Placeholder 4"/>
          <p:cNvSpPr>
            <a:spLocks noGrp="1"/>
          </p:cNvSpPr>
          <p:nvPr>
            <p:ph type="sldNum" sz="quarter" idx="12"/>
          </p:nvPr>
        </p:nvSpPr>
        <p:spPr/>
        <p:txBody>
          <a:bodyPr/>
          <a:lstStyle/>
          <a:p>
            <a:fld id="{47A2A49C-3692-4152-8A6C-C7C5B48EF17E}" type="slidenum">
              <a:rPr lang="en-US" smtClean="0"/>
              <a:t>22</a:t>
            </a:fld>
            <a:endParaRPr lang="en-US"/>
          </a:p>
        </p:txBody>
      </p:sp>
      <p:sp>
        <p:nvSpPr>
          <p:cNvPr id="3" name="Content Placeholder 2"/>
          <p:cNvSpPr>
            <a:spLocks noGrp="1"/>
          </p:cNvSpPr>
          <p:nvPr>
            <p:ph sz="half" idx="1"/>
          </p:nvPr>
        </p:nvSpPr>
        <p:spPr>
          <a:xfrm>
            <a:off x="381000" y="1295400"/>
            <a:ext cx="8382000" cy="4525963"/>
          </a:xfrm>
        </p:spPr>
        <p:txBody>
          <a:bodyPr>
            <a:noAutofit/>
          </a:bodyPr>
          <a:lstStyle/>
          <a:p>
            <a:pPr marL="342900" lvl="1" indent="-342900">
              <a:buFont typeface="Arial" panose="020B0604020202020204" pitchFamily="34" charset="0"/>
              <a:buChar char="•"/>
            </a:pPr>
            <a:r>
              <a:rPr lang="en-US" b="1" dirty="0" smtClean="0"/>
              <a:t>The </a:t>
            </a:r>
            <a:r>
              <a:rPr lang="en-US" b="1" dirty="0"/>
              <a:t>greater the concentration of CO</a:t>
            </a:r>
            <a:r>
              <a:rPr lang="en-US" b="1" baseline="-25000" dirty="0"/>
              <a:t>2</a:t>
            </a:r>
            <a:r>
              <a:rPr lang="en-US" b="1" dirty="0"/>
              <a:t>, the more slowly heat escapes into space. </a:t>
            </a:r>
          </a:p>
          <a:p>
            <a:pPr marL="742950" lvl="2" indent="-342900"/>
            <a:r>
              <a:rPr lang="en-US" sz="2400" dirty="0"/>
              <a:t>CO2 levels are now increasing at an unprecedented pace. </a:t>
            </a:r>
          </a:p>
          <a:p>
            <a:pPr marL="0" indent="0">
              <a:buNone/>
            </a:pPr>
            <a:endParaRPr lang="en-US" sz="2400" dirty="0"/>
          </a:p>
          <a:p>
            <a:r>
              <a:rPr lang="en-US" sz="2400" b="1" dirty="0" smtClean="0"/>
              <a:t>Recent </a:t>
            </a:r>
            <a:r>
              <a:rPr lang="en-US" sz="2400" b="1" dirty="0"/>
              <a:t>warming trends are </a:t>
            </a:r>
            <a:r>
              <a:rPr lang="en-US" sz="2400" b="1" i="1" dirty="0" smtClean="0"/>
              <a:t>not</a:t>
            </a:r>
            <a:r>
              <a:rPr lang="en-US" sz="2400" b="1" dirty="0" smtClean="0"/>
              <a:t> part </a:t>
            </a:r>
            <a:r>
              <a:rPr lang="en-US" sz="2400" b="1" dirty="0"/>
              <a:t>of a natural cycle.</a:t>
            </a:r>
          </a:p>
          <a:p>
            <a:pPr lvl="1"/>
            <a:r>
              <a:rPr lang="en-US" u="sng" dirty="0" err="1"/>
              <a:t>Milankovitch</a:t>
            </a:r>
            <a:r>
              <a:rPr lang="en-US" u="sng" dirty="0"/>
              <a:t> Cycles</a:t>
            </a:r>
            <a:r>
              <a:rPr lang="en-US" dirty="0"/>
              <a:t> </a:t>
            </a:r>
            <a:r>
              <a:rPr lang="en-US" dirty="0" smtClean="0"/>
              <a:t>occur over </a:t>
            </a:r>
            <a:r>
              <a:rPr lang="en-US" dirty="0"/>
              <a:t>20,000-100,000 </a:t>
            </a:r>
            <a:r>
              <a:rPr lang="en-US" dirty="0" smtClean="0"/>
              <a:t>years.</a:t>
            </a:r>
          </a:p>
          <a:p>
            <a:pPr lvl="1"/>
            <a:r>
              <a:rPr lang="en-US" dirty="0" smtClean="0"/>
              <a:t>Modern </a:t>
            </a:r>
            <a:r>
              <a:rPr lang="en-US" dirty="0"/>
              <a:t>warming has occurred in less than 200 </a:t>
            </a:r>
            <a:r>
              <a:rPr lang="en-US" dirty="0" smtClean="0"/>
              <a:t>years. </a:t>
            </a:r>
            <a:br>
              <a:rPr lang="en-US" dirty="0" smtClean="0"/>
            </a:br>
            <a:endParaRPr lang="en-US" dirty="0"/>
          </a:p>
          <a:p>
            <a:r>
              <a:rPr lang="en-US" sz="2400" b="1" dirty="0" smtClean="0"/>
              <a:t>Rising </a:t>
            </a:r>
            <a:r>
              <a:rPr lang="en-US" sz="2400" b="1" dirty="0"/>
              <a:t>CO</a:t>
            </a:r>
            <a:r>
              <a:rPr lang="en-US" sz="2400" b="1" baseline="-25000" dirty="0"/>
              <a:t>2</a:t>
            </a:r>
            <a:r>
              <a:rPr lang="en-US" sz="2400" b="1" dirty="0"/>
              <a:t> levels </a:t>
            </a:r>
            <a:r>
              <a:rPr lang="en-US" sz="2400" b="1" dirty="0" smtClean="0"/>
              <a:t>disrupt ecosystem, by changing </a:t>
            </a:r>
            <a:r>
              <a:rPr lang="en-US" sz="2400" b="1" dirty="0"/>
              <a:t>vegetation, </a:t>
            </a:r>
            <a:r>
              <a:rPr lang="en-US" sz="2400" b="1" dirty="0" smtClean="0"/>
              <a:t>reducing oxygen/increasing </a:t>
            </a:r>
            <a:r>
              <a:rPr lang="en-US" sz="2400" b="1" dirty="0"/>
              <a:t>acidity in aquatic ecosystems, and </a:t>
            </a:r>
            <a:r>
              <a:rPr lang="en-US" sz="2400" b="1" dirty="0" smtClean="0"/>
              <a:t>increasing flooding </a:t>
            </a:r>
            <a:r>
              <a:rPr lang="en-US" sz="2400" b="1" dirty="0"/>
              <a:t>and droughts. </a:t>
            </a:r>
          </a:p>
          <a:p>
            <a:pPr lvl="1"/>
            <a:r>
              <a:rPr lang="en-US" dirty="0" smtClean="0"/>
              <a:t>Increasing CO</a:t>
            </a:r>
            <a:r>
              <a:rPr lang="en-US" baseline="-25000" dirty="0" smtClean="0"/>
              <a:t>2</a:t>
            </a:r>
            <a:r>
              <a:rPr lang="en-US" dirty="0" smtClean="0"/>
              <a:t> levels also reduce agricultural production. </a:t>
            </a:r>
          </a:p>
          <a:p>
            <a:pPr marL="0" indent="0">
              <a:buNone/>
            </a:pPr>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3832659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F64-F105-9148-AEB2-8B6BCAB5825C}"/>
              </a:ext>
            </a:extLst>
          </p:cNvPr>
          <p:cNvSpPr>
            <a:spLocks noGrp="1"/>
          </p:cNvSpPr>
          <p:nvPr>
            <p:ph type="title"/>
          </p:nvPr>
        </p:nvSpPr>
        <p:spPr/>
        <p:txBody>
          <a:bodyPr/>
          <a:lstStyle/>
          <a:p>
            <a:r>
              <a:rPr lang="en-US" dirty="0"/>
              <a:t>Part 1 Recap</a:t>
            </a:r>
          </a:p>
        </p:txBody>
      </p:sp>
      <p:sp>
        <p:nvSpPr>
          <p:cNvPr id="5" name="Slide Number Placeholder 4">
            <a:extLst>
              <a:ext uri="{FF2B5EF4-FFF2-40B4-BE49-F238E27FC236}">
                <a16:creationId xmlns:a16="http://schemas.microsoft.com/office/drawing/2014/main" id="{022D2A65-7C2B-824F-95EF-1AB0CC0F01B7}"/>
              </a:ext>
            </a:extLst>
          </p:cNvPr>
          <p:cNvSpPr>
            <a:spLocks noGrp="1"/>
          </p:cNvSpPr>
          <p:nvPr>
            <p:ph type="sldNum" sz="quarter" idx="12"/>
          </p:nvPr>
        </p:nvSpPr>
        <p:spPr/>
        <p:txBody>
          <a:bodyPr/>
          <a:lstStyle/>
          <a:p>
            <a:fld id="{47A2A49C-3692-4152-8A6C-C7C5B48EF17E}" type="slidenum">
              <a:rPr lang="en-US" smtClean="0"/>
              <a:t>3</a:t>
            </a:fld>
            <a:endParaRPr lang="en-US"/>
          </a:p>
        </p:txBody>
      </p:sp>
      <p:sp>
        <p:nvSpPr>
          <p:cNvPr id="11" name="Content Placeholder 10">
            <a:extLst>
              <a:ext uri="{FF2B5EF4-FFF2-40B4-BE49-F238E27FC236}">
                <a16:creationId xmlns:a16="http://schemas.microsoft.com/office/drawing/2014/main" id="{DD8EB8BA-0DD9-6F4F-8EDC-E56425EFDF7D}"/>
              </a:ext>
            </a:extLst>
          </p:cNvPr>
          <p:cNvSpPr>
            <a:spLocks noGrp="1"/>
          </p:cNvSpPr>
          <p:nvPr>
            <p:ph sz="half" idx="2"/>
          </p:nvPr>
        </p:nvSpPr>
        <p:spPr>
          <a:xfrm>
            <a:off x="457200" y="4571999"/>
            <a:ext cx="8077200" cy="2149475"/>
          </a:xfrm>
        </p:spPr>
        <p:txBody>
          <a:bodyPr>
            <a:normAutofit fontScale="77500" lnSpcReduction="20000"/>
          </a:bodyPr>
          <a:lstStyle/>
          <a:p>
            <a:r>
              <a:rPr lang="en-US" dirty="0"/>
              <a:t>Earlier we investigated how carbon dioxide and temperature are related. </a:t>
            </a:r>
          </a:p>
          <a:p>
            <a:r>
              <a:rPr lang="en-US" dirty="0"/>
              <a:t>We determined that there is a correlation between levels of CO</a:t>
            </a:r>
            <a:r>
              <a:rPr lang="en-US" baseline="-25000" dirty="0"/>
              <a:t>2</a:t>
            </a:r>
            <a:r>
              <a:rPr lang="en-US" dirty="0"/>
              <a:t> and changes in temperature.</a:t>
            </a:r>
          </a:p>
          <a:p>
            <a:r>
              <a:rPr lang="en-US" dirty="0"/>
              <a:t>We also observed that increases in average temperatures correlate with increases in carbon dioxide since the Industrial Revolution. </a:t>
            </a:r>
          </a:p>
          <a:p>
            <a:endParaRPr lang="en-US" dirty="0"/>
          </a:p>
        </p:txBody>
      </p:sp>
      <p:pic>
        <p:nvPicPr>
          <p:cNvPr id="7" name="Picture 6" descr="Chart, line chart&#10;&#10;Description automatically generated">
            <a:extLst>
              <a:ext uri="{FF2B5EF4-FFF2-40B4-BE49-F238E27FC236}">
                <a16:creationId xmlns:a16="http://schemas.microsoft.com/office/drawing/2014/main" id="{BF3FFAFC-73F8-9340-82E7-B310CF6432A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4392" b="2722"/>
          <a:stretch/>
        </p:blipFill>
        <p:spPr bwMode="auto">
          <a:xfrm>
            <a:off x="1143000" y="609600"/>
            <a:ext cx="6894195" cy="36709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3793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C98029-B51C-5F4C-AAE1-CC36283A832D}"/>
              </a:ext>
            </a:extLst>
          </p:cNvPr>
          <p:cNvPicPr>
            <a:picLocks noChangeAspect="1"/>
          </p:cNvPicPr>
          <p:nvPr/>
        </p:nvPicPr>
        <p:blipFill>
          <a:blip r:embed="rId2"/>
          <a:stretch>
            <a:fillRect/>
          </a:stretch>
        </p:blipFill>
        <p:spPr>
          <a:xfrm>
            <a:off x="6172200" y="1219200"/>
            <a:ext cx="3018567" cy="4953000"/>
          </a:xfrm>
          <a:prstGeom prst="rect">
            <a:avLst/>
          </a:prstGeom>
        </p:spPr>
      </p:pic>
      <p:sp>
        <p:nvSpPr>
          <p:cNvPr id="2" name="Title 1">
            <a:extLst>
              <a:ext uri="{FF2B5EF4-FFF2-40B4-BE49-F238E27FC236}">
                <a16:creationId xmlns:a16="http://schemas.microsoft.com/office/drawing/2014/main" id="{3B5F5FF8-1CE4-5843-8DAF-91B24EEE7883}"/>
              </a:ext>
            </a:extLst>
          </p:cNvPr>
          <p:cNvSpPr>
            <a:spLocks noGrp="1"/>
          </p:cNvSpPr>
          <p:nvPr>
            <p:ph type="title"/>
          </p:nvPr>
        </p:nvSpPr>
        <p:spPr/>
        <p:txBody>
          <a:bodyPr/>
          <a:lstStyle/>
          <a:p>
            <a:r>
              <a:rPr lang="en-US" dirty="0"/>
              <a:t>Recap of Week 1</a:t>
            </a:r>
          </a:p>
        </p:txBody>
      </p:sp>
      <p:sp>
        <p:nvSpPr>
          <p:cNvPr id="3" name="Content Placeholder 2">
            <a:extLst>
              <a:ext uri="{FF2B5EF4-FFF2-40B4-BE49-F238E27FC236}">
                <a16:creationId xmlns:a16="http://schemas.microsoft.com/office/drawing/2014/main" id="{341A97C9-BC5B-E549-8997-0FEB3D944C0E}"/>
              </a:ext>
            </a:extLst>
          </p:cNvPr>
          <p:cNvSpPr>
            <a:spLocks noGrp="1"/>
          </p:cNvSpPr>
          <p:nvPr>
            <p:ph sz="half" idx="1"/>
          </p:nvPr>
        </p:nvSpPr>
        <p:spPr>
          <a:xfrm>
            <a:off x="76200" y="1295400"/>
            <a:ext cx="6248400" cy="5348287"/>
          </a:xfrm>
        </p:spPr>
        <p:txBody>
          <a:bodyPr>
            <a:normAutofit fontScale="85000" lnSpcReduction="10000"/>
          </a:bodyPr>
          <a:lstStyle/>
          <a:p>
            <a:pPr fontAlgn="base"/>
            <a:r>
              <a:rPr lang="en-US" sz="2600" b="1" u="sng" dirty="0"/>
              <a:t>Ecosystems</a:t>
            </a:r>
            <a:r>
              <a:rPr lang="en-US" sz="2600" b="1" dirty="0"/>
              <a:t> are the interactions between organisms and the non-living aspects of their environment. </a:t>
            </a:r>
          </a:p>
          <a:p>
            <a:pPr fontAlgn="base"/>
            <a:r>
              <a:rPr lang="en-US" sz="2600" b="1" dirty="0"/>
              <a:t>Rates of photosynthesis and the </a:t>
            </a:r>
            <a:r>
              <a:rPr lang="en-US" sz="2600" b="1" u="sng" dirty="0"/>
              <a:t>10% Rule</a:t>
            </a:r>
            <a:r>
              <a:rPr lang="en-US" sz="2600" b="1" dirty="0"/>
              <a:t> </a:t>
            </a:r>
            <a:r>
              <a:rPr lang="en-US" sz="2600" b="1" dirty="0" smtClean="0">
                <a:sym typeface="Wingdings" panose="05000000000000000000" pitchFamily="2" charset="2"/>
              </a:rPr>
              <a:t> </a:t>
            </a:r>
            <a:r>
              <a:rPr lang="en-US" sz="2600" b="1" dirty="0" smtClean="0"/>
              <a:t>determine </a:t>
            </a:r>
            <a:r>
              <a:rPr lang="en-US" sz="2600" b="1" dirty="0"/>
              <a:t>the carrying capacities of ecosystems. </a:t>
            </a:r>
          </a:p>
          <a:p>
            <a:pPr lvl="1" fontAlgn="base"/>
            <a:r>
              <a:rPr lang="en-US" sz="2500" dirty="0"/>
              <a:t>Warmer, wetter, sunnier environments can support greater rates of photosynthesis.</a:t>
            </a:r>
          </a:p>
          <a:p>
            <a:pPr lvl="1" fontAlgn="base"/>
            <a:r>
              <a:rPr lang="en-US" sz="2500" dirty="0"/>
              <a:t>More plant biomass production supports </a:t>
            </a:r>
            <a:r>
              <a:rPr lang="en-US" sz="2500" dirty="0" smtClean="0"/>
              <a:t>greater </a:t>
            </a:r>
            <a:r>
              <a:rPr lang="en-US" sz="2500" u="sng" dirty="0"/>
              <a:t>c</a:t>
            </a:r>
            <a:r>
              <a:rPr lang="en-US" sz="2500" u="sng" dirty="0" smtClean="0"/>
              <a:t>arrying capacities</a:t>
            </a:r>
            <a:r>
              <a:rPr lang="en-US" sz="2500" dirty="0" smtClean="0"/>
              <a:t> (numbers </a:t>
            </a:r>
            <a:r>
              <a:rPr lang="en-US" sz="2500" dirty="0"/>
              <a:t>of species a habitat can </a:t>
            </a:r>
            <a:r>
              <a:rPr lang="en-US" sz="2500" dirty="0" smtClean="0"/>
              <a:t>support) and more </a:t>
            </a:r>
            <a:r>
              <a:rPr lang="en-US" sz="2500" u="sng" dirty="0" smtClean="0"/>
              <a:t>biodiversity</a:t>
            </a:r>
            <a:r>
              <a:rPr lang="en-US" sz="2500" dirty="0"/>
              <a:t> </a:t>
            </a:r>
            <a:r>
              <a:rPr lang="en-US" sz="2500" dirty="0" smtClean="0"/>
              <a:t>(variety of living species). </a:t>
            </a:r>
            <a:endParaRPr lang="en-US" sz="2500" dirty="0"/>
          </a:p>
          <a:p>
            <a:pPr fontAlgn="base"/>
            <a:r>
              <a:rPr lang="en-US" sz="2600" b="1" dirty="0"/>
              <a:t>A </a:t>
            </a:r>
            <a:r>
              <a:rPr lang="en-US" sz="2600" b="1" u="sng" dirty="0"/>
              <a:t>disturbance</a:t>
            </a:r>
            <a:r>
              <a:rPr lang="en-US" sz="2600" b="1" dirty="0"/>
              <a:t> is anything that interferes with the movement of matter and the flow of energy</a:t>
            </a:r>
            <a:r>
              <a:rPr lang="en-US" sz="2600" b="1" dirty="0" smtClean="0"/>
              <a:t>. </a:t>
            </a:r>
          </a:p>
          <a:p>
            <a:pPr lvl="1" fontAlgn="base"/>
            <a:r>
              <a:rPr lang="en-US" sz="2500" dirty="0" smtClean="0"/>
              <a:t>Habitats with greater rates of photosynthesis have more </a:t>
            </a:r>
            <a:r>
              <a:rPr lang="en-US" sz="2500" u="sng" dirty="0" smtClean="0"/>
              <a:t>resiliency</a:t>
            </a:r>
            <a:r>
              <a:rPr lang="en-US" sz="2500" dirty="0" smtClean="0"/>
              <a:t> to disturbances.</a:t>
            </a:r>
            <a:endParaRPr lang="en-US" sz="2500" b="1" dirty="0"/>
          </a:p>
          <a:p>
            <a:endParaRPr lang="en-US" dirty="0"/>
          </a:p>
        </p:txBody>
      </p:sp>
      <p:sp>
        <p:nvSpPr>
          <p:cNvPr id="5" name="Slide Number Placeholder 4">
            <a:extLst>
              <a:ext uri="{FF2B5EF4-FFF2-40B4-BE49-F238E27FC236}">
                <a16:creationId xmlns:a16="http://schemas.microsoft.com/office/drawing/2014/main" id="{95E6E3AE-3970-1841-9B86-C3C86D550E5D}"/>
              </a:ext>
            </a:extLst>
          </p:cNvPr>
          <p:cNvSpPr>
            <a:spLocks noGrp="1"/>
          </p:cNvSpPr>
          <p:nvPr>
            <p:ph type="sldNum" sz="quarter" idx="12"/>
          </p:nvPr>
        </p:nvSpPr>
        <p:spPr>
          <a:xfrm>
            <a:off x="6972300" y="6400800"/>
            <a:ext cx="2133600" cy="365125"/>
          </a:xfrm>
        </p:spPr>
        <p:txBody>
          <a:bodyPr/>
          <a:lstStyle/>
          <a:p>
            <a:fld id="{47A2A49C-3692-4152-8A6C-C7C5B48EF17E}" type="slidenum">
              <a:rPr lang="en-US" smtClean="0"/>
              <a:t>4</a:t>
            </a:fld>
            <a:endParaRPr lang="en-US"/>
          </a:p>
        </p:txBody>
      </p:sp>
    </p:spTree>
    <p:extLst>
      <p:ext uri="{BB962C8B-B14F-4D97-AF65-F5344CB8AC3E}">
        <p14:creationId xmlns:p14="http://schemas.microsoft.com/office/powerpoint/2010/main" val="1568414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2247" y="4571216"/>
            <a:ext cx="8179506" cy="1115415"/>
          </a:xfrm>
        </p:spPr>
        <p:txBody>
          <a:bodyPr vert="horz" lIns="91440" tIns="45720" rIns="91440" bIns="45720" rtlCol="0" anchor="b">
            <a:normAutofit fontScale="90000"/>
          </a:bodyPr>
          <a:lstStyle/>
          <a:p>
            <a:pPr algn="ctr">
              <a:lnSpc>
                <a:spcPct val="90000"/>
              </a:lnSpc>
            </a:pPr>
            <a:r>
              <a:rPr lang="en-US" sz="6000" dirty="0"/>
              <a:t>Matter &amp; Energy </a:t>
            </a:r>
            <a:r>
              <a:rPr lang="en-US" sz="6000" kern="1200" dirty="0">
                <a:solidFill>
                  <a:schemeClr val="tx1"/>
                </a:solidFill>
                <a:latin typeface="+mj-lt"/>
                <a:ea typeface="+mj-ea"/>
                <a:cs typeface="+mj-cs"/>
              </a:rPr>
              <a:t>Imbalances and </a:t>
            </a:r>
            <a:br>
              <a:rPr lang="en-US" sz="6000" kern="1200" dirty="0">
                <a:solidFill>
                  <a:schemeClr val="tx1"/>
                </a:solidFill>
                <a:latin typeface="+mj-lt"/>
                <a:ea typeface="+mj-ea"/>
                <a:cs typeface="+mj-cs"/>
              </a:rPr>
            </a:br>
            <a:r>
              <a:rPr lang="en-US" sz="6000" kern="1200" dirty="0">
                <a:solidFill>
                  <a:schemeClr val="tx1"/>
                </a:solidFill>
                <a:latin typeface="+mj-lt"/>
                <a:ea typeface="+mj-ea"/>
                <a:cs typeface="+mj-cs"/>
              </a:rPr>
              <a:t>ecosystem Disturbances</a:t>
            </a:r>
          </a:p>
        </p:txBody>
      </p:sp>
      <p:cxnSp>
        <p:nvCxnSpPr>
          <p:cNvPr id="73" name="Straight Connector 72">
            <a:extLst>
              <a:ext uri="{FF2B5EF4-FFF2-40B4-BE49-F238E27FC236}">
                <a16:creationId xmlns:a16="http://schemas.microsoft.com/office/drawing/2014/main" id="{60188E89-AF78-40F6-B787-E9BD9C6256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778706"/>
            <a:ext cx="6858000" cy="0"/>
          </a:xfrm>
          <a:prstGeom prst="line">
            <a:avLst/>
          </a:prstGeom>
          <a:ln w="19050">
            <a:solidFill>
              <a:srgbClr val="5AA114"/>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7A2A49C-3692-4152-8A6C-C7C5B48EF17E}" type="slidenum">
              <a:rPr lang="en-US" sz="1200" smtClean="0">
                <a:latin typeface="+mn-lt"/>
                <a:cs typeface="+mn-cs"/>
              </a:rPr>
              <a:pPr>
                <a:spcAft>
                  <a:spcPts val="600"/>
                </a:spcAft>
                <a:defRPr/>
              </a:pPr>
              <a:t>5</a:t>
            </a:fld>
            <a:endParaRPr lang="en-US" sz="1200">
              <a:latin typeface="+mn-lt"/>
              <a:cs typeface="+mn-cs"/>
            </a:endParaRPr>
          </a:p>
        </p:txBody>
      </p:sp>
      <p:pic>
        <p:nvPicPr>
          <p:cNvPr id="6" name="Picture 5" descr="A couple of polar bears on an iceberg in the water&#10;&#10;Description automatically generated with medium confidence">
            <a:extLst>
              <a:ext uri="{FF2B5EF4-FFF2-40B4-BE49-F238E27FC236}">
                <a16:creationId xmlns:a16="http://schemas.microsoft.com/office/drawing/2014/main" id="{E4DF68D1-FB28-014E-958E-BE739F94D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685800"/>
            <a:ext cx="4800600" cy="2659199"/>
          </a:xfrm>
          <a:prstGeom prst="rect">
            <a:avLst/>
          </a:prstGeom>
        </p:spPr>
      </p:pic>
      <p:sp>
        <p:nvSpPr>
          <p:cNvPr id="7" name="Rectangle 6">
            <a:extLst>
              <a:ext uri="{FF2B5EF4-FFF2-40B4-BE49-F238E27FC236}">
                <a16:creationId xmlns:a16="http://schemas.microsoft.com/office/drawing/2014/main" id="{E3BC5B51-29A7-A045-9C26-A386ECDA123B}"/>
              </a:ext>
            </a:extLst>
          </p:cNvPr>
          <p:cNvSpPr/>
          <p:nvPr/>
        </p:nvSpPr>
        <p:spPr>
          <a:xfrm>
            <a:off x="0" y="6617156"/>
            <a:ext cx="4572000" cy="215444"/>
          </a:xfrm>
          <a:prstGeom prst="rect">
            <a:avLst/>
          </a:prstGeom>
        </p:spPr>
        <p:txBody>
          <a:bodyPr>
            <a:spAutoFit/>
          </a:bodyPr>
          <a:lstStyle/>
          <a:p>
            <a:r>
              <a:rPr lang="en-US" sz="800" i="1" dirty="0"/>
              <a:t>Image Source: </a:t>
            </a:r>
            <a:r>
              <a:rPr lang="en-US" sz="800" i="1" dirty="0">
                <a:hlinkClick r:id="rId3"/>
              </a:rPr>
              <a:t>Pixabay</a:t>
            </a:r>
            <a:endParaRPr lang="en-US" sz="800" i="1" dirty="0"/>
          </a:p>
        </p:txBody>
      </p:sp>
    </p:spTree>
    <p:extLst>
      <p:ext uri="{BB962C8B-B14F-4D97-AF65-F5344CB8AC3E}">
        <p14:creationId xmlns:p14="http://schemas.microsoft.com/office/powerpoint/2010/main" val="216592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96200" cy="1143000"/>
          </a:xfrm>
        </p:spPr>
        <p:txBody>
          <a:bodyPr/>
          <a:lstStyle/>
          <a:p>
            <a:r>
              <a:rPr lang="en-US" dirty="0"/>
              <a:t>Imbalances = Disturbances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6</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76200" y="1295400"/>
            <a:ext cx="5677982"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400" b="1" dirty="0"/>
              <a:t>Disturbances reduce the carrying capacity of ecosystems by disrupting the matter movement and energy transformation. </a:t>
            </a:r>
          </a:p>
          <a:p>
            <a:pPr lvl="1" fontAlgn="base"/>
            <a:r>
              <a:rPr lang="en-US" sz="2400" dirty="0"/>
              <a:t>For example</a:t>
            </a:r>
            <a:r>
              <a:rPr lang="en-US" sz="2400" dirty="0" smtClean="0"/>
              <a:t>, 65 million years ago </a:t>
            </a:r>
            <a:r>
              <a:rPr lang="en-US" sz="2400" dirty="0"/>
              <a:t>an asteroid </a:t>
            </a:r>
            <a:r>
              <a:rPr lang="en-US" sz="2400" dirty="0" smtClean="0"/>
              <a:t>hit earth. </a:t>
            </a:r>
          </a:p>
          <a:p>
            <a:pPr lvl="1" fontAlgn="base"/>
            <a:r>
              <a:rPr lang="en-US" sz="2400" dirty="0" smtClean="0"/>
              <a:t>Dust moved into the atmosphere, reducing rates of photosynthesis.</a:t>
            </a:r>
          </a:p>
          <a:p>
            <a:pPr lvl="1" fontAlgn="base"/>
            <a:r>
              <a:rPr lang="en-US" sz="2400" dirty="0" smtClean="0"/>
              <a:t>This lowered ecosystem carrying capacities, resulting in the extinction of the dinosaurs and other species.  </a:t>
            </a:r>
            <a:endParaRPr lang="en-US" sz="2400" dirty="0"/>
          </a:p>
        </p:txBody>
      </p:sp>
      <p:pic>
        <p:nvPicPr>
          <p:cNvPr id="7" name="Picture 6" descr="A picture containing outdoor, reptile&#10;&#10;Description automatically generated">
            <a:extLst>
              <a:ext uri="{FF2B5EF4-FFF2-40B4-BE49-F238E27FC236}">
                <a16:creationId xmlns:a16="http://schemas.microsoft.com/office/drawing/2014/main" id="{3D8B355E-84D2-CE45-A777-DAE87F7EE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895" y="1524000"/>
            <a:ext cx="3104592" cy="4495800"/>
          </a:xfrm>
          <a:prstGeom prst="rect">
            <a:avLst/>
          </a:prstGeom>
        </p:spPr>
      </p:pic>
      <p:sp>
        <p:nvSpPr>
          <p:cNvPr id="8" name="Rectangle 7">
            <a:extLst>
              <a:ext uri="{FF2B5EF4-FFF2-40B4-BE49-F238E27FC236}">
                <a16:creationId xmlns:a16="http://schemas.microsoft.com/office/drawing/2014/main" id="{D4F66440-3004-9744-9FF0-972B4A044B13}"/>
              </a:ext>
            </a:extLst>
          </p:cNvPr>
          <p:cNvSpPr/>
          <p:nvPr/>
        </p:nvSpPr>
        <p:spPr>
          <a:xfrm>
            <a:off x="7848600" y="6019800"/>
            <a:ext cx="1295400" cy="215444"/>
          </a:xfrm>
          <a:prstGeom prst="rect">
            <a:avLst/>
          </a:prstGeom>
        </p:spPr>
        <p:txBody>
          <a:bodyPr wrap="square">
            <a:spAutoFit/>
          </a:bodyPr>
          <a:lstStyle/>
          <a:p>
            <a:r>
              <a:rPr lang="en-US" sz="800" i="1" dirty="0"/>
              <a:t>Image Source: </a:t>
            </a:r>
            <a:r>
              <a:rPr lang="en-US" sz="800" i="1" dirty="0">
                <a:hlinkClick r:id="rId4"/>
              </a:rPr>
              <a:t>Pixabay</a:t>
            </a:r>
            <a:endParaRPr lang="en-US" sz="800" i="1" dirty="0"/>
          </a:p>
        </p:txBody>
      </p:sp>
    </p:spTree>
    <p:extLst>
      <p:ext uri="{BB962C8B-B14F-4D97-AF65-F5344CB8AC3E}">
        <p14:creationId xmlns:p14="http://schemas.microsoft.com/office/powerpoint/2010/main" val="4121456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D16E5CCA-A870-7F4F-B592-3E08F627D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2066"/>
            <a:ext cx="9144000" cy="1595934"/>
          </a:xfrm>
          <a:prstGeom prst="rect">
            <a:avLst/>
          </a:prstGeom>
        </p:spPr>
      </p:pic>
      <p:sp>
        <p:nvSpPr>
          <p:cNvPr id="2" name="Title 1"/>
          <p:cNvSpPr>
            <a:spLocks noGrp="1"/>
          </p:cNvSpPr>
          <p:nvPr>
            <p:ph type="title"/>
          </p:nvPr>
        </p:nvSpPr>
        <p:spPr>
          <a:xfrm>
            <a:off x="762000" y="0"/>
            <a:ext cx="7696200" cy="1143000"/>
          </a:xfrm>
        </p:spPr>
        <p:txBody>
          <a:bodyPr/>
          <a:lstStyle/>
          <a:p>
            <a:r>
              <a:rPr lang="en-US" dirty="0"/>
              <a:t>Changes Across 4 Levels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7</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228600" y="1066800"/>
            <a:ext cx="8610600" cy="5287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b="1" dirty="0"/>
              <a:t>The effects of an asteroid </a:t>
            </a:r>
            <a:r>
              <a:rPr lang="en-US" b="1" dirty="0" smtClean="0"/>
              <a:t>caused changes </a:t>
            </a:r>
            <a:r>
              <a:rPr lang="en-US" b="1" dirty="0"/>
              <a:t>at four levels. </a:t>
            </a:r>
          </a:p>
          <a:p>
            <a:pPr lvl="1" fontAlgn="base"/>
            <a:r>
              <a:rPr lang="en-US" dirty="0" smtClean="0"/>
              <a:t>Dust from the asteroid strike limited sunlight that reached ecosystems (</a:t>
            </a:r>
            <a:r>
              <a:rPr lang="en-US" i="1" dirty="0" smtClean="0"/>
              <a:t>ecosystem </a:t>
            </a:r>
            <a:r>
              <a:rPr lang="en-US" i="1" dirty="0"/>
              <a:t>level</a:t>
            </a:r>
            <a:r>
              <a:rPr lang="en-US" dirty="0"/>
              <a:t>).</a:t>
            </a:r>
          </a:p>
          <a:p>
            <a:pPr lvl="1" fontAlgn="base"/>
            <a:r>
              <a:rPr lang="en-US" dirty="0"/>
              <a:t>This </a:t>
            </a:r>
            <a:r>
              <a:rPr lang="en-US" dirty="0" smtClean="0"/>
              <a:t>limited plant function (</a:t>
            </a:r>
            <a:r>
              <a:rPr lang="en-US" i="1" dirty="0" smtClean="0"/>
              <a:t>organismal </a:t>
            </a:r>
            <a:r>
              <a:rPr lang="en-US" i="1" dirty="0"/>
              <a:t>level</a:t>
            </a:r>
            <a:r>
              <a:rPr lang="en-US" dirty="0"/>
              <a:t>) </a:t>
            </a:r>
            <a:r>
              <a:rPr lang="en-US" dirty="0" smtClean="0"/>
              <a:t>by reducing photosynthesis (</a:t>
            </a:r>
            <a:r>
              <a:rPr lang="en-US" i="1" dirty="0" smtClean="0"/>
              <a:t>cellular </a:t>
            </a:r>
            <a:r>
              <a:rPr lang="en-US" i="1" dirty="0"/>
              <a:t>level</a:t>
            </a:r>
            <a:r>
              <a:rPr lang="en-US" dirty="0"/>
              <a:t>).</a:t>
            </a:r>
          </a:p>
          <a:p>
            <a:pPr lvl="1" fontAlgn="base"/>
            <a:r>
              <a:rPr lang="en-US" dirty="0"/>
              <a:t>This reduced </a:t>
            </a:r>
            <a:r>
              <a:rPr lang="en-US" dirty="0" smtClean="0"/>
              <a:t>the production of glucose and O</a:t>
            </a:r>
            <a:r>
              <a:rPr lang="en-US" baseline="-25000" dirty="0" smtClean="0"/>
              <a:t>2</a:t>
            </a:r>
            <a:r>
              <a:rPr lang="en-US" dirty="0" smtClean="0"/>
              <a:t> </a:t>
            </a:r>
            <a:r>
              <a:rPr lang="en-US" dirty="0"/>
              <a:t>from CO</a:t>
            </a:r>
            <a:r>
              <a:rPr lang="en-US" baseline="-25000" dirty="0"/>
              <a:t>2</a:t>
            </a:r>
            <a:r>
              <a:rPr lang="en-US" dirty="0"/>
              <a:t> and H</a:t>
            </a:r>
            <a:r>
              <a:rPr lang="en-US" baseline="-25000" dirty="0"/>
              <a:t>2</a:t>
            </a:r>
            <a:r>
              <a:rPr lang="en-US" dirty="0"/>
              <a:t>O </a:t>
            </a:r>
            <a:r>
              <a:rPr lang="en-US" dirty="0" smtClean="0"/>
              <a:t>molecules (</a:t>
            </a:r>
            <a:r>
              <a:rPr lang="en-US" i="1" dirty="0" smtClean="0"/>
              <a:t>atomic-molecular </a:t>
            </a:r>
            <a:r>
              <a:rPr lang="en-US" i="1" dirty="0"/>
              <a:t>level</a:t>
            </a:r>
            <a:r>
              <a:rPr lang="en-US" dirty="0" smtClean="0"/>
              <a:t>).</a:t>
            </a:r>
            <a:endParaRPr lang="en-US" dirty="0"/>
          </a:p>
        </p:txBody>
      </p:sp>
    </p:spTree>
    <p:extLst>
      <p:ext uri="{BB962C8B-B14F-4D97-AF65-F5344CB8AC3E}">
        <p14:creationId xmlns:p14="http://schemas.microsoft.com/office/powerpoint/2010/main" val="1350107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normAutofit/>
          </a:bodyPr>
          <a:lstStyle/>
          <a:p>
            <a:r>
              <a:rPr lang="en-US" dirty="0"/>
              <a:t>Imbalances = Disturbances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8</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152399" y="1295400"/>
            <a:ext cx="5294233"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2300" b="1" dirty="0" smtClean="0"/>
              <a:t>Ecosystem disturbances occur any time there are imbalances in matter and energy.</a:t>
            </a:r>
          </a:p>
          <a:p>
            <a:pPr lvl="1" fontAlgn="base"/>
            <a:r>
              <a:rPr lang="en-US" sz="2300" dirty="0" smtClean="0"/>
              <a:t>Changes in matter and energy must be equal and balanced for ecosystems to function.</a:t>
            </a:r>
            <a:r>
              <a:rPr lang="en-US" sz="2300" dirty="0"/>
              <a:t> </a:t>
            </a:r>
            <a:r>
              <a:rPr lang="en-US" sz="2300" dirty="0" smtClean="0"/>
              <a:t/>
            </a:r>
            <a:br>
              <a:rPr lang="en-US" sz="2300" dirty="0" smtClean="0"/>
            </a:br>
            <a:endParaRPr lang="en-US" sz="2300" dirty="0"/>
          </a:p>
          <a:p>
            <a:pPr fontAlgn="base"/>
            <a:r>
              <a:rPr lang="en-US" sz="2300" b="1" dirty="0" smtClean="0"/>
              <a:t>On a global scale, CO</a:t>
            </a:r>
            <a:r>
              <a:rPr lang="en-US" sz="2300" b="1" baseline="-25000" dirty="0" smtClean="0"/>
              <a:t>2</a:t>
            </a:r>
            <a:r>
              <a:rPr lang="en-US" sz="2300" b="1" dirty="0" smtClean="0"/>
              <a:t> production now exceeds the absorption of CO</a:t>
            </a:r>
            <a:r>
              <a:rPr lang="en-US" sz="2300" b="1" baseline="-25000" dirty="0" smtClean="0"/>
              <a:t>2</a:t>
            </a:r>
            <a:r>
              <a:rPr lang="en-US" sz="2300" b="1" dirty="0" smtClean="0"/>
              <a:t>.</a:t>
            </a:r>
            <a:endParaRPr lang="en-US" sz="2300" b="1" dirty="0"/>
          </a:p>
          <a:p>
            <a:pPr lvl="1" fontAlgn="base"/>
            <a:r>
              <a:rPr lang="en-US" sz="2300" dirty="0" smtClean="0"/>
              <a:t>This imbalance is affecting ecosystems throughout the world.</a:t>
            </a:r>
          </a:p>
          <a:p>
            <a:pPr lvl="1" fontAlgn="base"/>
            <a:r>
              <a:rPr lang="en-US" sz="2300" dirty="0" smtClean="0"/>
              <a:t>This imbalance </a:t>
            </a:r>
            <a:r>
              <a:rPr lang="en-US" sz="2300" dirty="0"/>
              <a:t>is </a:t>
            </a:r>
            <a:r>
              <a:rPr lang="en-US" sz="2300" dirty="0" smtClean="0"/>
              <a:t>due </a:t>
            </a:r>
            <a:r>
              <a:rPr lang="en-US" sz="2300" dirty="0"/>
              <a:t>to widespread fossil fuel </a:t>
            </a:r>
            <a:r>
              <a:rPr lang="en-US" sz="2300" dirty="0" smtClean="0"/>
              <a:t>combustion. </a:t>
            </a:r>
            <a:endParaRPr lang="en-US" sz="2300" dirty="0"/>
          </a:p>
        </p:txBody>
      </p:sp>
      <p:sp>
        <p:nvSpPr>
          <p:cNvPr id="7" name="Rectangle 6">
            <a:extLst>
              <a:ext uri="{FF2B5EF4-FFF2-40B4-BE49-F238E27FC236}">
                <a16:creationId xmlns:a16="http://schemas.microsoft.com/office/drawing/2014/main" id="{21DB9CAA-DD55-0942-AAF8-C0E79C4260ED}"/>
              </a:ext>
            </a:extLst>
          </p:cNvPr>
          <p:cNvSpPr/>
          <p:nvPr/>
        </p:nvSpPr>
        <p:spPr>
          <a:xfrm>
            <a:off x="7924800" y="6248400"/>
            <a:ext cx="1066800" cy="230832"/>
          </a:xfrm>
          <a:prstGeom prst="rect">
            <a:avLst/>
          </a:prstGeom>
        </p:spPr>
        <p:txBody>
          <a:bodyPr wrap="square">
            <a:spAutoFit/>
          </a:bodyPr>
          <a:lstStyle/>
          <a:p>
            <a:r>
              <a:rPr lang="en-US" sz="900" i="1" dirty="0">
                <a:hlinkClick r:id="rId3"/>
              </a:rPr>
              <a:t>Source: Wikipedia</a:t>
            </a:r>
            <a:endParaRPr lang="en-US" sz="900" i="1" dirty="0"/>
          </a:p>
        </p:txBody>
      </p:sp>
      <p:pic>
        <p:nvPicPr>
          <p:cNvPr id="9" name="Picture 8" descr="A factory with smoke coming out of it&#10;&#10;Description automatically generated with medium confidence">
            <a:extLst>
              <a:ext uri="{FF2B5EF4-FFF2-40B4-BE49-F238E27FC236}">
                <a16:creationId xmlns:a16="http://schemas.microsoft.com/office/drawing/2014/main" id="{3262DA8C-4C1F-AF45-B3CB-4D30BE81B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9033" y="1282700"/>
            <a:ext cx="3240167" cy="4965700"/>
          </a:xfrm>
          <a:prstGeom prst="rect">
            <a:avLst/>
          </a:prstGeom>
        </p:spPr>
      </p:pic>
    </p:spTree>
    <p:extLst>
      <p:ext uri="{BB962C8B-B14F-4D97-AF65-F5344CB8AC3E}">
        <p14:creationId xmlns:p14="http://schemas.microsoft.com/office/powerpoint/2010/main" val="163807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482" t="9165" r="11223" b="7759"/>
          <a:stretch/>
        </p:blipFill>
        <p:spPr>
          <a:xfrm>
            <a:off x="47020" y="0"/>
            <a:ext cx="9096980" cy="5410200"/>
          </a:xfrm>
          <a:prstGeom prst="rect">
            <a:avLst/>
          </a:prstGeom>
        </p:spPr>
      </p:pic>
      <p:sp>
        <p:nvSpPr>
          <p:cNvPr id="3" name="Slide Number Placeholder 2"/>
          <p:cNvSpPr>
            <a:spLocks noGrp="1"/>
          </p:cNvSpPr>
          <p:nvPr>
            <p:ph type="sldNum" sz="quarter" idx="12"/>
          </p:nvPr>
        </p:nvSpPr>
        <p:spPr/>
        <p:txBody>
          <a:bodyPr/>
          <a:lstStyle/>
          <a:p>
            <a:fld id="{47A2A49C-3692-4152-8A6C-C7C5B48EF17E}" type="slidenum">
              <a:rPr lang="en-US" smtClean="0"/>
              <a:t>9</a:t>
            </a:fld>
            <a:endParaRPr lang="en-US"/>
          </a:p>
        </p:txBody>
      </p:sp>
      <p:sp>
        <p:nvSpPr>
          <p:cNvPr id="5" name="Rectangle 4">
            <a:extLst>
              <a:ext uri="{FF2B5EF4-FFF2-40B4-BE49-F238E27FC236}">
                <a16:creationId xmlns:a16="http://schemas.microsoft.com/office/drawing/2014/main" id="{B6BDCDC6-7F98-4045-A019-C757E3AC7E13}"/>
              </a:ext>
            </a:extLst>
          </p:cNvPr>
          <p:cNvSpPr/>
          <p:nvPr/>
        </p:nvSpPr>
        <p:spPr>
          <a:xfrm>
            <a:off x="0" y="5334000"/>
            <a:ext cx="9144000"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200" b="1" dirty="0"/>
              <a:t>This shows the movement of carbon atoms </a:t>
            </a:r>
            <a:r>
              <a:rPr lang="en-US" sz="2200" b="1" dirty="0" smtClean="0"/>
              <a:t>through photosynthesis</a:t>
            </a:r>
            <a:r>
              <a:rPr lang="en-US" sz="2200" b="1" dirty="0"/>
              <a:t>, respiration, decomposition, and </a:t>
            </a:r>
            <a:r>
              <a:rPr lang="en-US" sz="2200" b="1" dirty="0" smtClean="0"/>
              <a:t>combustion. </a:t>
            </a:r>
            <a:r>
              <a:rPr lang="en-US" sz="2200" dirty="0" smtClean="0"/>
              <a:t>Because of fossil fuel combustion, </a:t>
            </a:r>
            <a:r>
              <a:rPr lang="en-US" sz="2200" dirty="0"/>
              <a:t>more </a:t>
            </a:r>
            <a:r>
              <a:rPr lang="en-US" sz="2200" dirty="0" smtClean="0"/>
              <a:t>CO</a:t>
            </a:r>
            <a:r>
              <a:rPr lang="en-US" sz="2200" baseline="-25000" dirty="0" smtClean="0"/>
              <a:t>2</a:t>
            </a:r>
            <a:r>
              <a:rPr lang="en-US" sz="2200" dirty="0" smtClean="0"/>
              <a:t> is released than can be absorbed through photosynthesis. This creates imbalances that disrupt ecosystems. </a:t>
            </a:r>
            <a:endParaRPr lang="en-US" sz="2200" dirty="0"/>
          </a:p>
        </p:txBody>
      </p:sp>
      <p:sp>
        <p:nvSpPr>
          <p:cNvPr id="7" name="Rectangle 6"/>
          <p:cNvSpPr/>
          <p:nvPr/>
        </p:nvSpPr>
        <p:spPr>
          <a:xfrm>
            <a:off x="47020" y="-28155"/>
            <a:ext cx="1295400" cy="233065"/>
          </a:xfrm>
          <a:prstGeom prst="rect">
            <a:avLst/>
          </a:prstGeom>
        </p:spPr>
        <p:txBody>
          <a:bodyPr wrap="square">
            <a:spAutoFit/>
          </a:bodyPr>
          <a:lstStyle/>
          <a:p>
            <a:r>
              <a:rPr lang="en-US" sz="900" i="1" dirty="0" smtClean="0">
                <a:hlinkClick r:id="rId3"/>
              </a:rPr>
              <a:t>Source: Carbon TIME</a:t>
            </a:r>
            <a:endParaRPr lang="en-US" sz="900" i="1" dirty="0"/>
          </a:p>
        </p:txBody>
      </p:sp>
    </p:spTree>
    <p:extLst>
      <p:ext uri="{BB962C8B-B14F-4D97-AF65-F5344CB8AC3E}">
        <p14:creationId xmlns:p14="http://schemas.microsoft.com/office/powerpoint/2010/main" val="326016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14445</TotalTime>
  <Words>1201</Words>
  <Application>Microsoft Office PowerPoint</Application>
  <PresentationFormat>On-screen Show (4:3)</PresentationFormat>
  <Paragraphs>181</Paragraphs>
  <Slides>22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Roboto</vt:lpstr>
      <vt:lpstr>Times New Roman</vt:lpstr>
      <vt:lpstr>Wingdings</vt:lpstr>
      <vt:lpstr>Office Theme</vt:lpstr>
      <vt:lpstr>Ecosystems Unit  Week 2 – How do imbalances cause ecosystem disturbances? </vt:lpstr>
      <vt:lpstr>Ecosystems Unit – W2 Driving Question</vt:lpstr>
      <vt:lpstr>Part 1 Recap</vt:lpstr>
      <vt:lpstr>Recap of Week 1</vt:lpstr>
      <vt:lpstr>Matter &amp; Energy Imbalances and  ecosystem Disturbances</vt:lpstr>
      <vt:lpstr>Imbalances = Disturbances</vt:lpstr>
      <vt:lpstr>Changes Across 4 Levels</vt:lpstr>
      <vt:lpstr>Imbalances = Disturbances</vt:lpstr>
      <vt:lpstr>PowerPoint Presentation</vt:lpstr>
      <vt:lpstr>CO2 = Temp Regulator</vt:lpstr>
      <vt:lpstr>Greenhouse Gases (GHG’s)</vt:lpstr>
      <vt:lpstr>Absorbing &amp; Re-emitting Heat</vt:lpstr>
      <vt:lpstr>Just a Natural Cycle?</vt:lpstr>
      <vt:lpstr>Unprecedented Spikes in CO2</vt:lpstr>
      <vt:lpstr>Ecosystem Disturbances</vt:lpstr>
      <vt:lpstr>Flooding, Droughts, &amp; Acidity</vt:lpstr>
      <vt:lpstr>Impacts on Agriculture</vt:lpstr>
      <vt:lpstr> </vt:lpstr>
      <vt:lpstr>Looking Ahead: Part 3 Investigation</vt:lpstr>
      <vt:lpstr>Key Points</vt:lpstr>
      <vt:lpstr>Key Points</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Kohn</dc:creator>
  <cp:lastModifiedBy>Craig Kohn</cp:lastModifiedBy>
  <cp:revision>214</cp:revision>
  <cp:lastPrinted>2023-01-05T22:02:20Z</cp:lastPrinted>
  <dcterms:created xsi:type="dcterms:W3CDTF">2016-07-25T16:58:07Z</dcterms:created>
  <dcterms:modified xsi:type="dcterms:W3CDTF">2023-01-09T15:21:51Z</dcterms:modified>
</cp:coreProperties>
</file>