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2"/>
  </p:notesMasterIdLst>
  <p:sldIdLst>
    <p:sldId id="256" r:id="rId2"/>
    <p:sldId id="271" r:id="rId3"/>
    <p:sldId id="302" r:id="rId4"/>
    <p:sldId id="338" r:id="rId5"/>
    <p:sldId id="339" r:id="rId6"/>
    <p:sldId id="330" r:id="rId7"/>
    <p:sldId id="340" r:id="rId8"/>
    <p:sldId id="349" r:id="rId9"/>
    <p:sldId id="341" r:id="rId10"/>
    <p:sldId id="342" r:id="rId11"/>
    <p:sldId id="344" r:id="rId12"/>
    <p:sldId id="343" r:id="rId13"/>
    <p:sldId id="345" r:id="rId14"/>
    <p:sldId id="346" r:id="rId15"/>
    <p:sldId id="348" r:id="rId16"/>
    <p:sldId id="334" r:id="rId17"/>
    <p:sldId id="347" r:id="rId18"/>
    <p:sldId id="273" r:id="rId19"/>
    <p:sldId id="337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8F7"/>
    <a:srgbClr val="A5A5A5"/>
    <a:srgbClr val="68A042"/>
    <a:srgbClr val="6CA2CE"/>
    <a:srgbClr val="787878"/>
    <a:srgbClr val="E2C4DE"/>
    <a:srgbClr val="EDDBEA"/>
    <a:srgbClr val="DBB5D6"/>
    <a:srgbClr val="FF0000"/>
    <a:srgbClr val="F8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/>
    <p:restoredTop sz="92739" autoAdjust="0"/>
  </p:normalViewPr>
  <p:slideViewPr>
    <p:cSldViewPr snapToGrid="0" snapToObjects="1">
      <p:cViewPr varScale="1">
        <p:scale>
          <a:sx n="68" d="100"/>
          <a:sy n="68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4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Thursday, October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Thursday, October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Thursday, October 27,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chemeClr val="accent6">
                <a:lumMod val="60000"/>
                <a:lumOff val="40000"/>
              </a:schemeClr>
            </a:gs>
            <a:gs pos="94000">
              <a:srgbClr val="68A042"/>
            </a:gs>
            <a:gs pos="100000">
              <a:srgbClr val="68A042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Thursday, October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url=https://commons.wikimedia.org/wiki/File:The_General_Sherman_tree_-_Sequoia_National_Park_(33241877800).jpg&amp;psig=AOvVaw2903IKHBO9iXQGtGnPYx6l&amp;ust=1666188436861000&amp;source=images&amp;cd=vfe&amp;ved=0CAwQjRxqFwoTCIi1z-H56foCFQAAAAAdAAAAABAD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://commons.wikimedia.org/wiki/File:Figure_30_05_07.jpg&amp;psig=AOvVaw0UWfXeJVMkUo1WaF_QenqE&amp;ust=1666188547853000&amp;source=images&amp;cd=vfe&amp;ved=0CAwQjRxqFwoTCKDEzJf66foCFQAAAAAdAAAAABA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mmons.wikimedia.org/wiki/File:Leaf_epithelium,_stomata_and_guard_cells.jpg?scrlybrkr=89d673a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lickr.com/photos/146824358@N03/36811919264?scrlybrkr=89d673a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commons.wikimedia.org/wiki/File:The_General_Sherman_tree_-_Sequoia_National_Park_(33241877800).jpg&amp;psig=AOvVaw2903IKHBO9iXQGtGnPYx6l&amp;ust=1666188436861000&amp;source=images&amp;cd=vfe&amp;ved=0CAwQjRxqFwoTCIi1z-H56foCFQAAAAAdAAAAABA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ogle.com/url?sa=i&amp;url=https://commons.wikimedia.org/wiki/File:The_General_Sherman_tree_-_Sequoia_National_Park_(33241877800).jpg&amp;psig=AOvVaw2903IKHBO9iXQGtGnPYx6l&amp;ust=1666188436861000&amp;source=images&amp;cd=vfe&amp;ved=0CAwQjRxqFwoTCIi1z-H56foCFQAAAAAdAAAAAB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0.hippopx.com/photos/672/582/455/bartramia-pomiformis-cells-biology-miscroscopy-preview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pload.wikimedia.org/wikipedia/commons/e/ef/Onion_Cell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pload.wikimedia.org/wikipedia/commons/e/ef/Onion_Cells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gwa.com/en/explainers/573184167273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pload.wikimedia.org/wikipedia/commons/thumb/4/4d/Simple_plant_and_animal_cell.svg/1024px-Simple_plant_and_animal_cell.svg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</a:t>
            </a:r>
            <a:r>
              <a:rPr lang="en-US" dirty="0" smtClean="0"/>
              <a:t>Plants</a:t>
            </a:r>
            <a:r>
              <a:rPr lang="en-US" b="1" dirty="0" smtClean="0"/>
              <a:t>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</a:t>
            </a:r>
            <a:r>
              <a:rPr lang="en-US" sz="4000" dirty="0"/>
              <a:t>1 – </a:t>
            </a:r>
            <a:r>
              <a:rPr lang="en-US" sz="4000" dirty="0" smtClean="0"/>
              <a:t>How do plant cells differ from animal cells?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D0F0C-26BB-2CF6-6B4E-AB319C30F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9"/>
          <a:stretch/>
        </p:blipFill>
        <p:spPr bwMode="auto">
          <a:xfrm>
            <a:off x="157047" y="138353"/>
            <a:ext cx="522634" cy="42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B580F2D9-96F6-06C0-5F58-A04315A8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" y="121728"/>
            <a:ext cx="3246484" cy="513851"/>
          </a:xfrm>
          <a:prstGeom prst="rect">
            <a:avLst/>
          </a:prstGeom>
        </p:spPr>
      </p:pic>
      <p:pic>
        <p:nvPicPr>
          <p:cNvPr id="10" name="Picture 9" descr="A picture containing tree, outdoor&#10;&#10;Description automatically generate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41426"/>
          <a:stretch/>
        </p:blipFill>
        <p:spPr>
          <a:xfrm>
            <a:off x="5817476" y="1245475"/>
            <a:ext cx="6176404" cy="4275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6"/>
              </a:rPr>
              <a:t>Image 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4780"/>
          <a:stretch/>
        </p:blipFill>
        <p:spPr>
          <a:xfrm rot="16200000">
            <a:off x="8686340" y="3402899"/>
            <a:ext cx="2708802" cy="42014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8873462" y="6028945"/>
            <a:ext cx="1167279" cy="829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991335" y="3615740"/>
            <a:ext cx="882127" cy="24132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0040741" y="3615739"/>
            <a:ext cx="2011556" cy="24132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36475" y="209031"/>
            <a:ext cx="2729297" cy="4232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324302"/>
            <a:ext cx="7052428" cy="52441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u="sng" dirty="0"/>
              <a:t>chloroplast</a:t>
            </a:r>
            <a:r>
              <a:rPr lang="en-US" dirty="0"/>
              <a:t> is the organelle </a:t>
            </a:r>
            <a:r>
              <a:rPr lang="en-US" dirty="0" smtClean="0"/>
              <a:t>that </a:t>
            </a:r>
            <a:r>
              <a:rPr lang="en-US" dirty="0"/>
              <a:t>produces </a:t>
            </a:r>
            <a:r>
              <a:rPr lang="en-US" dirty="0" smtClean="0"/>
              <a:t>glucose molecules.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chloroplast </a:t>
            </a:r>
            <a:r>
              <a:rPr lang="en-US" dirty="0" smtClean="0"/>
              <a:t>uses </a:t>
            </a:r>
            <a:r>
              <a:rPr lang="en-US" dirty="0"/>
              <a:t>light energy (like sunlight) to rearrange the atoms in water and carbon dioxide to form glucose and oxygen (</a:t>
            </a:r>
            <a:r>
              <a:rPr lang="en-US" dirty="0" smtClean="0"/>
              <a:t>O</a:t>
            </a:r>
            <a:r>
              <a:rPr lang="en-US" baseline="-25000" dirty="0"/>
              <a:t>2</a:t>
            </a:r>
            <a:r>
              <a:rPr lang="en-US" dirty="0" smtClean="0"/>
              <a:t>). </a:t>
            </a:r>
            <a:endParaRPr lang="en-US" dirty="0"/>
          </a:p>
          <a:p>
            <a:pPr lvl="1"/>
            <a:r>
              <a:rPr lang="en-US" dirty="0"/>
              <a:t>The process in which plants produce glucose and oxygen from CO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O </a:t>
            </a:r>
            <a:r>
              <a:rPr lang="en-US" dirty="0"/>
              <a:t>is known as </a:t>
            </a:r>
            <a:r>
              <a:rPr lang="en-US" u="sng" dirty="0"/>
              <a:t>photosynthesis</a:t>
            </a:r>
            <a:r>
              <a:rPr lang="en-US" dirty="0"/>
              <a:t>. </a:t>
            </a:r>
          </a:p>
          <a:p>
            <a:r>
              <a:rPr lang="en-US" dirty="0" smtClean="0"/>
              <a:t>Most </a:t>
            </a:r>
            <a:r>
              <a:rPr lang="en-US" dirty="0"/>
              <a:t>of the glucose and oxygen produced in the chloroplast </a:t>
            </a:r>
            <a:r>
              <a:rPr lang="en-US" dirty="0" smtClean="0"/>
              <a:t>are </a:t>
            </a:r>
            <a:r>
              <a:rPr lang="en-US" dirty="0"/>
              <a:t>moved to the mitochondria. </a:t>
            </a:r>
          </a:p>
          <a:p>
            <a:pPr lvl="1"/>
            <a:r>
              <a:rPr lang="en-US" dirty="0"/>
              <a:t>The mitochondria then rearranges the atoms in glucose and oxygen to form CO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</a:p>
          <a:p>
            <a:pPr lvl="1"/>
            <a:r>
              <a:rPr lang="en-US" dirty="0" smtClean="0"/>
              <a:t>This process (</a:t>
            </a:r>
            <a:r>
              <a:rPr lang="en-US" i="1" dirty="0" smtClean="0"/>
              <a:t>cell respiration</a:t>
            </a:r>
            <a:r>
              <a:rPr lang="en-US" dirty="0" smtClean="0"/>
              <a:t>) recharges the ATP </a:t>
            </a:r>
            <a:br>
              <a:rPr lang="en-US" dirty="0" smtClean="0"/>
            </a:br>
            <a:r>
              <a:rPr lang="en-US" dirty="0" smtClean="0"/>
              <a:t>needed to power plant cells. </a:t>
            </a:r>
            <a:endParaRPr lang="en-US" dirty="0" smtClean="0"/>
          </a:p>
          <a:p>
            <a:r>
              <a:rPr lang="en-US" dirty="0" smtClean="0"/>
              <a:t>Plant cells can also assemble glucose into long chains to form cellulose.</a:t>
            </a:r>
          </a:p>
          <a:p>
            <a:pPr lvl="1"/>
            <a:r>
              <a:rPr lang="en-US" dirty="0" smtClean="0"/>
              <a:t>This makes up most of the mass of the plant. 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056261">
            <a:off x="8682320" y="902450"/>
            <a:ext cx="1596102" cy="404257"/>
          </a:xfrm>
          <a:prstGeom prst="rect">
            <a:avLst/>
          </a:prstGeom>
        </p:spPr>
      </p:pic>
      <p:sp>
        <p:nvSpPr>
          <p:cNvPr id="44" name="16-Point Star 43"/>
          <p:cNvSpPr/>
          <p:nvPr/>
        </p:nvSpPr>
        <p:spPr>
          <a:xfrm>
            <a:off x="9506020" y="-91032"/>
            <a:ext cx="685800" cy="68580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035326" y="361496"/>
            <a:ext cx="65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8712406" y="340909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80371" y="2850648"/>
            <a:ext cx="1191480" cy="461665"/>
          </a:xfrm>
          <a:prstGeom prst="rect">
            <a:avLst/>
          </a:prstGeom>
          <a:solidFill>
            <a:srgbClr val="F4F5F4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Glucose</a:t>
            </a:r>
            <a:endParaRPr lang="en-US" sz="2400" b="1" dirty="0"/>
          </a:p>
        </p:txBody>
      </p:sp>
      <p:sp>
        <p:nvSpPr>
          <p:cNvPr id="48" name="Rectangle 47"/>
          <p:cNvSpPr/>
          <p:nvPr/>
        </p:nvSpPr>
        <p:spPr>
          <a:xfrm>
            <a:off x="9413021" y="2388986"/>
            <a:ext cx="497252" cy="461665"/>
          </a:xfrm>
          <a:prstGeom prst="rect">
            <a:avLst/>
          </a:prstGeom>
          <a:solidFill>
            <a:srgbClr val="F4F5F4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cxnSp>
        <p:nvCxnSpPr>
          <p:cNvPr id="49" name="Straight Arrow Connector 48"/>
          <p:cNvCxnSpPr>
            <a:stCxn id="45" idx="2"/>
          </p:cNvCxnSpPr>
          <p:nvPr/>
        </p:nvCxnSpPr>
        <p:spPr>
          <a:xfrm>
            <a:off x="8364583" y="823161"/>
            <a:ext cx="245900" cy="817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2"/>
          </p:cNvCxnSpPr>
          <p:nvPr/>
        </p:nvCxnSpPr>
        <p:spPr>
          <a:xfrm flipH="1">
            <a:off x="8887949" y="802574"/>
            <a:ext cx="170065" cy="759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7" idx="1"/>
          </p:cNvCxnSpPr>
          <p:nvPr/>
        </p:nvCxnSpPr>
        <p:spPr>
          <a:xfrm>
            <a:off x="8951573" y="2970289"/>
            <a:ext cx="528798" cy="111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1362554" y="613168"/>
            <a:ext cx="181366" cy="57203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0778427" y="482066"/>
            <a:ext cx="112272" cy="7761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0597324" y="45558"/>
            <a:ext cx="65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US" sz="2400" b="1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198312" y="136263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2400" b="1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0085456" y="2275990"/>
            <a:ext cx="226225" cy="72057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9748218" y="2223190"/>
            <a:ext cx="208372" cy="24314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20715224">
            <a:off x="10708016" y="2042223"/>
            <a:ext cx="13090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Mitochondria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9088601" y="2541807"/>
            <a:ext cx="391770" cy="111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605909" y="3307650"/>
            <a:ext cx="12464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 smtClean="0"/>
              <a:t>Chloroplast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3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2410778"/>
            <a:ext cx="10515600" cy="2852737"/>
          </a:xfrm>
        </p:spPr>
        <p:txBody>
          <a:bodyPr/>
          <a:lstStyle/>
          <a:p>
            <a:r>
              <a:rPr lang="en-US" dirty="0" smtClean="0"/>
              <a:t>How do plants get their food?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5290503"/>
            <a:ext cx="10515600" cy="1500187"/>
          </a:xfrm>
        </p:spPr>
        <p:txBody>
          <a:bodyPr/>
          <a:lstStyle/>
          <a:p>
            <a:r>
              <a:rPr lang="en-US" dirty="0" smtClean="0"/>
              <a:t>If plants don’t eat, how do their cells get carbs, fats, and proteins?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6860E-B0BA-474F-BB04-986FDC07FF21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b="29007"/>
          <a:stretch/>
        </p:blipFill>
        <p:spPr>
          <a:xfrm>
            <a:off x="1765221" y="365759"/>
            <a:ext cx="2846070" cy="3885729"/>
          </a:xfrm>
          <a:prstGeom prst="rect">
            <a:avLst/>
          </a:prstGeom>
        </p:spPr>
      </p:pic>
      <p:pic>
        <p:nvPicPr>
          <p:cNvPr id="8" name="Picture 2" descr="Potted plant image | Free SVG">
            <a:extLst>
              <a:ext uri="{FF2B5EF4-FFF2-40B4-BE49-F238E27FC236}">
                <a16:creationId xmlns:a16="http://schemas.microsoft.com/office/drawing/2014/main" id="{83B0F148-4A33-BA4E-8283-BF2FCC669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6564" b="-5"/>
          <a:stretch/>
        </p:blipFill>
        <p:spPr bwMode="auto">
          <a:xfrm>
            <a:off x="4672788" y="320511"/>
            <a:ext cx="284607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wo ears of corn vector illustration | Free SVG">
            <a:extLst>
              <a:ext uri="{FF2B5EF4-FFF2-40B4-BE49-F238E27FC236}">
                <a16:creationId xmlns:a16="http://schemas.microsoft.com/office/drawing/2014/main" id="{BFEF9C41-B3BE-D349-A7CA-06C8B254F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r="16734" b="-5"/>
          <a:stretch/>
        </p:blipFill>
        <p:spPr bwMode="auto">
          <a:xfrm>
            <a:off x="7580356" y="320511"/>
            <a:ext cx="284607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Cells, Tissues, and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2"/>
            <a:ext cx="7938492" cy="5305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Plant cells </a:t>
            </a:r>
            <a:r>
              <a:rPr lang="en-US" dirty="0" smtClean="0"/>
              <a:t>are organized like animal </a:t>
            </a:r>
            <a:r>
              <a:rPr lang="en-US" dirty="0"/>
              <a:t>cells. </a:t>
            </a:r>
          </a:p>
          <a:p>
            <a:pPr lvl="1"/>
            <a:r>
              <a:rPr lang="en-US" dirty="0" smtClean="0"/>
              <a:t>Multiple plant </a:t>
            </a:r>
            <a:r>
              <a:rPr lang="en-US" dirty="0"/>
              <a:t>cells form </a:t>
            </a:r>
            <a:r>
              <a:rPr lang="en-US" u="sng" dirty="0"/>
              <a:t>tissues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Tissues form </a:t>
            </a:r>
            <a:r>
              <a:rPr lang="en-US" u="sng" dirty="0"/>
              <a:t>organs</a:t>
            </a:r>
            <a:r>
              <a:rPr lang="en-US" dirty="0"/>
              <a:t> in plants, such as roots, stems and leaves. </a:t>
            </a:r>
          </a:p>
          <a:p>
            <a:pPr lvl="1"/>
            <a:r>
              <a:rPr lang="en-US" dirty="0"/>
              <a:t>These organs are a part of </a:t>
            </a:r>
            <a:r>
              <a:rPr lang="en-US" u="sng" dirty="0"/>
              <a:t>systems</a:t>
            </a:r>
            <a:r>
              <a:rPr lang="en-US" dirty="0"/>
              <a:t> that comprise the plant. </a:t>
            </a:r>
          </a:p>
          <a:p>
            <a:r>
              <a:rPr lang="en-US" dirty="0"/>
              <a:t>Two kinds of plant tissue called </a:t>
            </a:r>
            <a:r>
              <a:rPr lang="en-US" i="1" dirty="0"/>
              <a:t>xylem</a:t>
            </a:r>
            <a:r>
              <a:rPr lang="en-US" dirty="0"/>
              <a:t> and </a:t>
            </a:r>
            <a:r>
              <a:rPr lang="en-US" i="1" dirty="0"/>
              <a:t>phloem</a:t>
            </a:r>
            <a:r>
              <a:rPr lang="en-US" dirty="0"/>
              <a:t> are especially important to the function of the plant. </a:t>
            </a:r>
          </a:p>
          <a:p>
            <a:pPr lvl="1"/>
            <a:r>
              <a:rPr lang="en-US" u="sng" dirty="0"/>
              <a:t>Xylem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“ZY-</a:t>
            </a:r>
            <a:r>
              <a:rPr lang="en-US" i="1" dirty="0" err="1" smtClean="0"/>
              <a:t>lem</a:t>
            </a:r>
            <a:r>
              <a:rPr lang="en-US" i="1" dirty="0" smtClean="0"/>
              <a:t>”</a:t>
            </a:r>
            <a:r>
              <a:rPr lang="en-US" dirty="0" smtClean="0"/>
              <a:t>) consists </a:t>
            </a:r>
            <a:r>
              <a:rPr lang="en-US" dirty="0"/>
              <a:t>of long “tubes” of </a:t>
            </a:r>
            <a:r>
              <a:rPr lang="en-US" dirty="0" smtClean="0"/>
              <a:t>cells </a:t>
            </a:r>
            <a:r>
              <a:rPr lang="en-US" dirty="0"/>
              <a:t>that enable a plant to move water and minerals from the roots </a:t>
            </a:r>
            <a:r>
              <a:rPr lang="en-US" dirty="0" smtClean="0"/>
              <a:t>to </a:t>
            </a:r>
            <a:r>
              <a:rPr lang="en-US" dirty="0"/>
              <a:t>its leaves. </a:t>
            </a:r>
          </a:p>
          <a:p>
            <a:pPr lvl="1"/>
            <a:r>
              <a:rPr lang="en-US" u="sng" dirty="0"/>
              <a:t>Phloem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“FLO-</a:t>
            </a:r>
            <a:r>
              <a:rPr lang="en-US" i="1" dirty="0" err="1" smtClean="0"/>
              <a:t>em</a:t>
            </a:r>
            <a:r>
              <a:rPr lang="en-US" i="1" dirty="0" smtClean="0"/>
              <a:t>”</a:t>
            </a:r>
            <a:r>
              <a:rPr lang="en-US" dirty="0" smtClean="0"/>
              <a:t>) forms </a:t>
            </a:r>
            <a:r>
              <a:rPr lang="en-US" dirty="0"/>
              <a:t>long tubes of cells that </a:t>
            </a:r>
            <a:r>
              <a:rPr lang="en-US" dirty="0" smtClean="0"/>
              <a:t>move needed molecules (like glucose) down </a:t>
            </a:r>
            <a:r>
              <a:rPr lang="en-US" dirty="0"/>
              <a:t>from the leaves to other </a:t>
            </a:r>
            <a:r>
              <a:rPr lang="en-US" dirty="0" smtClean="0"/>
              <a:t>parts of the </a:t>
            </a:r>
            <a:r>
              <a:rPr lang="en-US" dirty="0"/>
              <a:t>plant.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11430000" y="191767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6DE1EE-5712-E348-A54B-54E6A31F5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2" b="6020"/>
          <a:stretch/>
        </p:blipFill>
        <p:spPr bwMode="auto">
          <a:xfrm>
            <a:off x="8778240" y="32051"/>
            <a:ext cx="3139707" cy="68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Movement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324303"/>
            <a:ext cx="7056120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Evaporation and gravity are needed to move substances throughout the plant. </a:t>
            </a:r>
          </a:p>
          <a:p>
            <a:pPr lvl="1"/>
            <a:r>
              <a:rPr lang="en-US" dirty="0" smtClean="0"/>
              <a:t>Plants do not have a pumping organ (like a heart) </a:t>
            </a:r>
            <a:r>
              <a:rPr lang="en-US" dirty="0"/>
              <a:t>to move substances throughout their </a:t>
            </a:r>
            <a:r>
              <a:rPr lang="en-US" dirty="0" smtClean="0"/>
              <a:t>bodies. </a:t>
            </a:r>
            <a:endParaRPr lang="en-US" dirty="0"/>
          </a:p>
          <a:p>
            <a:pPr lvl="1"/>
            <a:r>
              <a:rPr lang="en-US" dirty="0"/>
              <a:t>Instead, plants use evaporation from their leaves to move water and minerals up the </a:t>
            </a:r>
            <a:r>
              <a:rPr lang="en-US" dirty="0" smtClean="0"/>
              <a:t>xylem. </a:t>
            </a:r>
            <a:endParaRPr lang="en-US" dirty="0"/>
          </a:p>
          <a:p>
            <a:r>
              <a:rPr lang="en-US" dirty="0"/>
              <a:t>The leaves of most plants have pores that allow water to evaporate. </a:t>
            </a:r>
          </a:p>
          <a:p>
            <a:pPr lvl="1"/>
            <a:r>
              <a:rPr lang="en-US" dirty="0"/>
              <a:t>As water evaporates, </a:t>
            </a:r>
            <a:r>
              <a:rPr lang="en-US" dirty="0" smtClean="0"/>
              <a:t>it pulls water upward </a:t>
            </a:r>
            <a:r>
              <a:rPr lang="en-US" dirty="0"/>
              <a:t>through the xylem tubes of the plant. </a:t>
            </a:r>
            <a:endParaRPr lang="en-US" dirty="0" smtClean="0"/>
          </a:p>
          <a:p>
            <a:r>
              <a:rPr lang="en-US" dirty="0" smtClean="0"/>
              <a:t>The pores in leaves also allow for absorption of the carbon dioxide.</a:t>
            </a:r>
          </a:p>
          <a:p>
            <a:pPr lvl="1"/>
            <a:r>
              <a:rPr lang="en-US" dirty="0" smtClean="0"/>
              <a:t>This CO</a:t>
            </a:r>
            <a:r>
              <a:rPr lang="en-US" baseline="-25000" dirty="0" smtClean="0"/>
              <a:t>2</a:t>
            </a:r>
            <a:r>
              <a:rPr lang="en-US" dirty="0" smtClean="0"/>
              <a:t> is needed for glucose production.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40" y="365126"/>
            <a:ext cx="4162425" cy="5419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9080" y="5771397"/>
            <a:ext cx="432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The pores of leaves allow water evaporation</a:t>
            </a:r>
            <a:br>
              <a:rPr lang="en-US" i="1" dirty="0" smtClean="0"/>
            </a:br>
            <a:r>
              <a:rPr lang="en-US" i="1" dirty="0" smtClean="0"/>
              <a:t>and absorption of carbon dioxide.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9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 = Glucose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2"/>
            <a:ext cx="7101840" cy="52898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plant cells with access to light (like those in the leaves) can perform photosynthesis. </a:t>
            </a:r>
          </a:p>
          <a:p>
            <a:pPr lvl="1"/>
            <a:r>
              <a:rPr lang="en-US" dirty="0"/>
              <a:t>Cells that lack access to light (such as root cells) depend on leaf cells to produce the glucose </a:t>
            </a:r>
            <a:r>
              <a:rPr lang="en-US" dirty="0" smtClean="0"/>
              <a:t>needed </a:t>
            </a:r>
            <a:r>
              <a:rPr lang="en-US" dirty="0"/>
              <a:t>for cellular respiration.</a:t>
            </a:r>
          </a:p>
          <a:p>
            <a:pPr lvl="1"/>
            <a:r>
              <a:rPr lang="en-US" dirty="0"/>
              <a:t>The movement of fluids through xylem and phloem ensure that all cells in the plant have access to needed molecules such as glucose. </a:t>
            </a:r>
            <a:endParaRPr lang="en-US" dirty="0" smtClean="0"/>
          </a:p>
          <a:p>
            <a:r>
              <a:rPr lang="en-US" dirty="0" smtClean="0"/>
              <a:t>Leaves are like factories for glucose production. </a:t>
            </a:r>
          </a:p>
          <a:p>
            <a:pPr lvl="1"/>
            <a:r>
              <a:rPr lang="en-US" dirty="0" smtClean="0"/>
              <a:t>The xylem is like a highway that delivers some of the needed materials to produce glucose. </a:t>
            </a:r>
          </a:p>
          <a:p>
            <a:pPr lvl="1"/>
            <a:r>
              <a:rPr lang="en-US" dirty="0" smtClean="0"/>
              <a:t>The phloem is like a highway that delivers glucose to other cells in the plant.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r="24410"/>
          <a:stretch/>
        </p:blipFill>
        <p:spPr>
          <a:xfrm rot="5400000">
            <a:off x="7661467" y="980631"/>
            <a:ext cx="4907914" cy="3676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27850" y="3969231"/>
            <a:ext cx="7568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ylem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17210" y="689691"/>
            <a:ext cx="899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Phloem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07879" y="5258742"/>
            <a:ext cx="36459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This image shows xylem and phloem. Xylem moves water and minerals up to the leaves. Phloem moves glucose and other molecules down to other cells that cannot photosynthesize.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4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5400000">
            <a:off x="4840941" y="409025"/>
            <a:ext cx="2662521" cy="1371600"/>
          </a:xfrm>
          <a:prstGeom prst="rightArrow">
            <a:avLst/>
          </a:prstGeom>
          <a:solidFill>
            <a:srgbClr val="FF0000">
              <a:alpha val="1882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662453">
            <a:off x="1406803" y="4530681"/>
            <a:ext cx="4753851" cy="912821"/>
          </a:xfrm>
          <a:prstGeom prst="rightArrow">
            <a:avLst>
              <a:gd name="adj1" fmla="val 50000"/>
              <a:gd name="adj2" fmla="val 75415"/>
            </a:avLst>
          </a:prstGeom>
          <a:solidFill>
            <a:srgbClr val="7030A0">
              <a:alpha val="1882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	</a:t>
            </a:r>
          </a:p>
        </p:txBody>
      </p:sp>
      <p:sp>
        <p:nvSpPr>
          <p:cNvPr id="3" name="Rectangle 2"/>
          <p:cNvSpPr/>
          <p:nvPr/>
        </p:nvSpPr>
        <p:spPr>
          <a:xfrm rot="20458850">
            <a:off x="-401940" y="3796406"/>
            <a:ext cx="6496992" cy="890002"/>
          </a:xfrm>
          <a:prstGeom prst="rect">
            <a:avLst/>
          </a:prstGeom>
          <a:noFill/>
          <a:ln w="203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458850">
            <a:off x="-294467" y="4768036"/>
            <a:ext cx="6755331" cy="890002"/>
          </a:xfrm>
          <a:prstGeom prst="rect">
            <a:avLst/>
          </a:prstGeom>
          <a:noFill/>
          <a:ln w="203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91912" y="-133341"/>
            <a:ext cx="19858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7620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</a:t>
            </a:r>
            <a:r>
              <a:rPr lang="en-US" sz="5400" b="1" baseline="-25000" dirty="0">
                <a:ln w="7620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5400" b="1" dirty="0">
              <a:ln w="7620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59" y="63625"/>
            <a:ext cx="3821734" cy="706418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2282767" y="609600"/>
            <a:ext cx="1828800" cy="1828800"/>
          </a:xfrm>
          <a:prstGeom prst="star32">
            <a:avLst>
              <a:gd name="adj" fmla="val 16071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4605" y="4105870"/>
            <a:ext cx="14381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5400" b="1" baseline="-25000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5400" b="1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70" y="1626498"/>
            <a:ext cx="6271267" cy="495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 rot="20480020">
            <a:off x="-844660" y="4089242"/>
            <a:ext cx="5607763" cy="903729"/>
          </a:xfrm>
          <a:prstGeom prst="rightArrow">
            <a:avLst>
              <a:gd name="adj1" fmla="val 50000"/>
              <a:gd name="adj2" fmla="val 67790"/>
            </a:avLst>
          </a:prstGeom>
          <a:solidFill>
            <a:srgbClr val="00B0F0">
              <a:alpha val="1882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4329" y="3962241"/>
            <a:ext cx="329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7620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Glucose</a:t>
            </a:r>
          </a:p>
        </p:txBody>
      </p:sp>
      <p:sp>
        <p:nvSpPr>
          <p:cNvPr id="6" name="Freeform 5"/>
          <p:cNvSpPr/>
          <p:nvPr/>
        </p:nvSpPr>
        <p:spPr>
          <a:xfrm rot="20124534">
            <a:off x="3838491" y="1337918"/>
            <a:ext cx="1301448" cy="1965476"/>
          </a:xfrm>
          <a:custGeom>
            <a:avLst/>
            <a:gdLst>
              <a:gd name="connsiteX0" fmla="*/ 24191 w 1301448"/>
              <a:gd name="connsiteY0" fmla="*/ 58057 h 1424819"/>
              <a:gd name="connsiteX1" fmla="*/ 314476 w 1301448"/>
              <a:gd name="connsiteY1" fmla="*/ 58057 h 1424819"/>
              <a:gd name="connsiteX2" fmla="*/ 38705 w 1301448"/>
              <a:gd name="connsiteY2" fmla="*/ 406400 h 1424819"/>
              <a:gd name="connsiteX3" fmla="*/ 546705 w 1301448"/>
              <a:gd name="connsiteY3" fmla="*/ 420914 h 1424819"/>
              <a:gd name="connsiteX4" fmla="*/ 401562 w 1301448"/>
              <a:gd name="connsiteY4" fmla="*/ 769257 h 1424819"/>
              <a:gd name="connsiteX5" fmla="*/ 778933 w 1301448"/>
              <a:gd name="connsiteY5" fmla="*/ 943429 h 1424819"/>
              <a:gd name="connsiteX6" fmla="*/ 677333 w 1301448"/>
              <a:gd name="connsiteY6" fmla="*/ 1320800 h 1424819"/>
              <a:gd name="connsiteX7" fmla="*/ 1141791 w 1301448"/>
              <a:gd name="connsiteY7" fmla="*/ 1407886 h 1424819"/>
              <a:gd name="connsiteX8" fmla="*/ 1301448 w 1301448"/>
              <a:gd name="connsiteY8" fmla="*/ 1422400 h 142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448" h="1424819">
                <a:moveTo>
                  <a:pt x="24191" y="58057"/>
                </a:moveTo>
                <a:cubicBezTo>
                  <a:pt x="168124" y="29028"/>
                  <a:pt x="312057" y="0"/>
                  <a:pt x="314476" y="58057"/>
                </a:cubicBezTo>
                <a:cubicBezTo>
                  <a:pt x="316895" y="116114"/>
                  <a:pt x="0" y="345924"/>
                  <a:pt x="38705" y="406400"/>
                </a:cubicBezTo>
                <a:cubicBezTo>
                  <a:pt x="77410" y="466876"/>
                  <a:pt x="486229" y="360438"/>
                  <a:pt x="546705" y="420914"/>
                </a:cubicBezTo>
                <a:cubicBezTo>
                  <a:pt x="607181" y="481390"/>
                  <a:pt x="362857" y="682171"/>
                  <a:pt x="401562" y="769257"/>
                </a:cubicBezTo>
                <a:cubicBezTo>
                  <a:pt x="440267" y="856343"/>
                  <a:pt x="732971" y="851505"/>
                  <a:pt x="778933" y="943429"/>
                </a:cubicBezTo>
                <a:cubicBezTo>
                  <a:pt x="824895" y="1035353"/>
                  <a:pt x="616857" y="1243390"/>
                  <a:pt x="677333" y="1320800"/>
                </a:cubicBezTo>
                <a:cubicBezTo>
                  <a:pt x="737809" y="1398210"/>
                  <a:pt x="1037772" y="1390953"/>
                  <a:pt x="1141791" y="1407886"/>
                </a:cubicBezTo>
                <a:cubicBezTo>
                  <a:pt x="1245810" y="1424819"/>
                  <a:pt x="1273629" y="1423609"/>
                  <a:pt x="1301448" y="142240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arrow" w="med" len="med"/>
          </a:ln>
          <a:effectLst>
            <a:glow rad="482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10422" y="3155627"/>
            <a:ext cx="329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7620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5400" b="1" baseline="-25000" dirty="0">
                <a:ln w="7620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28737" y="76201"/>
            <a:ext cx="2535177" cy="67155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1. Evaporation pulls water up the xylem tubes into the leaves of the plant.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2. CO</a:t>
            </a:r>
            <a:r>
              <a:rPr lang="en-US" sz="2000" baseline="-25000" dirty="0"/>
              <a:t>2</a:t>
            </a:r>
            <a:r>
              <a:rPr lang="en-US" sz="2000" dirty="0"/>
              <a:t> is absorbed through pores in the leaves.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3. CO</a:t>
            </a:r>
            <a:r>
              <a:rPr lang="en-US" sz="2000" baseline="-25000" dirty="0"/>
              <a:t>2</a:t>
            </a:r>
            <a:r>
              <a:rPr lang="en-US" sz="2000" dirty="0"/>
              <a:t> and H</a:t>
            </a:r>
            <a:r>
              <a:rPr lang="en-US" sz="2000" baseline="-25000" dirty="0"/>
              <a:t>2</a:t>
            </a:r>
            <a:r>
              <a:rPr lang="en-US" sz="2000" dirty="0"/>
              <a:t>O are rearranged to form glucose </a:t>
            </a:r>
            <a:r>
              <a:rPr lang="en-US" sz="2000" dirty="0" smtClean="0"/>
              <a:t>and </a:t>
            </a:r>
            <a:r>
              <a:rPr lang="en-US" sz="2000" dirty="0"/>
              <a:t>oxygen </a:t>
            </a:r>
            <a:r>
              <a:rPr lang="en-US" sz="2000" dirty="0" smtClean="0"/>
              <a:t>using </a:t>
            </a:r>
            <a:r>
              <a:rPr lang="en-US" sz="2000" dirty="0"/>
              <a:t>light energy.</a:t>
            </a:r>
          </a:p>
          <a:p>
            <a:endParaRPr lang="en-US" sz="2000" dirty="0"/>
          </a:p>
          <a:p>
            <a:r>
              <a:rPr lang="en-US" sz="2000" dirty="0"/>
              <a:t>4. </a:t>
            </a:r>
            <a:r>
              <a:rPr lang="en-US" sz="2000" dirty="0" smtClean="0"/>
              <a:t>Glucose </a:t>
            </a:r>
            <a:r>
              <a:rPr lang="en-US" sz="2000" dirty="0"/>
              <a:t>is used for cell </a:t>
            </a:r>
            <a:r>
              <a:rPr lang="en-US" sz="2000" dirty="0" smtClean="0"/>
              <a:t>respiration </a:t>
            </a:r>
            <a:r>
              <a:rPr lang="en-US" sz="2000" dirty="0"/>
              <a:t>or biosynthesis.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9486" y="3885817"/>
            <a:ext cx="75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Xylem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77746" y="5029200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Phloem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963537" y="3160044"/>
            <a:ext cx="1552486" cy="1030957"/>
          </a:xfrm>
          <a:prstGeom prst="rightArrow">
            <a:avLst>
              <a:gd name="adj1" fmla="val 50000"/>
              <a:gd name="adj2" fmla="val 67790"/>
            </a:avLst>
          </a:prstGeom>
          <a:solidFill>
            <a:schemeClr val="bg1"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19537" y="3165592"/>
            <a:ext cx="726460" cy="70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73950" y="764840"/>
            <a:ext cx="726460" cy="70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179042" y="3602007"/>
            <a:ext cx="726460" cy="70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108895" y="4018537"/>
            <a:ext cx="726460" cy="70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57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 0.02871 L 0.06059 -0.05301 C 0.08733 -0.07014 0.13056 -0.09074 0.175 -0.10903 C 0.22726 -0.13032 0.27014 -0.14421 0.30017 -0.15046 L 0.44479 -0.18148 " pathEditMode="relative" rAng="20580000" ptsTypes="AAAAA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1222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3403 L -0.70348 0.28426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30" y="15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2066 0.563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264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 0.01088 L 0.14115 0.01088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4" grpId="1"/>
      <p:bldP spid="6" grpId="0" animBg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Unit </a:t>
            </a:r>
            <a:r>
              <a:rPr lang="en-US" dirty="0"/>
              <a:t>– </a:t>
            </a:r>
            <a:r>
              <a:rPr lang="en-US" dirty="0" smtClean="0"/>
              <a:t>Packet 1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4293959" cy="50880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 we better able to answer these questions with this new info?</a:t>
            </a:r>
          </a:p>
          <a:p>
            <a:r>
              <a:rPr lang="en-US" dirty="0" smtClean="0"/>
              <a:t>Driving </a:t>
            </a:r>
            <a:r>
              <a:rPr lang="en-US" dirty="0"/>
              <a:t>Question: </a:t>
            </a:r>
            <a:r>
              <a:rPr lang="en-US" dirty="0" smtClean="0"/>
              <a:t>How do plant cells differ from animal cells? </a:t>
            </a:r>
          </a:p>
          <a:p>
            <a:pPr lvl="0"/>
            <a:r>
              <a:rPr lang="en-US" b="0" dirty="0"/>
              <a:t>How do plants move substances to their cells without a heart? </a:t>
            </a:r>
          </a:p>
          <a:p>
            <a:r>
              <a:rPr lang="en-US" b="0" dirty="0"/>
              <a:t>How do plants stay upright without a skeleton?</a:t>
            </a:r>
          </a:p>
          <a:p>
            <a:pPr lvl="0"/>
            <a:r>
              <a:rPr lang="en-US" b="0" dirty="0"/>
              <a:t>How do plants acquire glucose needed for cell respiration?</a:t>
            </a:r>
          </a:p>
          <a:p>
            <a:pPr lvl="0"/>
            <a:endParaRPr lang="en-US" b="0" dirty="0"/>
          </a:p>
          <a:p>
            <a:endParaRPr lang="en-US" dirty="0"/>
          </a:p>
        </p:txBody>
      </p:sp>
      <p:pic>
        <p:nvPicPr>
          <p:cNvPr id="5" name="Picture 4" descr="A picture containing tree, outdoor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41426"/>
          <a:stretch/>
        </p:blipFill>
        <p:spPr>
          <a:xfrm>
            <a:off x="5817476" y="1245475"/>
            <a:ext cx="6176404" cy="4275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3"/>
              </a:rPr>
              <a:t>Image 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0811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6A9C-08EA-D64E-BD29-A31995F1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325371"/>
            <a:ext cx="6964679" cy="13357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 dirty="0"/>
              <a:t>Looking Ahead: 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F78E-E61B-1846-8272-D5FB3D128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960" y="1828800"/>
            <a:ext cx="6156959" cy="472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In Part 3, you will be conducting two investigations. </a:t>
            </a:r>
          </a:p>
          <a:p>
            <a:pPr lvl="1"/>
            <a:r>
              <a:rPr lang="en-US" sz="2800" dirty="0"/>
              <a:t>In </a:t>
            </a:r>
            <a:r>
              <a:rPr lang="en-US" sz="2800" dirty="0" smtClean="0"/>
              <a:t>3A &amp; 3C, you will compare how levels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change depending on if plants are in the light or the dark. </a:t>
            </a:r>
          </a:p>
          <a:p>
            <a:pPr lvl="1"/>
            <a:r>
              <a:rPr lang="en-US" sz="2800" dirty="0" smtClean="0"/>
              <a:t>In 3B</a:t>
            </a:r>
            <a:r>
              <a:rPr lang="en-US" sz="2800" dirty="0"/>
              <a:t>, you will determine the difference in mass between seeds and seedlings. </a:t>
            </a:r>
          </a:p>
        </p:txBody>
      </p:sp>
      <p:pic>
        <p:nvPicPr>
          <p:cNvPr id="6146" name="Picture 2" descr="Royalty-free seedling photos free download | Pxfuel">
            <a:extLst>
              <a:ext uri="{FF2B5EF4-FFF2-40B4-BE49-F238E27FC236}">
                <a16:creationId xmlns:a16="http://schemas.microsoft.com/office/drawing/2014/main" id="{0E18C59D-435A-304E-ACEF-4BB88B76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r="29938" b="-1"/>
          <a:stretch/>
        </p:blipFill>
        <p:spPr bwMode="auto">
          <a:xfrm>
            <a:off x="7031777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A3EFD-A633-7043-8885-42642991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550" y="6356351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A2A49C-3692-4152-8A6C-C7C5B48EF17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25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Plants </a:t>
            </a:r>
            <a:r>
              <a:rPr lang="en-US" dirty="0"/>
              <a:t>are living organisms that </a:t>
            </a:r>
            <a:r>
              <a:rPr lang="en-US" dirty="0" smtClean="0"/>
              <a:t>are </a:t>
            </a:r>
            <a:r>
              <a:rPr lang="en-US" dirty="0"/>
              <a:t>composed of cells. </a:t>
            </a:r>
            <a:endParaRPr lang="en-US" dirty="0" smtClean="0"/>
          </a:p>
          <a:p>
            <a:pPr lvl="1"/>
            <a:r>
              <a:rPr lang="en-US" dirty="0"/>
              <a:t>Plant and animal cells </a:t>
            </a:r>
            <a:r>
              <a:rPr lang="en-US" dirty="0" smtClean="0"/>
              <a:t>are </a:t>
            </a:r>
            <a:r>
              <a:rPr lang="en-US" dirty="0"/>
              <a:t>composed of many of the </a:t>
            </a:r>
            <a:r>
              <a:rPr lang="en-US" dirty="0" smtClean="0"/>
              <a:t>same macromolecules and organelles (like a nucleus, ribosomes, and mitochondria). </a:t>
            </a:r>
          </a:p>
          <a:p>
            <a:pPr lvl="1"/>
            <a:r>
              <a:rPr lang="en-US" dirty="0" smtClean="0"/>
              <a:t>Plant </a:t>
            </a:r>
            <a:r>
              <a:rPr lang="en-US" dirty="0"/>
              <a:t>cells must also perform </a:t>
            </a:r>
            <a:r>
              <a:rPr lang="en-US" dirty="0" smtClean="0"/>
              <a:t>cellular respiration</a:t>
            </a:r>
            <a:r>
              <a:rPr lang="en-US" dirty="0"/>
              <a:t> </a:t>
            </a:r>
            <a:r>
              <a:rPr lang="en-US" dirty="0" smtClean="0"/>
              <a:t>to recharge their ATP. </a:t>
            </a:r>
          </a:p>
          <a:p>
            <a:r>
              <a:rPr lang="en-US" dirty="0"/>
              <a:t>P</a:t>
            </a:r>
            <a:r>
              <a:rPr lang="en-US" dirty="0" smtClean="0"/>
              <a:t>lant </a:t>
            </a:r>
            <a:r>
              <a:rPr lang="en-US" dirty="0"/>
              <a:t>cells have three key organelles </a:t>
            </a:r>
            <a:r>
              <a:rPr lang="en-US" dirty="0" smtClean="0"/>
              <a:t>not </a:t>
            </a:r>
            <a:r>
              <a:rPr lang="en-US" dirty="0"/>
              <a:t>found in animal </a:t>
            </a:r>
            <a:r>
              <a:rPr lang="en-US" dirty="0" smtClean="0"/>
              <a:t>cells.</a:t>
            </a:r>
          </a:p>
          <a:p>
            <a:pPr lvl="1"/>
            <a:r>
              <a:rPr lang="en-US" dirty="0" smtClean="0"/>
              <a:t>These include </a:t>
            </a:r>
            <a:r>
              <a:rPr lang="en-US" dirty="0"/>
              <a:t>cell walls, </a:t>
            </a:r>
            <a:r>
              <a:rPr lang="en-US" dirty="0" smtClean="0"/>
              <a:t>vacuoles, and </a:t>
            </a:r>
            <a:r>
              <a:rPr lang="en-US" dirty="0"/>
              <a:t>chloroplasts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cell wall is a tough outer </a:t>
            </a:r>
            <a:r>
              <a:rPr lang="en-US" dirty="0" smtClean="0"/>
              <a:t>shell made from cellulose.</a:t>
            </a:r>
          </a:p>
          <a:p>
            <a:pPr lvl="1"/>
            <a:r>
              <a:rPr lang="en-US" dirty="0" smtClean="0"/>
              <a:t>Cellulose is a type of carbohydrate made from long chains of glucose.</a:t>
            </a:r>
          </a:p>
          <a:p>
            <a:pPr lvl="1"/>
            <a:r>
              <a:rPr lang="en-US" dirty="0" smtClean="0"/>
              <a:t>The cell wall acts as the “skeleton” of the plant. </a:t>
            </a:r>
          </a:p>
          <a:p>
            <a:r>
              <a:rPr lang="en-US" dirty="0"/>
              <a:t>The vacuoles of plant cells are storage </a:t>
            </a:r>
            <a:r>
              <a:rPr lang="en-US" dirty="0" smtClean="0"/>
              <a:t>organelles.</a:t>
            </a:r>
          </a:p>
          <a:p>
            <a:pPr lvl="1"/>
            <a:r>
              <a:rPr lang="en-US" dirty="0" smtClean="0"/>
              <a:t>Plants store water and keep waste products in their vacuoles.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789920" cy="4852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chloroplast is the organelle that </a:t>
            </a:r>
            <a:r>
              <a:rPr lang="en-US" dirty="0" smtClean="0"/>
              <a:t>produces glucose </a:t>
            </a:r>
            <a:r>
              <a:rPr lang="en-US" dirty="0"/>
              <a:t>molecules. </a:t>
            </a:r>
            <a:endParaRPr lang="en-US" dirty="0" smtClean="0"/>
          </a:p>
          <a:p>
            <a:pPr lvl="1"/>
            <a:r>
              <a:rPr lang="en-US" dirty="0"/>
              <a:t>The chloroplast uses light energy (like sunlight) to </a:t>
            </a:r>
            <a:r>
              <a:rPr lang="en-US" dirty="0" smtClean="0"/>
              <a:t>produce </a:t>
            </a:r>
            <a:r>
              <a:rPr lang="en-US" dirty="0"/>
              <a:t>glucose and </a:t>
            </a:r>
            <a:r>
              <a:rPr lang="en-US" dirty="0" smtClean="0"/>
              <a:t>oxygen </a:t>
            </a:r>
            <a:r>
              <a:rPr lang="en-US" dirty="0"/>
              <a:t>from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/>
              <a:t>2</a:t>
            </a:r>
            <a:r>
              <a:rPr lang="en-US" dirty="0" smtClean="0"/>
              <a:t>O in a process </a:t>
            </a:r>
            <a:r>
              <a:rPr lang="en-US" dirty="0"/>
              <a:t>known as photosynthesis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Most of the glucose and oxygen produced in the </a:t>
            </a:r>
            <a:r>
              <a:rPr lang="en-US" dirty="0" smtClean="0"/>
              <a:t>chloroplast are </a:t>
            </a:r>
            <a:r>
              <a:rPr lang="en-US" dirty="0"/>
              <a:t>moved to the </a:t>
            </a:r>
            <a:r>
              <a:rPr lang="en-US" dirty="0" smtClean="0"/>
              <a:t>mitochondria for cellular respiration to recharge ATP.</a:t>
            </a:r>
          </a:p>
          <a:p>
            <a:r>
              <a:rPr lang="en-US" dirty="0" smtClean="0"/>
              <a:t>Like animals, plant cells are organized into tissues, organs, and systems. </a:t>
            </a:r>
          </a:p>
          <a:p>
            <a:r>
              <a:rPr lang="en-US" dirty="0" smtClean="0"/>
              <a:t>Plant tissues </a:t>
            </a:r>
            <a:r>
              <a:rPr lang="en-US" dirty="0"/>
              <a:t>called xylem and phloem are </a:t>
            </a:r>
            <a:r>
              <a:rPr lang="en-US" dirty="0" smtClean="0"/>
              <a:t>especially </a:t>
            </a:r>
            <a:r>
              <a:rPr lang="en-US" dirty="0"/>
              <a:t>important to the function of the plant. </a:t>
            </a:r>
            <a:endParaRPr lang="en-US" dirty="0" smtClean="0"/>
          </a:p>
          <a:p>
            <a:pPr lvl="1"/>
            <a:r>
              <a:rPr lang="en-US" dirty="0" smtClean="0"/>
              <a:t>Xylem consists </a:t>
            </a:r>
            <a:r>
              <a:rPr lang="en-US" dirty="0"/>
              <a:t>of long </a:t>
            </a:r>
            <a:r>
              <a:rPr lang="en-US" dirty="0" smtClean="0"/>
              <a:t>tubes </a:t>
            </a:r>
            <a:r>
              <a:rPr lang="en-US" dirty="0"/>
              <a:t>of cells that </a:t>
            </a:r>
            <a:r>
              <a:rPr lang="en-US" dirty="0" smtClean="0"/>
              <a:t>use evaporation to move </a:t>
            </a:r>
            <a:r>
              <a:rPr lang="en-US" dirty="0"/>
              <a:t>water and minerals </a:t>
            </a:r>
            <a:r>
              <a:rPr lang="en-US" dirty="0" smtClean="0"/>
              <a:t>upward from </a:t>
            </a:r>
            <a:r>
              <a:rPr lang="en-US" dirty="0"/>
              <a:t>the roots to its </a:t>
            </a:r>
            <a:r>
              <a:rPr lang="en-US" dirty="0" smtClean="0"/>
              <a:t>leaves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Phloem forms </a:t>
            </a:r>
            <a:r>
              <a:rPr lang="en-US" dirty="0"/>
              <a:t>long tubes of cells that </a:t>
            </a:r>
            <a:r>
              <a:rPr lang="en-US" dirty="0" smtClean="0"/>
              <a:t>use gravity to move molecules like glucose </a:t>
            </a:r>
            <a:r>
              <a:rPr lang="en-US" dirty="0"/>
              <a:t>down from the leaves </a:t>
            </a:r>
            <a:r>
              <a:rPr lang="en-US" dirty="0" smtClean="0"/>
              <a:t>to other cells for respiration and biosynthesis.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Unit </a:t>
            </a:r>
            <a:r>
              <a:rPr lang="en-US" dirty="0"/>
              <a:t>– </a:t>
            </a:r>
            <a:r>
              <a:rPr lang="en-US" dirty="0" smtClean="0"/>
              <a:t>Packet 1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4293959" cy="5088089"/>
          </a:xfrm>
        </p:spPr>
        <p:txBody>
          <a:bodyPr>
            <a:normAutofit/>
          </a:bodyPr>
          <a:lstStyle/>
          <a:p>
            <a:r>
              <a:rPr lang="en-US" dirty="0"/>
              <a:t>Driving Question: </a:t>
            </a:r>
            <a:r>
              <a:rPr lang="en-US" dirty="0" smtClean="0"/>
              <a:t>How do plant cells differ from animal cells?  </a:t>
            </a:r>
            <a:endParaRPr lang="en-US" dirty="0"/>
          </a:p>
          <a:p>
            <a:pPr lvl="0"/>
            <a:r>
              <a:rPr lang="en-US" b="0" dirty="0" smtClean="0"/>
              <a:t>How do plants move substances to their cells without a heart? </a:t>
            </a:r>
          </a:p>
          <a:p>
            <a:r>
              <a:rPr lang="en-US" b="0" dirty="0"/>
              <a:t>How do plants stay upright without a skeleton</a:t>
            </a:r>
            <a:r>
              <a:rPr lang="en-US" b="0" dirty="0" smtClean="0"/>
              <a:t>?</a:t>
            </a:r>
          </a:p>
          <a:p>
            <a:pPr lvl="0"/>
            <a:r>
              <a:rPr lang="en-US" b="0" dirty="0" smtClean="0"/>
              <a:t>How do plants acquire glucose needed for cell respiration?</a:t>
            </a:r>
          </a:p>
          <a:p>
            <a:pPr lvl="0"/>
            <a:endParaRPr lang="en-US" b="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6860E-B0BA-474F-BB04-986FDC07FF21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b="29007"/>
          <a:stretch/>
        </p:blipFill>
        <p:spPr>
          <a:xfrm>
            <a:off x="6050104" y="1615439"/>
            <a:ext cx="2846070" cy="3885729"/>
          </a:xfrm>
          <a:prstGeom prst="rect">
            <a:avLst/>
          </a:prstGeom>
        </p:spPr>
      </p:pic>
      <p:pic>
        <p:nvPicPr>
          <p:cNvPr id="7" name="Picture 2" descr="Potted plant image | Free SVG">
            <a:extLst>
              <a:ext uri="{FF2B5EF4-FFF2-40B4-BE49-F238E27FC236}">
                <a16:creationId xmlns:a16="http://schemas.microsoft.com/office/drawing/2014/main" id="{83B0F148-4A33-BA4E-8283-BF2FCC669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6564" b="-5"/>
          <a:stretch/>
        </p:blipFill>
        <p:spPr bwMode="auto">
          <a:xfrm>
            <a:off x="8957671" y="1570191"/>
            <a:ext cx="284607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3468"/>
            <a:ext cx="11033761" cy="5644053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US" b="0" u="sng" dirty="0" smtClean="0"/>
              <a:t>Cell Wall</a:t>
            </a:r>
            <a:r>
              <a:rPr lang="en-US" b="0" dirty="0" smtClean="0"/>
              <a:t>: a </a:t>
            </a:r>
            <a:r>
              <a:rPr lang="en-US" b="0" dirty="0"/>
              <a:t>tough outer </a:t>
            </a:r>
            <a:r>
              <a:rPr lang="en-US" b="0" dirty="0" smtClean="0"/>
              <a:t>shell of cellulose that </a:t>
            </a:r>
            <a:r>
              <a:rPr lang="en-US" b="0" dirty="0"/>
              <a:t>coats </a:t>
            </a:r>
            <a:r>
              <a:rPr lang="en-US" b="0" dirty="0" smtClean="0"/>
              <a:t>the plant cell </a:t>
            </a:r>
            <a:r>
              <a:rPr lang="en-US" b="0" dirty="0"/>
              <a:t>membrane</a:t>
            </a:r>
            <a:r>
              <a:rPr lang="en-US" b="0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b="0" u="sng" dirty="0" smtClean="0"/>
              <a:t>Cellulose</a:t>
            </a:r>
            <a:r>
              <a:rPr lang="en-US" b="0" dirty="0" smtClean="0"/>
              <a:t>: </a:t>
            </a:r>
            <a:r>
              <a:rPr lang="en-US" b="0" dirty="0"/>
              <a:t>a long rigid chain of glucose molecules.</a:t>
            </a:r>
          </a:p>
          <a:p>
            <a:pPr fontAlgn="base">
              <a:lnSpc>
                <a:spcPct val="110000"/>
              </a:lnSpc>
            </a:pPr>
            <a:r>
              <a:rPr lang="en-US" b="0" u="sng" dirty="0" smtClean="0"/>
              <a:t>Vacuoles</a:t>
            </a:r>
            <a:r>
              <a:rPr lang="en-US" b="0" dirty="0" smtClean="0"/>
              <a:t>: storage organelles for plant cells. </a:t>
            </a:r>
          </a:p>
          <a:p>
            <a:pPr fontAlgn="base">
              <a:lnSpc>
                <a:spcPct val="110000"/>
              </a:lnSpc>
            </a:pPr>
            <a:r>
              <a:rPr lang="en-US" b="0" u="sng" dirty="0" smtClean="0"/>
              <a:t>Chloroplast</a:t>
            </a:r>
            <a:r>
              <a:rPr lang="en-US" b="0" dirty="0" smtClean="0"/>
              <a:t>: organelle in plant cells that </a:t>
            </a:r>
            <a:r>
              <a:rPr lang="en-US" b="0" dirty="0"/>
              <a:t>produces </a:t>
            </a:r>
            <a:r>
              <a:rPr lang="en-US" b="0" dirty="0" smtClean="0"/>
              <a:t>glucose molecules during photosynthesis. </a:t>
            </a:r>
          </a:p>
          <a:p>
            <a:pPr fontAlgn="base">
              <a:lnSpc>
                <a:spcPct val="110000"/>
              </a:lnSpc>
            </a:pPr>
            <a:r>
              <a:rPr lang="en-US" b="0" u="sng" dirty="0" smtClean="0"/>
              <a:t>Photosynthesis</a:t>
            </a:r>
            <a:r>
              <a:rPr lang="en-US" b="0" dirty="0" smtClean="0"/>
              <a:t>: the cellular process </a:t>
            </a:r>
            <a:r>
              <a:rPr lang="en-US" b="0" dirty="0"/>
              <a:t>in which plants produce glucose and </a:t>
            </a:r>
            <a:r>
              <a:rPr lang="en-US" b="0" dirty="0" smtClean="0"/>
              <a:t>oxygen </a:t>
            </a:r>
            <a:r>
              <a:rPr lang="en-US" b="0" dirty="0"/>
              <a:t>from </a:t>
            </a:r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and H</a:t>
            </a:r>
            <a:r>
              <a:rPr lang="en-US" b="0" baseline="-25000" dirty="0"/>
              <a:t>2</a:t>
            </a:r>
            <a:r>
              <a:rPr lang="en-US" b="0" dirty="0" smtClean="0"/>
              <a:t>O.</a:t>
            </a:r>
          </a:p>
          <a:p>
            <a:pPr fontAlgn="base">
              <a:lnSpc>
                <a:spcPct val="110000"/>
              </a:lnSpc>
            </a:pPr>
            <a:r>
              <a:rPr lang="en-US" b="0" u="sng" dirty="0" smtClean="0"/>
              <a:t>Xylem</a:t>
            </a:r>
            <a:r>
              <a:rPr lang="en-US" b="0" dirty="0" smtClean="0"/>
              <a:t>: long </a:t>
            </a:r>
            <a:r>
              <a:rPr lang="en-US" b="0" dirty="0"/>
              <a:t>tubes of cells that use evaporation to move water and minerals upward from the roots to its leaves. </a:t>
            </a:r>
          </a:p>
          <a:p>
            <a:pPr fontAlgn="base">
              <a:lnSpc>
                <a:spcPct val="110000"/>
              </a:lnSpc>
            </a:pPr>
            <a:r>
              <a:rPr lang="en-US" b="0" u="sng" dirty="0" smtClean="0"/>
              <a:t>Phloem</a:t>
            </a:r>
            <a:r>
              <a:rPr lang="en-US" b="0" dirty="0" smtClean="0"/>
              <a:t>: long </a:t>
            </a:r>
            <a:r>
              <a:rPr lang="en-US" b="0" dirty="0"/>
              <a:t>tubes of cells that use gravity to move molecules like glucose down from the leaves to other cells for respiration and biosynthesis.</a:t>
            </a:r>
          </a:p>
          <a:p>
            <a:pPr fontAlgn="base">
              <a:lnSpc>
                <a:spcPct val="110000"/>
              </a:lnSpc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DF64-F105-9148-AEB2-8B6BCAB5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824"/>
          </a:xfrm>
        </p:spPr>
        <p:txBody>
          <a:bodyPr/>
          <a:lstStyle/>
          <a:p>
            <a:r>
              <a:rPr lang="en-US" dirty="0"/>
              <a:t>Part 1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41B9E-A43E-2B41-8DC0-F81976C6B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284" y="5020888"/>
            <a:ext cx="9493133" cy="16750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Earlier we learned that the General Sherman is the largest tree in the world, weighing 5.6 million </a:t>
            </a:r>
            <a:r>
              <a:rPr lang="en-US" dirty="0" smtClean="0"/>
              <a:t>kg. We </a:t>
            </a:r>
            <a:r>
              <a:rPr lang="en-US" dirty="0"/>
              <a:t>also learned that sequoia seed only </a:t>
            </a:r>
            <a:r>
              <a:rPr lang="en-US" dirty="0" smtClean="0"/>
              <a:t>weighs </a:t>
            </a:r>
            <a:r>
              <a:rPr lang="en-US" dirty="0"/>
              <a:t>0.005 g.</a:t>
            </a:r>
          </a:p>
          <a:p>
            <a:r>
              <a:rPr lang="en-US" dirty="0"/>
              <a:t>Where did the millions of kilograms of atoms come from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D2A65-7C2B-824F-95EF-1AB0CC0F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picture containing tree, outdoor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23" y="1112396"/>
            <a:ext cx="9632026" cy="3730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4"/>
              </a:rPr>
              <a:t>Image 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768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6247" y="4571217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Introducing: Plants!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6860E-B0BA-474F-BB04-986FDC07FF21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b="29007"/>
          <a:stretch/>
        </p:blipFill>
        <p:spPr>
          <a:xfrm>
            <a:off x="1765221" y="365759"/>
            <a:ext cx="2846070" cy="3885729"/>
          </a:xfrm>
          <a:prstGeom prst="rect">
            <a:avLst/>
          </a:prstGeom>
        </p:spPr>
      </p:pic>
      <p:pic>
        <p:nvPicPr>
          <p:cNvPr id="7170" name="Picture 2" descr="Potted plant image | Free SVG">
            <a:extLst>
              <a:ext uri="{FF2B5EF4-FFF2-40B4-BE49-F238E27FC236}">
                <a16:creationId xmlns:a16="http://schemas.microsoft.com/office/drawing/2014/main" id="{83B0F148-4A33-BA4E-8283-BF2FCC669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6564" b="-5"/>
          <a:stretch/>
        </p:blipFill>
        <p:spPr bwMode="auto">
          <a:xfrm>
            <a:off x="4672788" y="320511"/>
            <a:ext cx="284607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wo ears of corn vector illustration | Free SVG">
            <a:extLst>
              <a:ext uri="{FF2B5EF4-FFF2-40B4-BE49-F238E27FC236}">
                <a16:creationId xmlns:a16="http://schemas.microsoft.com/office/drawing/2014/main" id="{BFEF9C41-B3BE-D349-A7CA-06C8B254F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r="16734" b="-5"/>
          <a:stretch/>
        </p:blipFill>
        <p:spPr bwMode="auto">
          <a:xfrm>
            <a:off x="7580356" y="320511"/>
            <a:ext cx="284607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A2A49C-3692-4152-8A6C-C7C5B48EF17E}" type="slidenum">
              <a:rPr lang="en-US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213946"/>
            <a:ext cx="7107382" cy="5172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animals, plants are living organisms that are composed of cells. </a:t>
            </a:r>
          </a:p>
          <a:p>
            <a:pPr lvl="1"/>
            <a:r>
              <a:rPr lang="en-US" dirty="0"/>
              <a:t>Plant and animal cells function in many similar ways and are composed of many of the same macromolecules.</a:t>
            </a:r>
          </a:p>
          <a:p>
            <a:pPr lvl="1"/>
            <a:r>
              <a:rPr lang="en-US" dirty="0"/>
              <a:t>Plant cells also contain a fatty membrane on the outside and protein-based </a:t>
            </a:r>
            <a:r>
              <a:rPr lang="en-US" dirty="0" smtClean="0"/>
              <a:t>structures </a:t>
            </a:r>
            <a:r>
              <a:rPr lang="en-US" dirty="0"/>
              <a:t>on the inside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Similarly, plant </a:t>
            </a:r>
            <a:r>
              <a:rPr lang="en-US" dirty="0"/>
              <a:t>cells can grow and expand over </a:t>
            </a:r>
            <a:r>
              <a:rPr lang="en-US" dirty="0" smtClean="0"/>
              <a:t>time.</a:t>
            </a:r>
            <a:endParaRPr lang="en-US" dirty="0"/>
          </a:p>
          <a:p>
            <a:pPr lvl="1"/>
            <a:r>
              <a:rPr lang="en-US" dirty="0"/>
              <a:t>Plant cells must also acquire fats and proteins to build and repair their cells. </a:t>
            </a:r>
          </a:p>
          <a:p>
            <a:pPr lvl="1"/>
            <a:r>
              <a:rPr lang="en-US" dirty="0"/>
              <a:t>Plant cells also can divide through the process of mitosis to form two cells.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04748" y="6604067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83D351-3A7C-E280-8CB7-43745461C442}"/>
              </a:ext>
            </a:extLst>
          </p:cNvPr>
          <p:cNvSpPr/>
          <p:nvPr/>
        </p:nvSpPr>
        <p:spPr>
          <a:xfrm>
            <a:off x="0" y="6863147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</a:t>
            </a:r>
          </a:p>
        </p:txBody>
      </p:sp>
      <p:pic>
        <p:nvPicPr>
          <p:cNvPr id="22" name="Picture 2" descr="Royalty-free seedling photos free download | Pxfuel">
            <a:extLst>
              <a:ext uri="{FF2B5EF4-FFF2-40B4-BE49-F238E27FC236}">
                <a16:creationId xmlns:a16="http://schemas.microsoft.com/office/drawing/2014/main" id="{0E18C59D-435A-304E-ACEF-4BB88B76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t="-1" r="39949" b="-1"/>
          <a:stretch/>
        </p:blipFill>
        <p:spPr bwMode="auto">
          <a:xfrm>
            <a:off x="8069239" y="0"/>
            <a:ext cx="412276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E1131F2E-6825-C348-A0AA-AF629E4BAA35}"/>
              </a:ext>
            </a:extLst>
          </p:cNvPr>
          <p:cNvSpPr/>
          <p:nvPr/>
        </p:nvSpPr>
        <p:spPr>
          <a:xfrm rot="5400000">
            <a:off x="8885052" y="3000784"/>
            <a:ext cx="3508408" cy="790936"/>
          </a:xfrm>
          <a:prstGeom prst="triangle">
            <a:avLst>
              <a:gd name="adj" fmla="val 41526"/>
            </a:avLst>
          </a:prstGeom>
          <a:solidFill>
            <a:srgbClr val="D9D9D9">
              <a:alpha val="5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381" y="1642048"/>
            <a:ext cx="2579099" cy="3573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6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213946"/>
            <a:ext cx="7107382" cy="5504095"/>
          </a:xfrm>
        </p:spPr>
        <p:txBody>
          <a:bodyPr>
            <a:normAutofit/>
          </a:bodyPr>
          <a:lstStyle/>
          <a:p>
            <a:r>
              <a:rPr lang="en-US" dirty="0" smtClean="0"/>
              <a:t>Plant </a:t>
            </a:r>
            <a:r>
              <a:rPr lang="en-US" dirty="0"/>
              <a:t>cells contain most of the same organelles found in animal cells. </a:t>
            </a:r>
          </a:p>
          <a:p>
            <a:pPr lvl="1"/>
            <a:r>
              <a:rPr lang="en-US" dirty="0" smtClean="0"/>
              <a:t>Plant </a:t>
            </a:r>
            <a:r>
              <a:rPr lang="en-US" dirty="0"/>
              <a:t>cells also store their DNA in a nucleus. </a:t>
            </a:r>
          </a:p>
          <a:p>
            <a:pPr lvl="1"/>
            <a:r>
              <a:rPr lang="en-US" dirty="0"/>
              <a:t>Plant cells also have ribosomes to assemble proteins during biosynthesis. </a:t>
            </a:r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animals, plant cells </a:t>
            </a:r>
            <a:r>
              <a:rPr lang="en-US" dirty="0" smtClean="0"/>
              <a:t>must also perform </a:t>
            </a:r>
            <a:r>
              <a:rPr lang="en-US" dirty="0"/>
              <a:t>cellular respiration. </a:t>
            </a:r>
          </a:p>
          <a:p>
            <a:pPr lvl="1"/>
            <a:r>
              <a:rPr lang="en-US" dirty="0"/>
              <a:t>Plant cells also have </a:t>
            </a:r>
            <a:r>
              <a:rPr lang="en-US" dirty="0" smtClean="0"/>
              <a:t>mitochondria where glucose </a:t>
            </a:r>
            <a:r>
              <a:rPr lang="en-US" dirty="0"/>
              <a:t>and </a:t>
            </a:r>
            <a:r>
              <a:rPr lang="en-US" dirty="0" smtClean="0"/>
              <a:t>oxygen rearrange </a:t>
            </a:r>
            <a:r>
              <a:rPr lang="en-US" dirty="0"/>
              <a:t>to form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r>
              <a:rPr lang="en-US" dirty="0"/>
              <a:t>. </a:t>
            </a:r>
          </a:p>
          <a:p>
            <a:r>
              <a:rPr lang="en-US" dirty="0" smtClean="0"/>
              <a:t>Plant cells </a:t>
            </a:r>
            <a:r>
              <a:rPr lang="en-US" dirty="0"/>
              <a:t>also use ATP like a “rechargeable battery” for their </a:t>
            </a:r>
            <a:r>
              <a:rPr lang="en-US" dirty="0" smtClean="0"/>
              <a:t>cells.</a:t>
            </a:r>
          </a:p>
          <a:p>
            <a:pPr lvl="1"/>
            <a:r>
              <a:rPr lang="en-US" dirty="0" smtClean="0"/>
              <a:t>They use </a:t>
            </a:r>
            <a:r>
              <a:rPr lang="en-US" dirty="0"/>
              <a:t>the chemical energy from glucose to “recharge” </a:t>
            </a:r>
            <a:r>
              <a:rPr lang="en-US" dirty="0" smtClean="0"/>
              <a:t>ATP</a:t>
            </a:r>
            <a:r>
              <a:rPr lang="en-US" dirty="0"/>
              <a:t> </a:t>
            </a:r>
            <a:r>
              <a:rPr lang="en-US" dirty="0" smtClean="0"/>
              <a:t>during cellular respiration.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83D351-3A7C-E280-8CB7-43745461C442}"/>
              </a:ext>
            </a:extLst>
          </p:cNvPr>
          <p:cNvSpPr/>
          <p:nvPr/>
        </p:nvSpPr>
        <p:spPr>
          <a:xfrm>
            <a:off x="0" y="6863147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</a:t>
            </a: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3D1C590A-CAF8-C94F-A5C8-51B44FC93850}"/>
              </a:ext>
            </a:extLst>
          </p:cNvPr>
          <p:cNvSpPr/>
          <p:nvPr/>
        </p:nvSpPr>
        <p:spPr>
          <a:xfrm rot="16200000">
            <a:off x="7320027" y="4607964"/>
            <a:ext cx="2466257" cy="757463"/>
          </a:xfrm>
          <a:prstGeom prst="triangle">
            <a:avLst>
              <a:gd name="adj" fmla="val 4592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8">
            <a:extLst>
              <a:ext uri="{FF2B5EF4-FFF2-40B4-BE49-F238E27FC236}">
                <a16:creationId xmlns:a16="http://schemas.microsoft.com/office/drawing/2014/main" id="{E1131F2E-6825-C348-A0AA-AF629E4BAA35}"/>
              </a:ext>
            </a:extLst>
          </p:cNvPr>
          <p:cNvSpPr/>
          <p:nvPr/>
        </p:nvSpPr>
        <p:spPr>
          <a:xfrm rot="15632543">
            <a:off x="7904197" y="1580714"/>
            <a:ext cx="2229567" cy="1486665"/>
          </a:xfrm>
          <a:prstGeom prst="triangle">
            <a:avLst>
              <a:gd name="adj" fmla="val 738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3C795233-C115-B044-AB47-2A57B593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50330" y="1753229"/>
            <a:ext cx="5980639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7B4534-538C-304C-8916-040732F5FE15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9018980" y="1592398"/>
            <a:ext cx="201206" cy="1216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0FBE2D8-3AE9-3B4F-9718-A6D861E07758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9220186" y="3178090"/>
            <a:ext cx="598995" cy="2092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ABE070B-6B9F-EC41-9EAF-D69680AA9491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10059435" y="1993642"/>
            <a:ext cx="49325" cy="1424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50524B8-F262-8940-9646-561D27A5E672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10661555" y="1641894"/>
            <a:ext cx="658058" cy="170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E467F1-6474-6F4F-BC2F-CC283A371545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10009444" y="3711490"/>
            <a:ext cx="1310169" cy="540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CAA16D-2716-D74A-9982-544E83DDFC20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9666782" y="3787690"/>
            <a:ext cx="441978" cy="415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E4EBDF-B195-D34C-AF75-F086C7712DF6}"/>
              </a:ext>
            </a:extLst>
          </p:cNvPr>
          <p:cNvSpPr/>
          <p:nvPr/>
        </p:nvSpPr>
        <p:spPr>
          <a:xfrm>
            <a:off x="9674967" y="6325626"/>
            <a:ext cx="115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Plant cell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D95B70-A6CD-064B-84B1-42314EE29E65}"/>
              </a:ext>
            </a:extLst>
          </p:cNvPr>
          <p:cNvSpPr/>
          <p:nvPr/>
        </p:nvSpPr>
        <p:spPr>
          <a:xfrm>
            <a:off x="9476776" y="105644"/>
            <a:ext cx="133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Animal cell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FD7A685-98C6-334A-8CBB-9B510483EC4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27" y="3779793"/>
            <a:ext cx="937627" cy="2020434"/>
          </a:xfrm>
          <a:prstGeom prst="rect">
            <a:avLst/>
          </a:prstGeom>
        </p:spPr>
      </p:pic>
      <p:pic>
        <p:nvPicPr>
          <p:cNvPr id="53" name="Picture 2" descr="Man standing silhouette vector clip art">
            <a:extLst>
              <a:ext uri="{FF2B5EF4-FFF2-40B4-BE49-F238E27FC236}">
                <a16:creationId xmlns:a16="http://schemas.microsoft.com/office/drawing/2014/main" id="{D04A2C5B-672D-6E47-9065-E2D385148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r="32813"/>
          <a:stretch/>
        </p:blipFill>
        <p:spPr bwMode="auto">
          <a:xfrm>
            <a:off x="7873700" y="1441190"/>
            <a:ext cx="607219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1BC744B-CF5A-C34E-92B4-FCDEA07E4143}"/>
              </a:ext>
            </a:extLst>
          </p:cNvPr>
          <p:cNvSpPr/>
          <p:nvPr/>
        </p:nvSpPr>
        <p:spPr>
          <a:xfrm>
            <a:off x="8430927" y="2808758"/>
            <a:ext cx="15785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Mitochondria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DCE754-59B6-9C4D-8FBF-0928C94E84BD}"/>
              </a:ext>
            </a:extLst>
          </p:cNvPr>
          <p:cNvSpPr/>
          <p:nvPr/>
        </p:nvSpPr>
        <p:spPr>
          <a:xfrm>
            <a:off x="9607851" y="3418358"/>
            <a:ext cx="10018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Nucleus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466BA8-0140-1444-8FBB-E3E71BA6304C}"/>
              </a:ext>
            </a:extLst>
          </p:cNvPr>
          <p:cNvSpPr/>
          <p:nvPr/>
        </p:nvSpPr>
        <p:spPr>
          <a:xfrm>
            <a:off x="10667972" y="3342158"/>
            <a:ext cx="1303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Ribosomes</a:t>
            </a:r>
          </a:p>
        </p:txBody>
      </p:sp>
    </p:spTree>
    <p:extLst>
      <p:ext uri="{BB962C8B-B14F-4D97-AF65-F5344CB8AC3E}">
        <p14:creationId xmlns:p14="http://schemas.microsoft.com/office/powerpoint/2010/main" val="3262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640782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a few key differences between plant and animal cells. </a:t>
            </a:r>
          </a:p>
          <a:p>
            <a:pPr lvl="1"/>
            <a:r>
              <a:rPr lang="en-US" dirty="0" smtClean="0"/>
              <a:t>In particular, </a:t>
            </a:r>
            <a:r>
              <a:rPr lang="en-US" dirty="0"/>
              <a:t>plant cells have three key organelles that are not found in animal cells. </a:t>
            </a:r>
          </a:p>
          <a:p>
            <a:pPr lvl="1"/>
            <a:r>
              <a:rPr lang="en-US" dirty="0"/>
              <a:t>These </a:t>
            </a:r>
            <a:r>
              <a:rPr lang="en-US" dirty="0" smtClean="0"/>
              <a:t>include </a:t>
            </a:r>
            <a:r>
              <a:rPr lang="en-US" dirty="0"/>
              <a:t>cell walls, </a:t>
            </a:r>
            <a:r>
              <a:rPr lang="en-US" dirty="0" smtClean="0"/>
              <a:t>vacuoles, and </a:t>
            </a:r>
            <a:r>
              <a:rPr lang="en-US" dirty="0"/>
              <a:t>chloroplasts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cell wall</a:t>
            </a:r>
            <a:r>
              <a:rPr lang="en-US" dirty="0"/>
              <a:t> is a tough outer “shell” that coats the cell membrane.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cell wall acts like the “skeleton” of the </a:t>
            </a:r>
            <a:r>
              <a:rPr lang="en-US" dirty="0" smtClean="0"/>
              <a:t>plant.</a:t>
            </a:r>
          </a:p>
          <a:p>
            <a:pPr lvl="1"/>
            <a:r>
              <a:rPr lang="en-US" dirty="0" smtClean="0"/>
              <a:t>The cell wall gives </a:t>
            </a:r>
            <a:r>
              <a:rPr lang="en-US" dirty="0"/>
              <a:t>plants their shape and rigidity (similar to how a skeleton supports the bodies of many animals). </a:t>
            </a:r>
            <a:endParaRPr lang="en-US" dirty="0" smtClean="0"/>
          </a:p>
          <a:p>
            <a:r>
              <a:rPr lang="en-US" dirty="0"/>
              <a:t>The cell wall is made from cellulose. </a:t>
            </a:r>
          </a:p>
          <a:p>
            <a:pPr lvl="1"/>
            <a:r>
              <a:rPr lang="en-US" u="sng" dirty="0"/>
              <a:t>Cellulose</a:t>
            </a:r>
            <a:r>
              <a:rPr lang="en-US" dirty="0"/>
              <a:t> is a long rigid chain of glucose molecules.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D752E86-E07B-9E4A-81A1-A36E6670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10677" y="1967965"/>
            <a:ext cx="5628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B0E8CC-EE21-8742-8841-220C2692E5D4}"/>
              </a:ext>
            </a:extLst>
          </p:cNvPr>
          <p:cNvSpPr/>
          <p:nvPr/>
        </p:nvSpPr>
        <p:spPr>
          <a:xfrm>
            <a:off x="8634396" y="3001646"/>
            <a:ext cx="1485663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Mitochondria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69CC1-F7FD-7C44-8893-02D2BAD5F85B}"/>
              </a:ext>
            </a:extLst>
          </p:cNvPr>
          <p:cNvSpPr/>
          <p:nvPr/>
        </p:nvSpPr>
        <p:spPr>
          <a:xfrm>
            <a:off x="9929796" y="3535046"/>
            <a:ext cx="942887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Nucleus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A8CA9-E914-3A4B-B4A6-64C6194720DE}"/>
              </a:ext>
            </a:extLst>
          </p:cNvPr>
          <p:cNvSpPr/>
          <p:nvPr/>
        </p:nvSpPr>
        <p:spPr>
          <a:xfrm>
            <a:off x="10977135" y="3382646"/>
            <a:ext cx="1135247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Ribosome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3C139F-F27D-B04E-BBF0-23A71F6A7688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320196" y="1858646"/>
            <a:ext cx="57032" cy="11430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849FA3-C7E8-0D49-BBC2-EA86D05882A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377228" y="3370978"/>
            <a:ext cx="628768" cy="18404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18A512-B6E9-424A-8835-2FAD3203542E}"/>
              </a:ext>
            </a:extLst>
          </p:cNvPr>
          <p:cNvCxnSpPr>
            <a:cxnSpLocks/>
          </p:cNvCxnSpPr>
          <p:nvPr/>
        </p:nvCxnSpPr>
        <p:spPr>
          <a:xfrm flipH="1" flipV="1">
            <a:off x="10234596" y="2087246"/>
            <a:ext cx="209432" cy="14478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B8866E-0FA3-5249-9F01-5CA5B963A9C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0920396" y="2011046"/>
            <a:ext cx="624363" cy="13716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58AC67-97DA-0D42-96BB-D0C2289F29A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0310796" y="3751978"/>
            <a:ext cx="1233963" cy="5450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867ADE-3D82-E240-8EB3-55B28E46291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929796" y="3904378"/>
            <a:ext cx="471444" cy="3926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1A5C5-109B-AF48-AC3E-67D8E98AF38A}"/>
              </a:ext>
            </a:extLst>
          </p:cNvPr>
          <p:cNvSpPr/>
          <p:nvPr/>
        </p:nvSpPr>
        <p:spPr>
          <a:xfrm>
            <a:off x="10539396" y="5440046"/>
            <a:ext cx="93653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Vacuole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3C5F-28FD-AA40-B195-9DE9855BB6AB}"/>
              </a:ext>
            </a:extLst>
          </p:cNvPr>
          <p:cNvSpPr/>
          <p:nvPr/>
        </p:nvSpPr>
        <p:spPr>
          <a:xfrm>
            <a:off x="10996596" y="4525646"/>
            <a:ext cx="101470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Cell Wall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90831F-E82A-2440-80AF-DE7B40A03F6A}"/>
              </a:ext>
            </a:extLst>
          </p:cNvPr>
          <p:cNvSpPr/>
          <p:nvPr/>
        </p:nvSpPr>
        <p:spPr>
          <a:xfrm>
            <a:off x="8558196" y="6202046"/>
            <a:ext cx="127413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Chloroplast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57712C-C153-BC4F-86A1-405FBE425416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9195262" y="5440046"/>
            <a:ext cx="505934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B53D6C4-2D91-9D44-BB86-2827E1912529}"/>
              </a:ext>
            </a:extLst>
          </p:cNvPr>
          <p:cNvSpPr/>
          <p:nvPr/>
        </p:nvSpPr>
        <p:spPr>
          <a:xfrm>
            <a:off x="10060749" y="6289914"/>
            <a:ext cx="108824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/>
              <a:t>Plant cell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9666F3-03EC-1648-A838-C6A347A2C5F0}"/>
              </a:ext>
            </a:extLst>
          </p:cNvPr>
          <p:cNvSpPr/>
          <p:nvPr/>
        </p:nvSpPr>
        <p:spPr>
          <a:xfrm>
            <a:off x="9853596" y="410846"/>
            <a:ext cx="12604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/>
              <a:t>Animal cell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91975A-917F-9F47-88F3-4DDEC590670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1503947" y="4894978"/>
            <a:ext cx="379583" cy="4688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6B9F-38D0-964D-9878-956C90E1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7" y="189220"/>
            <a:ext cx="8229600" cy="1143000"/>
          </a:xfrm>
        </p:spPr>
        <p:txBody>
          <a:bodyPr/>
          <a:lstStyle/>
          <a:p>
            <a:r>
              <a:rPr lang="en-US" dirty="0"/>
              <a:t>Cellulose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D8931-CB18-BA4E-9174-AE3823D6F342}"/>
              </a:ext>
            </a:extLst>
          </p:cNvPr>
          <p:cNvSpPr/>
          <p:nvPr/>
        </p:nvSpPr>
        <p:spPr>
          <a:xfrm>
            <a:off x="11267122" y="30480"/>
            <a:ext cx="924878" cy="23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</a:t>
            </a:r>
            <a:r>
              <a:rPr lang="en-US" sz="900" i="1" dirty="0" smtClean="0">
                <a:hlinkClick r:id="rId2"/>
              </a:rPr>
              <a:t>Source</a:t>
            </a:r>
            <a:endParaRPr lang="en-US" sz="900" i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7197" y="1384280"/>
            <a:ext cx="3063240" cy="4565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Cellulose is a </a:t>
            </a:r>
            <a:r>
              <a:rPr lang="en-US" b="1" dirty="0" smtClean="0"/>
              <a:t>type </a:t>
            </a:r>
            <a:r>
              <a:rPr lang="en-US" b="1" dirty="0"/>
              <a:t>of </a:t>
            </a:r>
            <a:r>
              <a:rPr lang="en-US" b="1" dirty="0" smtClean="0"/>
              <a:t>carbohydrate. </a:t>
            </a:r>
            <a:endParaRPr lang="en-US" b="1" dirty="0"/>
          </a:p>
          <a:p>
            <a:r>
              <a:rPr lang="en-US" dirty="0"/>
              <a:t>Cellulose is made from </a:t>
            </a:r>
            <a:r>
              <a:rPr lang="en-US" dirty="0" smtClean="0"/>
              <a:t>long </a:t>
            </a:r>
            <a:r>
              <a:rPr lang="en-US" dirty="0"/>
              <a:t>chains of glucose. </a:t>
            </a:r>
          </a:p>
          <a:p>
            <a:r>
              <a:rPr lang="en-US" dirty="0"/>
              <a:t>Cellulose forms </a:t>
            </a:r>
            <a:r>
              <a:rPr lang="en-US" dirty="0" smtClean="0"/>
              <a:t>cell </a:t>
            </a:r>
            <a:r>
              <a:rPr lang="en-US" dirty="0"/>
              <a:t>walls </a:t>
            </a:r>
            <a:r>
              <a:rPr lang="en-US" dirty="0" smtClean="0"/>
              <a:t>that provide </a:t>
            </a:r>
            <a:r>
              <a:rPr lang="en-US" dirty="0"/>
              <a:t>plants with structure </a:t>
            </a:r>
            <a:r>
              <a:rPr lang="en-US" dirty="0" smtClean="0"/>
              <a:t>&amp; </a:t>
            </a:r>
            <a:r>
              <a:rPr lang="en-US" dirty="0"/>
              <a:t>rigidity.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717" y="137160"/>
            <a:ext cx="8537283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6705600" cy="485266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 smtClean="0"/>
              <a:t>vacuoles</a:t>
            </a:r>
            <a:r>
              <a:rPr lang="en-US" dirty="0" smtClean="0"/>
              <a:t> </a:t>
            </a:r>
            <a:r>
              <a:rPr lang="en-US" dirty="0"/>
              <a:t>of plant cells </a:t>
            </a:r>
            <a:r>
              <a:rPr lang="en-US" dirty="0" smtClean="0"/>
              <a:t>are storage organelles.</a:t>
            </a:r>
            <a:endParaRPr lang="en-US" dirty="0"/>
          </a:p>
          <a:p>
            <a:pPr lvl="1"/>
            <a:r>
              <a:rPr lang="en-US" dirty="0" smtClean="0"/>
              <a:t>Plant cells store excess water in their vacuoles for use during dry periods. 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vacuole also stores </a:t>
            </a:r>
            <a:r>
              <a:rPr lang="en-US" dirty="0" smtClean="0"/>
              <a:t>waste products from plant cells.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animals have organs like the kidney and liver to remove waste </a:t>
            </a:r>
            <a:r>
              <a:rPr lang="en-US" dirty="0" smtClean="0"/>
              <a:t>products.</a:t>
            </a:r>
          </a:p>
          <a:p>
            <a:pPr lvl="1"/>
            <a:r>
              <a:rPr lang="en-US" dirty="0" smtClean="0"/>
              <a:t>However, plant </a:t>
            </a:r>
            <a:r>
              <a:rPr lang="en-US" dirty="0"/>
              <a:t>cells </a:t>
            </a:r>
            <a:r>
              <a:rPr lang="en-US" dirty="0" smtClean="0"/>
              <a:t>store </a:t>
            </a:r>
            <a:r>
              <a:rPr lang="en-US" dirty="0"/>
              <a:t>waste products </a:t>
            </a:r>
            <a:r>
              <a:rPr lang="en-US" dirty="0" smtClean="0"/>
              <a:t>in the vacuoles of </a:t>
            </a:r>
            <a:r>
              <a:rPr lang="en-US" dirty="0"/>
              <a:t>their </a:t>
            </a:r>
            <a:r>
              <a:rPr lang="en-US" dirty="0" smtClean="0"/>
              <a:t>cells</a:t>
            </a:r>
            <a:r>
              <a:rPr lang="en-US" dirty="0"/>
              <a:t> </a:t>
            </a:r>
            <a:r>
              <a:rPr lang="en-US" dirty="0" smtClean="0"/>
              <a:t>(like a garbage dump).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13036" y="73633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4770" y="577543"/>
            <a:ext cx="4171950" cy="48672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E1A5C5-109B-AF48-AC3E-67D8E98AF38A}"/>
              </a:ext>
            </a:extLst>
          </p:cNvPr>
          <p:cNvSpPr/>
          <p:nvPr/>
        </p:nvSpPr>
        <p:spPr>
          <a:xfrm>
            <a:off x="8431854" y="3717926"/>
            <a:ext cx="93653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Vacuole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4274" y="5477266"/>
            <a:ext cx="374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The vacuoles of plant cells store water</a:t>
            </a:r>
            <a:br>
              <a:rPr lang="en-US" i="1" dirty="0" smtClean="0"/>
            </a:br>
            <a:r>
              <a:rPr lang="en-US" i="1" dirty="0" smtClean="0"/>
              <a:t>and waste products of the cell.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95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6021</TotalTime>
  <Words>1518</Words>
  <Application>Microsoft Office PowerPoint</Application>
  <PresentationFormat>Widescreen</PresentationFormat>
  <Paragraphs>183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WUHS Biology: Plants Unit</vt:lpstr>
      <vt:lpstr>Plants Unit – Packet 1 Driving Question</vt:lpstr>
      <vt:lpstr>Part 1 Recap</vt:lpstr>
      <vt:lpstr>Introducing: Plants!</vt:lpstr>
      <vt:lpstr>Cells</vt:lpstr>
      <vt:lpstr>Cells</vt:lpstr>
      <vt:lpstr>Plant Cell Walls</vt:lpstr>
      <vt:lpstr>Cellulose</vt:lpstr>
      <vt:lpstr>Plant Vacuoles</vt:lpstr>
      <vt:lpstr>Chloroplasts</vt:lpstr>
      <vt:lpstr>How do plants get their food? </vt:lpstr>
      <vt:lpstr>Plant Cells, Tissues, and Organs</vt:lpstr>
      <vt:lpstr>Fluid Movement in Plants</vt:lpstr>
      <vt:lpstr>Leaves = Glucose Factories</vt:lpstr>
      <vt:lpstr>Summary</vt:lpstr>
      <vt:lpstr>Plants Unit – Packet 1 Driving Question</vt:lpstr>
      <vt:lpstr>Looking Ahead: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132</cp:revision>
  <dcterms:created xsi:type="dcterms:W3CDTF">2022-01-10T02:14:04Z</dcterms:created>
  <dcterms:modified xsi:type="dcterms:W3CDTF">2022-10-27T20:10:49Z</dcterms:modified>
</cp:coreProperties>
</file>