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301" r:id="rId3"/>
    <p:sldId id="344" r:id="rId4"/>
    <p:sldId id="332" r:id="rId5"/>
    <p:sldId id="333" r:id="rId6"/>
    <p:sldId id="346" r:id="rId7"/>
    <p:sldId id="345" r:id="rId8"/>
    <p:sldId id="348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40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C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81769" autoAdjust="0"/>
  </p:normalViewPr>
  <p:slideViewPr>
    <p:cSldViewPr snapToGrid="0">
      <p:cViewPr varScale="1">
        <p:scale>
          <a:sx n="55" d="100"/>
          <a:sy n="55" d="100"/>
        </p:scale>
        <p:origin x="19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0C409-A58B-4EB4-B0B8-171DE45C631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F72091-9718-418C-B58D-1412D686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5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5860A5-AB59-4C26-96C7-A4172F2C6C1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91D197-197A-4C08-9E78-F87BE4A98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7EDE-1D34-AF43-A72F-F106018D4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expected, the realities of acquiring and processing this data was far more complicated than described here. A great summary of this global scientific endeavor can be found at https://</a:t>
            </a:r>
            <a:r>
              <a:rPr lang="en-US" dirty="0" err="1"/>
              <a:t>www.maa.org</a:t>
            </a:r>
            <a:r>
              <a:rPr lang="en-US" dirty="0"/>
              <a:t>/sites/default/files/pdf/pubs/mm_dec03-Venus.pdf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Eratosthenes actually measured the distance between </a:t>
            </a:r>
            <a:r>
              <a:rPr lang="en-US" dirty="0" err="1"/>
              <a:t>Syene</a:t>
            </a:r>
            <a:r>
              <a:rPr lang="en-US" dirty="0"/>
              <a:t> and Alexandria in </a:t>
            </a:r>
            <a:r>
              <a:rPr lang="en-US" dirty="0" err="1"/>
              <a:t>stades</a:t>
            </a:r>
            <a:r>
              <a:rPr lang="en-US" dirty="0"/>
              <a:t>. This was converted to km for the purpose of this presentation. 5000 </a:t>
            </a:r>
            <a:r>
              <a:rPr lang="en-US" dirty="0" err="1"/>
              <a:t>stades</a:t>
            </a:r>
            <a:r>
              <a:rPr lang="en-US" dirty="0"/>
              <a:t> = 926 km. A summary of this work can be found at https://</a:t>
            </a:r>
            <a:r>
              <a:rPr lang="en-US" dirty="0" err="1"/>
              <a:t>www.aps.org</a:t>
            </a:r>
            <a:r>
              <a:rPr lang="en-US" dirty="0"/>
              <a:t>/publications/</a:t>
            </a:r>
            <a:r>
              <a:rPr lang="en-US" dirty="0" err="1"/>
              <a:t>apsnews</a:t>
            </a:r>
            <a:r>
              <a:rPr lang="en-US" dirty="0"/>
              <a:t>/200606/</a:t>
            </a:r>
            <a:r>
              <a:rPr lang="en-US" dirty="0" err="1"/>
              <a:t>history.cfm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If you want to try this for yourself, and you’re within 2 weeks of an equinox (spring or fall), visit https://</a:t>
            </a:r>
            <a:r>
              <a:rPr lang="en-US" dirty="0" err="1"/>
              <a:t>www.scientificamerican.com</a:t>
            </a:r>
            <a:r>
              <a:rPr lang="en-US" dirty="0"/>
              <a:t>/article/measure-earths-circumference-with-a-shadow/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8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958D-DF92-41F2-B8C9-C3EB93634A28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41CF-249A-4275-83FE-02F3E9F07115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DE-5C39-41D3-A228-545F021922D5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4081-C338-4407-B58F-F0239BECC0E6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4341-3E19-4932-ABBC-CCCA2C0BFB1B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1B66-8701-4567-900F-62A61C812C91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C259-E265-4324-8BB6-8AC5173138A3}" type="datetime1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4851-34B7-47F8-8A5F-5B30D5EE8B09}" type="datetime1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5BAE-E81A-4C9B-9B8B-CA29340EDE9C}" type="datetime1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76E-D9E1-44A6-B995-EA046CF1B325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1A95-7B28-4076-8D97-B4D4EC06A938}" type="datetime1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0530-5A8B-472A-8442-DD35F0A25D07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2"/>
            <a:ext cx="6745768" cy="4321090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2" y="1111086"/>
            <a:ext cx="5769714" cy="2915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i="1" dirty="0">
                <a:solidFill>
                  <a:srgbClr val="FFFFFF"/>
                </a:solidFill>
              </a:rPr>
              <a:t>How the Sun Works </a:t>
            </a:r>
            <a:r>
              <a:rPr lang="en-US" sz="4000" dirty="0">
                <a:solidFill>
                  <a:srgbClr val="FFFFFF"/>
                </a:solidFill>
              </a:rPr>
              <a:t>Unit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Week 3 – How can we measure the sun?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8785C-8852-41E4-98E6-90EC8A3DB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448914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FD2681-1907-4B1F-9138-FDA346F73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661" y="2685865"/>
            <a:ext cx="1585794" cy="2081040"/>
          </a:xfrm>
          <a:prstGeom prst="rect">
            <a:avLst/>
          </a:prstGeom>
          <a:solidFill>
            <a:srgbClr val="008F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899" y="4932939"/>
            <a:ext cx="6751109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227" y="4922816"/>
            <a:ext cx="1585873" cy="1486269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23E56-805C-4DD0-8914-6D246F61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4131" y="5194941"/>
            <a:ext cx="1020856" cy="9420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47A2A49C-3692-4152-8A6C-C7C5B48EF17E}" type="slidenum">
              <a:rPr lang="en-US" sz="38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</a:t>
            </a:fld>
            <a:endParaRPr lang="en-US" sz="3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E0B260-4A29-1845-AB32-C9AB7BE5525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0"/>
            <a:ext cx="5644564" cy="685800"/>
          </a:xfrm>
          <a:prstGeom prst="rect">
            <a:avLst/>
          </a:prstGeom>
        </p:spPr>
      </p:pic>
      <p:pic>
        <p:nvPicPr>
          <p:cNvPr id="21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D1B9C353-BAE2-D642-879A-C22FAE96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1" y="3048001"/>
            <a:ext cx="1492044" cy="14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2D44-FA40-A44D-8F0D-5AE90650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Size of the Earth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296B9-574C-1D44-90C1-4E8342CF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A43077-93E7-5F41-A1EA-597CDEDF1E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12633"/>
          <a:stretch/>
        </p:blipFill>
        <p:spPr bwMode="auto">
          <a:xfrm>
            <a:off x="4863548" y="1429206"/>
            <a:ext cx="3591339" cy="50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8C4998-C77A-2941-A42E-5371F22A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3826" cy="4525963"/>
          </a:xfrm>
        </p:spPr>
        <p:txBody>
          <a:bodyPr>
            <a:normAutofit/>
          </a:bodyPr>
          <a:lstStyle/>
          <a:p>
            <a:r>
              <a:rPr lang="en-US" b="1" dirty="0"/>
              <a:t>Eratosthenes knew that the distance between </a:t>
            </a:r>
            <a:r>
              <a:rPr lang="en-US" b="1" dirty="0" err="1"/>
              <a:t>Syene</a:t>
            </a:r>
            <a:r>
              <a:rPr lang="en-US" b="1" dirty="0"/>
              <a:t> and Alexandria was 926 km.</a:t>
            </a:r>
          </a:p>
          <a:p>
            <a:pPr lvl="1"/>
            <a:r>
              <a:rPr lang="en-US" dirty="0"/>
              <a:t>He measured the angle of a shadow at noon in Alexandria to be 7.2</a:t>
            </a:r>
            <a:r>
              <a:rPr lang="en-US" baseline="30000" dirty="0"/>
              <a:t>o</a:t>
            </a:r>
          </a:p>
          <a:p>
            <a:pPr lvl="1"/>
            <a:r>
              <a:rPr lang="en-US" dirty="0"/>
              <a:t> 7.2/360 = 0.02</a:t>
            </a:r>
          </a:p>
          <a:p>
            <a:pPr lvl="1"/>
            <a:r>
              <a:rPr lang="en-US" dirty="0"/>
              <a:t>0.02 x 926 km = 46,300 km</a:t>
            </a:r>
            <a:br>
              <a:rPr lang="en-US" dirty="0"/>
            </a:br>
            <a:r>
              <a:rPr lang="en-US" sz="1800" dirty="0"/>
              <a:t>(</a:t>
            </a:r>
            <a:r>
              <a:rPr lang="en-US" sz="1800" i="1" dirty="0"/>
              <a:t>the actual size is 40,007.9 km</a:t>
            </a:r>
            <a:r>
              <a:rPr lang="en-US" sz="1800" dirty="0"/>
              <a:t>)</a:t>
            </a:r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09FF69A-23A3-104E-9EEF-E3B2E566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52" y="6269293"/>
            <a:ext cx="5628874" cy="5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4356-5BF5-BF44-A014-BFBD3912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Sun’s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D3F8-0F8E-474E-8DF1-D3D65E5B2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/>
              <a:t>Once you know the distance of an AU, you can also determine the radius of the sun. </a:t>
            </a:r>
          </a:p>
          <a:p>
            <a:pPr marL="457200" lvl="1" indent="0">
              <a:buNone/>
            </a:pPr>
            <a:r>
              <a:rPr lang="en-US" dirty="0" err="1"/>
              <a:t>R</a:t>
            </a:r>
            <a:r>
              <a:rPr lang="en-US" baseline="-25000" dirty="0" err="1"/>
              <a:t>sun</a:t>
            </a:r>
            <a:r>
              <a:rPr lang="en-US" dirty="0"/>
              <a:t> = d * tan (a/2) </a:t>
            </a:r>
          </a:p>
          <a:p>
            <a:pPr marL="457200" lvl="1" indent="0">
              <a:buNone/>
            </a:pPr>
            <a:r>
              <a:rPr lang="en-US" dirty="0"/>
              <a:t>d = 150,000,000 km </a:t>
            </a:r>
            <a:br>
              <a:rPr lang="en-US" dirty="0"/>
            </a:br>
            <a:r>
              <a:rPr lang="en-US" dirty="0"/>
              <a:t>a = 1920 arc seconds (or 0.5</a:t>
            </a:r>
            <a:r>
              <a:rPr lang="en-US" baseline="30000" dirty="0"/>
              <a:t>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R</a:t>
            </a:r>
            <a:r>
              <a:rPr lang="en-US" baseline="-25000" dirty="0" err="1"/>
              <a:t>sun</a:t>
            </a:r>
            <a:r>
              <a:rPr lang="en-US" dirty="0"/>
              <a:t> = 150,000,000 x tan (0.5/2)</a:t>
            </a:r>
            <a:br>
              <a:rPr lang="en-US" dirty="0"/>
            </a:br>
            <a:r>
              <a:rPr lang="en-US" dirty="0" err="1"/>
              <a:t>R</a:t>
            </a:r>
            <a:r>
              <a:rPr lang="en-US" baseline="-25000" dirty="0" err="1"/>
              <a:t>sun</a:t>
            </a:r>
            <a:r>
              <a:rPr lang="en-US" dirty="0"/>
              <a:t> = 700,000 km.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74FDA-01BD-3546-A548-611FDC1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4"/>
          <a:stretch/>
        </p:blipFill>
        <p:spPr>
          <a:xfrm>
            <a:off x="3845832" y="3721100"/>
            <a:ext cx="5298168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4356-5BF5-BF44-A014-BFBD3912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Arcsecond?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D3F8-0F8E-474E-8DF1-D3D65E5B2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715" y="1349116"/>
            <a:ext cx="4482059" cy="533649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Our visible sky creates perfect circle from our perspective. </a:t>
            </a:r>
          </a:p>
          <a:p>
            <a:pPr lvl="1"/>
            <a:r>
              <a:rPr lang="en-US" dirty="0"/>
              <a:t>Every circle has </a:t>
            </a:r>
            <a:r>
              <a:rPr lang="en-US" dirty="0" smtClean="0"/>
              <a:t>360 degrees, </a:t>
            </a:r>
            <a:r>
              <a:rPr lang="en-US" dirty="0"/>
              <a:t>which </a:t>
            </a:r>
            <a:r>
              <a:rPr lang="en-US" dirty="0" smtClean="0"/>
              <a:t>simplifies </a:t>
            </a:r>
            <a:r>
              <a:rPr lang="en-US" dirty="0"/>
              <a:t>astronomical equations</a:t>
            </a:r>
          </a:p>
          <a:p>
            <a:r>
              <a:rPr lang="en-US" b="1" dirty="0" smtClean="0"/>
              <a:t>Each degree has 60 arcminutes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arcminute </a:t>
            </a:r>
            <a:r>
              <a:rPr lang="en-US" dirty="0"/>
              <a:t>has 60 </a:t>
            </a:r>
            <a:r>
              <a:rPr lang="en-US" u="sng" dirty="0"/>
              <a:t>arcseconds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Each degree (1/360</a:t>
            </a:r>
            <a:r>
              <a:rPr lang="en-US" baseline="30000" dirty="0" smtClean="0"/>
              <a:t>th</a:t>
            </a:r>
            <a:r>
              <a:rPr lang="en-US" dirty="0" smtClean="0"/>
              <a:t> of the sky) contains 3600 </a:t>
            </a:r>
            <a:r>
              <a:rPr lang="en-US" dirty="0" err="1" smtClean="0"/>
              <a:t>arcseconds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The sun’s size from our perspective equals 1920 arcseconds of the sky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Knowing this size as well as the length of an AU, we can determine the sun’s radius is 700,000 km.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74FDA-01BD-3546-A548-611FDC1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A751B-31B3-744C-A1B2-76A76A2B255D}"/>
              </a:ext>
            </a:extLst>
          </p:cNvPr>
          <p:cNvSpPr/>
          <p:nvPr/>
        </p:nvSpPr>
        <p:spPr>
          <a:xfrm>
            <a:off x="5065243" y="5342956"/>
            <a:ext cx="3879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Holding your hands out at arm’s length </a:t>
            </a:r>
            <a:br>
              <a:rPr lang="en-US" dirty="0"/>
            </a:br>
            <a:r>
              <a:rPr lang="en-US" dirty="0"/>
              <a:t>provides a quick measure of degrees</a:t>
            </a:r>
            <a:br>
              <a:rPr lang="en-US" dirty="0"/>
            </a:br>
            <a:r>
              <a:rPr lang="en-US" dirty="0"/>
              <a:t>(e.g., your pinky = 1/360</a:t>
            </a:r>
            <a:r>
              <a:rPr lang="en-US" baseline="30000" dirty="0"/>
              <a:t>th</a:t>
            </a:r>
            <a:r>
              <a:rPr lang="en-US" dirty="0"/>
              <a:t> of the sky).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35109-128F-6E41-8D1E-EE4D1CB2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45" y="1271249"/>
            <a:ext cx="3810000" cy="416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A4392E-78B8-A84B-ACCF-83BD4347C67D}"/>
              </a:ext>
            </a:extLst>
          </p:cNvPr>
          <p:cNvSpPr/>
          <p:nvPr/>
        </p:nvSpPr>
        <p:spPr>
          <a:xfrm>
            <a:off x="0" y="6627168"/>
            <a:ext cx="53140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https://</a:t>
            </a:r>
            <a:r>
              <a:rPr lang="en-US" sz="900" i="1" dirty="0" err="1"/>
              <a:t>earthsky.org</a:t>
            </a:r>
            <a:r>
              <a:rPr lang="en-US" sz="900" i="1" dirty="0"/>
              <a:t>/astronomy-essentials/sky-measurements-degrees-arc-minutes-arc-seconds/</a:t>
            </a:r>
          </a:p>
        </p:txBody>
      </p:sp>
    </p:spTree>
    <p:extLst>
      <p:ext uri="{BB962C8B-B14F-4D97-AF65-F5344CB8AC3E}">
        <p14:creationId xmlns:p14="http://schemas.microsoft.com/office/powerpoint/2010/main" val="140902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7A07-B488-974C-92B0-12EB94BA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Sun’s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1E2E-4286-054E-A2DC-4FA39FEC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087" y="1235075"/>
            <a:ext cx="3389086" cy="51212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If we know the sun’s size and temperature, we can begin to determine how the sun functions. </a:t>
            </a:r>
          </a:p>
          <a:p>
            <a:pPr lvl="1"/>
            <a:r>
              <a:rPr lang="en-US" dirty="0"/>
              <a:t>We can determine the sun’s temp (or any star’s temp) using a </a:t>
            </a:r>
            <a:r>
              <a:rPr lang="en-US" u="sng" dirty="0"/>
              <a:t>blackbody radiation curve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refers to how particular objects emit radiation as they are heated.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D9BCB-DE67-6D44-B856-77FED01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67" y="1132112"/>
            <a:ext cx="5083517" cy="52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41" y="3781425"/>
            <a:ext cx="6353175" cy="307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97A07-B488-974C-92B0-12EB94BA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Sun’s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1E2E-4286-054E-A2DC-4FA39FEC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5073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 </a:t>
            </a:r>
            <a:r>
              <a:rPr lang="en-US" b="1" u="sng" dirty="0"/>
              <a:t>blackbody</a:t>
            </a:r>
            <a:r>
              <a:rPr lang="en-US" b="1" dirty="0"/>
              <a:t> is an object that absorbs all radiation that reaches it.</a:t>
            </a:r>
          </a:p>
          <a:p>
            <a:pPr lvl="1"/>
            <a:r>
              <a:rPr lang="en-US" dirty="0"/>
              <a:t>When blackbody objects are heated, they reemit radiation in a predictable pattern. </a:t>
            </a:r>
          </a:p>
          <a:p>
            <a:pPr lvl="1"/>
            <a:r>
              <a:rPr lang="en-US" dirty="0"/>
              <a:t>This radiation will produce a particular color based on the temperature of the object when viewed through specialized filters.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D9BCB-DE67-6D44-B856-77FED01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535141" y="4249142"/>
            <a:ext cx="47098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https://chem.libretexts.org/Courses/Pacific_Union_College/Quantum_Chemistry/01%3A_The_Dawn_of_the_Quantum_Theory/1.01%3A_Blackbody_Radiation_Cannot_Be_Explained_Classically</a:t>
            </a:r>
          </a:p>
        </p:txBody>
      </p:sp>
    </p:spTree>
    <p:extLst>
      <p:ext uri="{BB962C8B-B14F-4D97-AF65-F5344CB8AC3E}">
        <p14:creationId xmlns:p14="http://schemas.microsoft.com/office/powerpoint/2010/main" val="408533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FE39-F62C-1847-9FF9-F4FA3510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2AB60-1A3C-074D-B95C-3784AA78DC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 star’s temperature can be determined by comparing the light received through these filters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process is called </a:t>
            </a:r>
            <a:r>
              <a:rPr lang="en-US" u="sng" dirty="0"/>
              <a:t>photometry</a:t>
            </a:r>
            <a:r>
              <a:rPr lang="en-US" dirty="0"/>
              <a:t>, which is different from spectral analysis.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FD8C50A-E201-CA44-AE93-1961BF8C7B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2827143"/>
              </p:ext>
            </p:extLst>
          </p:nvPr>
        </p:nvGraphicFramePr>
        <p:xfrm>
          <a:off x="4648200" y="1600200"/>
          <a:ext cx="4038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36464838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8716173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439534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Surface Temp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36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Blue-violet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Mintaka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9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6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Vega, Sirius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32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Yellow-White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Canopus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6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Sun, Alpha Centauri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Arcturus, Aldebaran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4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Betelgeuse, Barnard’s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580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E0B73-C133-814B-AEC1-32373EC4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841C-C9C2-8845-8033-879C60EC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F07B-020F-A447-9B21-AD9C6358B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02184" cy="289922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We now know key pieces of information, including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size of an AU (from parallax calculations).</a:t>
            </a:r>
          </a:p>
          <a:p>
            <a:pPr lvl="1"/>
            <a:r>
              <a:rPr lang="en-US" dirty="0"/>
              <a:t>The size of the sun (using the AU and </a:t>
            </a:r>
            <a:r>
              <a:rPr lang="en-US" dirty="0" err="1"/>
              <a:t>arcseconds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temp of the sun (using photometry). </a:t>
            </a:r>
          </a:p>
          <a:p>
            <a:r>
              <a:rPr lang="en-US" b="1" dirty="0"/>
              <a:t>This info enables us to determine the kinds of activity that occur at the atomic and subatomic levels inside the sun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will help us to determine how the sun can burn continuously for billions of years.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6DC59-B707-E245-B5F8-479FCDDF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picture containing close&#10;&#10;Description automatically generated">
            <a:extLst>
              <a:ext uri="{FF2B5EF4-FFF2-40B4-BE49-F238E27FC236}">
                <a16:creationId xmlns:a16="http://schemas.microsoft.com/office/drawing/2014/main" id="{70018BA5-EDD4-ED45-8EC7-1CD73686F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15" y="4672181"/>
            <a:ext cx="6614370" cy="19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to W3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Can we now improve our answers to our driving questions? </a:t>
            </a:r>
          </a:p>
          <a:p>
            <a:r>
              <a:rPr lang="en-US" i="1" dirty="0"/>
              <a:t>How can we measure the sun? </a:t>
            </a:r>
          </a:p>
          <a:p>
            <a:pPr lvl="0"/>
            <a:r>
              <a:rPr lang="en-US" i="1" dirty="0"/>
              <a:t>How can we determine the distance between the sun and the earth? </a:t>
            </a:r>
          </a:p>
          <a:p>
            <a:pPr lvl="0"/>
            <a:r>
              <a:rPr lang="en-US" i="1" dirty="0"/>
              <a:t>How can we determine the size of the sun?</a:t>
            </a:r>
          </a:p>
          <a:p>
            <a:pPr lvl="0"/>
            <a:r>
              <a:rPr lang="en-US" i="1" dirty="0"/>
              <a:t>How can we determine the temperature of the sun? </a:t>
            </a: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17</a:t>
            </a:fld>
            <a:endParaRPr lang="en-US"/>
          </a:p>
        </p:txBody>
      </p:sp>
      <p:pic>
        <p:nvPicPr>
          <p:cNvPr id="2056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8AE52D10-9C78-7943-99E6-72A54E70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Unit – W3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This week’s driving question: </a:t>
            </a:r>
            <a:r>
              <a:rPr lang="en-US" dirty="0"/>
              <a:t>How can we measure the sun? </a:t>
            </a:r>
          </a:p>
          <a:p>
            <a:pPr lvl="0"/>
            <a:r>
              <a:rPr lang="en-US" i="1" dirty="0"/>
              <a:t>How can we determine the distance between the sun and the earth? </a:t>
            </a:r>
          </a:p>
          <a:p>
            <a:pPr lvl="0"/>
            <a:r>
              <a:rPr lang="en-US" i="1" dirty="0"/>
              <a:t>How can we determine the size of the sun?</a:t>
            </a:r>
          </a:p>
          <a:p>
            <a:pPr lvl="0"/>
            <a:r>
              <a:rPr lang="en-US" i="1" dirty="0"/>
              <a:t>How can we determine the temperature of the sun?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2</a:t>
            </a:fld>
            <a:endParaRPr lang="en-US"/>
          </a:p>
        </p:txBody>
      </p:sp>
      <p:pic>
        <p:nvPicPr>
          <p:cNvPr id="2056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8AE52D10-9C78-7943-99E6-72A54E70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9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4021-0D4F-3F4F-AF2C-7534189E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ECCC-B4C8-7E4C-BE5D-5ADF36B297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Last week we determined that the sun is primarily composed of hydrogen and helium. </a:t>
            </a:r>
          </a:p>
          <a:p>
            <a:pPr lvl="1"/>
            <a:r>
              <a:rPr lang="en-US" dirty="0"/>
              <a:t>However, we still haven’t answered our original question – </a:t>
            </a:r>
            <a:r>
              <a:rPr lang="en-US" i="1" dirty="0"/>
              <a:t>how can the Sun burn continuously for more than a few tens of millions of years at most without exhausting its fuel?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B762D-0F81-824B-A7B7-7CAC6019E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024761"/>
            <a:ext cx="4038600" cy="1101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i="1" dirty="0"/>
              <a:t>Maybe you can do better than Lord Kelvin?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2C67C-6200-1444-A444-E8532E68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of Lord Kelvin">
            <a:extLst>
              <a:ext uri="{FF2B5EF4-FFF2-40B4-BE49-F238E27FC236}">
                <a16:creationId xmlns:a16="http://schemas.microsoft.com/office/drawing/2014/main" id="{782057DA-66A3-4244-BE0E-4F39A8F396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5" y="1532877"/>
            <a:ext cx="2827408" cy="3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C2E-FCD2-1643-A40A-B66C17CB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Sunlight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FD7E-6DA9-5942-B95A-B4ECB572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4525963"/>
          </a:xfrm>
        </p:spPr>
        <p:txBody>
          <a:bodyPr/>
          <a:lstStyle/>
          <a:p>
            <a:r>
              <a:rPr lang="en-US" b="1" dirty="0"/>
              <a:t>Spectral analysis provides us with most of what we know about the sun and other stars. </a:t>
            </a:r>
          </a:p>
          <a:p>
            <a:pPr lvl="1"/>
            <a:r>
              <a:rPr lang="en-US" dirty="0"/>
              <a:t>Spectral analysis can tell us the kinds of elements that comprise the sun, among other information. </a:t>
            </a:r>
          </a:p>
          <a:p>
            <a:pPr lvl="1"/>
            <a:r>
              <a:rPr lang="en-US" dirty="0"/>
              <a:t>However, we still need more information to determine how the sun actually produces heat and light.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4D1C1-D253-5D4C-BE60-088C6166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Spectrum Illustration (8745404884) - PICRYL Public Domain Search">
            <a:extLst>
              <a:ext uri="{FF2B5EF4-FFF2-40B4-BE49-F238E27FC236}">
                <a16:creationId xmlns:a16="http://schemas.microsoft.com/office/drawing/2014/main" id="{F737B22E-9D10-D948-AD8F-DCA005B8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57" y="3879541"/>
            <a:ext cx="5478792" cy="29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3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4CE6-4BDB-0C4C-AC77-BAD003F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234A-376D-6C42-9A05-2D374060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3614"/>
            <a:ext cx="8229600" cy="4872550"/>
          </a:xfrm>
        </p:spPr>
        <p:txBody>
          <a:bodyPr/>
          <a:lstStyle/>
          <a:p>
            <a:r>
              <a:rPr lang="en-US" b="1" dirty="0"/>
              <a:t>Astronomers were able to determine the distance between the earth and the sun in 1771. </a:t>
            </a:r>
          </a:p>
          <a:p>
            <a:pPr lvl="1"/>
            <a:r>
              <a:rPr lang="en-US" dirty="0"/>
              <a:t>They were able to determine this distance (known as an </a:t>
            </a:r>
            <a:r>
              <a:rPr lang="en-US" u="sng" dirty="0"/>
              <a:t>astronomical unit</a:t>
            </a:r>
            <a:r>
              <a:rPr lang="en-US" dirty="0"/>
              <a:t>, or </a:t>
            </a:r>
            <a:r>
              <a:rPr lang="en-US" u="sng" dirty="0"/>
              <a:t>AU</a:t>
            </a:r>
            <a:r>
              <a:rPr lang="en-US" dirty="0"/>
              <a:t>) long before spaceflight was a possibility using what is known as a parallax.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parallax</a:t>
            </a:r>
            <a:r>
              <a:rPr lang="en-US" dirty="0"/>
              <a:t> is when the position of an </a:t>
            </a:r>
            <a:br>
              <a:rPr lang="en-US" dirty="0"/>
            </a:br>
            <a:r>
              <a:rPr lang="en-US" dirty="0"/>
              <a:t>object appears different when viewed </a:t>
            </a:r>
            <a:br>
              <a:rPr lang="en-US" dirty="0"/>
            </a:br>
            <a:r>
              <a:rPr lang="en-US" dirty="0"/>
              <a:t>from different positions.</a:t>
            </a:r>
          </a:p>
          <a:p>
            <a:pPr lvl="1"/>
            <a:r>
              <a:rPr lang="en-US" dirty="0"/>
              <a:t>For example, if you hold your index </a:t>
            </a:r>
            <a:br>
              <a:rPr lang="en-US" dirty="0"/>
            </a:br>
            <a:r>
              <a:rPr lang="en-US" dirty="0"/>
              <a:t>finger at arm’s length, it appears to</a:t>
            </a:r>
            <a:br>
              <a:rPr lang="en-US" dirty="0"/>
            </a:br>
            <a:r>
              <a:rPr lang="en-US" dirty="0"/>
              <a:t> change position if you view it from </a:t>
            </a:r>
            <a:br>
              <a:rPr lang="en-US" dirty="0"/>
            </a:br>
            <a:r>
              <a:rPr lang="en-US" dirty="0"/>
              <a:t>your left eye and then your right eye.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02BA-382F-6347-87EF-EA591C2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56"/>
          <a:stretch/>
        </p:blipFill>
        <p:spPr>
          <a:xfrm>
            <a:off x="6284683" y="3399602"/>
            <a:ext cx="2774133" cy="2956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0605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Source: http://blogstronomy.blogspot.com/2009/08/what-is-astronomical-unit-au.html</a:t>
            </a:r>
          </a:p>
        </p:txBody>
      </p:sp>
    </p:spTree>
    <p:extLst>
      <p:ext uri="{BB962C8B-B14F-4D97-AF65-F5344CB8AC3E}">
        <p14:creationId xmlns:p14="http://schemas.microsoft.com/office/powerpoint/2010/main" val="144553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4CE6-4BDB-0C4C-AC77-BAD003F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234A-376D-6C42-9A05-2D374060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3614"/>
            <a:ext cx="8229600" cy="4872550"/>
          </a:xfrm>
        </p:spPr>
        <p:txBody>
          <a:bodyPr>
            <a:normAutofit/>
          </a:bodyPr>
          <a:lstStyle/>
          <a:p>
            <a:r>
              <a:rPr lang="en-US" b="1" dirty="0"/>
              <a:t>In 1761 and 1769, Venus provided a metaphorical finger that could be used to measure an AU. </a:t>
            </a:r>
          </a:p>
          <a:p>
            <a:pPr lvl="1"/>
            <a:r>
              <a:rPr lang="en-US" dirty="0"/>
              <a:t>Venus makes predictable </a:t>
            </a:r>
            <a:r>
              <a:rPr lang="en-US" u="sng" dirty="0"/>
              <a:t>transits</a:t>
            </a:r>
            <a:r>
              <a:rPr lang="en-US" dirty="0"/>
              <a:t> across the sun (i.e., it appears to pass directly across the sun). </a:t>
            </a:r>
          </a:p>
          <a:p>
            <a:pPr lvl="1"/>
            <a:r>
              <a:rPr lang="en-US" dirty="0"/>
              <a:t>By precisely timing the length of time that Venus spent travelling across the sun from different locations on the planet, astronomers could infer the distance of an AU. 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02BA-382F-6347-87EF-EA591C2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DF764-4530-324E-A2E6-CC412501C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628" b="6642"/>
          <a:stretch/>
        </p:blipFill>
        <p:spPr>
          <a:xfrm>
            <a:off x="1775160" y="4132191"/>
            <a:ext cx="6338326" cy="1993973"/>
          </a:xfrm>
        </p:spPr>
      </p:pic>
    </p:spTree>
    <p:extLst>
      <p:ext uri="{BB962C8B-B14F-4D97-AF65-F5344CB8AC3E}">
        <p14:creationId xmlns:p14="http://schemas.microsoft.com/office/powerpoint/2010/main" val="29708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80A3-03B9-644E-9D59-E1932D57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Parallax &amp; Transit of Venus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DF764-4530-324E-A2E6-CC412501C9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7925" y="1139686"/>
            <a:ext cx="9460707" cy="498281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8E4AA-4152-3F47-8A9B-694D87D4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4CE6-4BDB-0C4C-AC77-BAD003F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is Just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234A-376D-6C42-9A05-2D374060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3614"/>
            <a:ext cx="8229600" cy="4872550"/>
          </a:xfrm>
        </p:spPr>
        <p:txBody>
          <a:bodyPr>
            <a:normAutofit/>
          </a:bodyPr>
          <a:lstStyle/>
          <a:p>
            <a:r>
              <a:rPr lang="en-US" b="1" dirty="0"/>
              <a:t>Trigonometry is key for determining the size of the AU. </a:t>
            </a:r>
          </a:p>
          <a:p>
            <a:pPr lvl="1"/>
            <a:r>
              <a:rPr lang="en-US" dirty="0"/>
              <a:t>If you can determine the size of ⍺ (the angle between lines drawn from both the equator and north pole to the sun), and the radius of the earth you can use trigonometry to determine AU (shown as A below). </a:t>
            </a:r>
          </a:p>
          <a:p>
            <a:pPr lvl="1"/>
            <a:r>
              <a:rPr lang="en-US" dirty="0"/>
              <a:t>AU = r</a:t>
            </a:r>
            <a:r>
              <a:rPr lang="en-US" baseline="-25000" dirty="0"/>
              <a:t>e</a:t>
            </a:r>
            <a:r>
              <a:rPr lang="en-US" dirty="0"/>
              <a:t> * tan (90-⍺)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02BA-382F-6347-87EF-EA591C2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23E6C04-365B-3A41-BA0D-2CAB8D90FC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86" y="4135212"/>
            <a:ext cx="6171313" cy="1062275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290110E-E06D-7246-BBC7-175876E849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835">
            <a:off x="3139745" y="5087920"/>
            <a:ext cx="5547055" cy="1857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63F074-8D59-504C-B830-D19B5168C683}"/>
              </a:ext>
            </a:extLst>
          </p:cNvPr>
          <p:cNvSpPr/>
          <p:nvPr/>
        </p:nvSpPr>
        <p:spPr>
          <a:xfrm>
            <a:off x="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Source: https://</a:t>
            </a:r>
            <a:r>
              <a:rPr lang="en-US" sz="900" i="1" dirty="0" err="1"/>
              <a:t>www.maa.org</a:t>
            </a:r>
            <a:r>
              <a:rPr lang="en-US" sz="900" i="1" dirty="0"/>
              <a:t>/sites/default/files/pdf/pubs/mm_dec03-Venus.pdf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060" y="4222322"/>
            <a:ext cx="2500486" cy="17471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2770" y="5929418"/>
            <a:ext cx="143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 = a * tan(β)</a:t>
            </a:r>
            <a:br>
              <a:rPr lang="en-US" dirty="0"/>
            </a:br>
            <a:r>
              <a:rPr lang="en-US" dirty="0"/>
              <a:t>β = 90 - ⍺</a:t>
            </a:r>
          </a:p>
        </p:txBody>
      </p:sp>
    </p:spTree>
    <p:extLst>
      <p:ext uri="{BB962C8B-B14F-4D97-AF65-F5344CB8AC3E}">
        <p14:creationId xmlns:p14="http://schemas.microsoft.com/office/powerpoint/2010/main" val="29610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4CE6-4BDB-0C4C-AC77-BAD003F5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the Earth?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234A-376D-6C42-9A05-2D374060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3614"/>
            <a:ext cx="8229600" cy="4872550"/>
          </a:xfrm>
        </p:spPr>
        <p:txBody>
          <a:bodyPr>
            <a:normAutofit/>
          </a:bodyPr>
          <a:lstStyle/>
          <a:p>
            <a:r>
              <a:rPr lang="en-US" b="1" dirty="0"/>
              <a:t>Trigonometry also was useful for determining the size of the earth… as early as 200 B.C.E. </a:t>
            </a:r>
          </a:p>
          <a:p>
            <a:pPr lvl="1" fontAlgn="base"/>
            <a:r>
              <a:rPr lang="en-US" dirty="0"/>
              <a:t>Greek mathematician Eratosthenes observed that on the summer solstice at noon, the sun’s reflection was visible at the bottom of a deep well in </a:t>
            </a:r>
            <a:r>
              <a:rPr lang="en-US" dirty="0" err="1"/>
              <a:t>Syene</a:t>
            </a:r>
            <a:r>
              <a:rPr lang="en-US" dirty="0"/>
              <a:t>. </a:t>
            </a:r>
          </a:p>
          <a:p>
            <a:pPr lvl="1" fontAlgn="base"/>
            <a:r>
              <a:rPr lang="en-US" dirty="0"/>
              <a:t>This meant the sun had to be directly overhead (90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pPr fontAlgn="base"/>
            <a:r>
              <a:rPr lang="en-US" b="1" dirty="0"/>
              <a:t>Eratosthenes realized that this created a right triangle that could be used to determine the circumference and radius of the earth. </a:t>
            </a:r>
          </a:p>
          <a:p>
            <a:pPr lvl="1" fontAlgn="base"/>
            <a:r>
              <a:rPr lang="en-US" u="sng" dirty="0"/>
              <a:t>Angle of shadow in City 2</a:t>
            </a:r>
            <a:r>
              <a:rPr lang="en-US" dirty="0"/>
              <a:t> = </a:t>
            </a:r>
            <a:r>
              <a:rPr lang="en-US" u="sng" dirty="0"/>
              <a:t>Distance between Cities 1 &amp; 2</a:t>
            </a:r>
            <a:br>
              <a:rPr lang="en-US" u="sng" dirty="0"/>
            </a:br>
            <a:r>
              <a:rPr lang="en-US" dirty="0"/>
              <a:t>		360</a:t>
            </a:r>
            <a:r>
              <a:rPr lang="en-US" baseline="30000" dirty="0"/>
              <a:t>o</a:t>
            </a:r>
            <a:r>
              <a:rPr lang="en-US" dirty="0"/>
              <a:t> 			Circumference of Earth</a:t>
            </a:r>
            <a:endParaRPr lang="en-US" baseline="30000" dirty="0"/>
          </a:p>
          <a:p>
            <a:pPr lvl="1" fontAlgn="base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02BA-382F-6347-87EF-EA591C2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3F074-8D59-504C-B830-D19B5168C683}"/>
              </a:ext>
            </a:extLst>
          </p:cNvPr>
          <p:cNvSpPr/>
          <p:nvPr/>
        </p:nvSpPr>
        <p:spPr>
          <a:xfrm>
            <a:off x="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Source: https://</a:t>
            </a:r>
            <a:r>
              <a:rPr lang="en-US" sz="900" i="1" dirty="0" err="1"/>
              <a:t>www.maa.org</a:t>
            </a:r>
            <a:r>
              <a:rPr lang="en-US" sz="900" i="1" dirty="0"/>
              <a:t>/sites/default/files/pdf/pubs/mm_dec03-Venus.pdf</a:t>
            </a:r>
          </a:p>
        </p:txBody>
      </p:sp>
    </p:spTree>
    <p:extLst>
      <p:ext uri="{BB962C8B-B14F-4D97-AF65-F5344CB8AC3E}">
        <p14:creationId xmlns:p14="http://schemas.microsoft.com/office/powerpoint/2010/main" val="283488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37024</TotalTime>
  <Words>1083</Words>
  <Application>Microsoft Office PowerPoint</Application>
  <PresentationFormat>On-screen Show (4:3)</PresentationFormat>
  <Paragraphs>134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How the Sun Works Unit  Week 3 – How can we measure the sun?</vt:lpstr>
      <vt:lpstr>Sun Unit – W3 Driving Question</vt:lpstr>
      <vt:lpstr>Week 2 Recap</vt:lpstr>
      <vt:lpstr>Studying Sunlight</vt:lpstr>
      <vt:lpstr>Distance to the Sun</vt:lpstr>
      <vt:lpstr>Distance to the Sun</vt:lpstr>
      <vt:lpstr>Parallax &amp; Transit of Venus</vt:lpstr>
      <vt:lpstr>The Rest is Just Math</vt:lpstr>
      <vt:lpstr>How Big is the Earth?</vt:lpstr>
      <vt:lpstr>Determining the Size of the Earth</vt:lpstr>
      <vt:lpstr>Calculating the Sun’s Size</vt:lpstr>
      <vt:lpstr>What is an Arcsecond?</vt:lpstr>
      <vt:lpstr>Taking the Sun’s Temperature</vt:lpstr>
      <vt:lpstr>Taking the Sun’s Temperature</vt:lpstr>
      <vt:lpstr>Photometry</vt:lpstr>
      <vt:lpstr>Looking Ahead</vt:lpstr>
      <vt:lpstr>Revisions to W3 Driving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Haverly</dc:creator>
  <cp:lastModifiedBy>Craig Kohn</cp:lastModifiedBy>
  <cp:revision>148</cp:revision>
  <cp:lastPrinted>2021-09-03T16:08:55Z</cp:lastPrinted>
  <dcterms:created xsi:type="dcterms:W3CDTF">2016-07-25T16:58:07Z</dcterms:created>
  <dcterms:modified xsi:type="dcterms:W3CDTF">2022-09-28T17:22:19Z</dcterms:modified>
</cp:coreProperties>
</file>